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88" r:id="rId4"/>
    <p:sldId id="289" r:id="rId5"/>
    <p:sldId id="313" r:id="rId6"/>
    <p:sldId id="293" r:id="rId7"/>
    <p:sldId id="291" r:id="rId8"/>
    <p:sldId id="319" r:id="rId9"/>
    <p:sldId id="314" r:id="rId10"/>
    <p:sldId id="317" r:id="rId11"/>
    <p:sldId id="316" r:id="rId12"/>
    <p:sldId id="311" r:id="rId13"/>
    <p:sldId id="299" r:id="rId14"/>
    <p:sldId id="309" r:id="rId15"/>
    <p:sldId id="315" r:id="rId16"/>
    <p:sldId id="318" r:id="rId17"/>
    <p:sldId id="307" r:id="rId18"/>
    <p:sldId id="320" r:id="rId19"/>
    <p:sldId id="300" r:id="rId20"/>
    <p:sldId id="30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50A2A-8DE3-4A2A-9738-F3AFF2D3A66F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4AD8-15CC-472D-A471-F120E588B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3AACC-CA66-4ED7-8357-946C0ADB6AA7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7737-F9FC-4BCA-8CF8-F0E3BC499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6529-9F57-4E69-B48C-E42872F43D1B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A09D-CF8E-45CA-910E-2DE1A2ED4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4FB9-FC43-484A-81D0-A59B16BF1029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B1FF4-601D-4291-9C45-860E88126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F885C-6AD4-4B2B-B082-2C0285BEFABF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324BC-7342-45A2-B104-09A6E5279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6D407-FBBC-4EA8-A09C-71E80B5C8568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8F33C-FFB2-4D0E-A2AA-EF56E14D3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E8C7-06F4-4A0F-8CA0-F47BA562E851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FF196-EF3C-4C33-80B7-04F482775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5EEC4-54EB-47F9-8322-DE53BFE59324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D97C8-E099-4425-A537-3C264704C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F6BD0-F43C-4A1D-BBB2-C92EAB505375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5768-D2CA-48FD-9014-F47C111F4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898C-A0DE-4475-B7E5-5C2B66F69145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D3EC7-B051-4BEC-A695-0B42BACF3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062A4-F348-4D6D-9C41-B8C16774AABC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4D594-F2FD-46A1-9977-2A312C5A6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CFC416-1385-4377-80CD-122A9F576960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502967-C3DC-419A-9DAF-51C337F85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F2F2F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Формування </a:t>
            </a:r>
            <a:r>
              <a:rPr lang="uk-UA" smtClean="0"/>
              <a:t>Тоталітарних режимів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88" y="65088"/>
            <a:ext cx="6523037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29829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574675" y="4191000"/>
            <a:ext cx="183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urier New" pitchFamily="49" charset="0"/>
                <a:cs typeface="Courier New" pitchFamily="49" charset="0"/>
              </a:rPr>
              <a:t>Б. Муссоліні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7300" y="-7938"/>
            <a:ext cx="280670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6624638" y="4292600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ourier New" pitchFamily="49" charset="0"/>
                <a:cs typeface="Courier New" pitchFamily="49" charset="0"/>
              </a:rPr>
              <a:t>А. Гітлер</a:t>
            </a:r>
            <a:endParaRPr lang="ru-RU" b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017838"/>
            <a:ext cx="288925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3"/>
          <p:cNvSpPr txBox="1">
            <a:spLocks noChangeArrowheads="1"/>
          </p:cNvSpPr>
          <p:nvPr/>
        </p:nvSpPr>
        <p:spPr bwMode="auto">
          <a:xfrm>
            <a:off x="3492500" y="2636838"/>
            <a:ext cx="215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ourier New" pitchFamily="49" charset="0"/>
                <a:cs typeface="Courier New" pitchFamily="49" charset="0"/>
              </a:rPr>
              <a:t>Й.Сталін</a:t>
            </a:r>
            <a:endParaRPr lang="ru-RU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132138" y="3068638"/>
            <a:ext cx="316865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ОЗНАКИ ТОТАЛІТАРИЗМУ</a:t>
            </a:r>
            <a:endParaRPr lang="ru-RU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333375"/>
            <a:ext cx="2663825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Однопартійна система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333375"/>
            <a:ext cx="2447925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Зрощення партії і держави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788" y="333375"/>
            <a:ext cx="2519362" cy="977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Панування партійної і державної еліти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825" y="5373688"/>
            <a:ext cx="2592388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Культ вождя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92500" y="5373688"/>
            <a:ext cx="2447925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Контроль над економікою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688" y="5373688"/>
            <a:ext cx="2303462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Політичний контроль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288" y="2708275"/>
            <a:ext cx="2232025" cy="1296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репресії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32588" y="2781300"/>
            <a:ext cx="2087562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Політичний контроль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5" name="Прямая со стрелкой 14"/>
          <p:cNvCxnSpPr>
            <a:stCxn id="5" idx="0"/>
          </p:cNvCxnSpPr>
          <p:nvPr/>
        </p:nvCxnSpPr>
        <p:spPr>
          <a:xfrm flipV="1">
            <a:off x="4716463" y="1311275"/>
            <a:ext cx="1584325" cy="1757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0"/>
          </p:cNvCxnSpPr>
          <p:nvPr/>
        </p:nvCxnSpPr>
        <p:spPr>
          <a:xfrm flipH="1" flipV="1">
            <a:off x="2771775" y="1311275"/>
            <a:ext cx="1944688" cy="1757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0"/>
            <a:endCxn id="7" idx="2"/>
          </p:cNvCxnSpPr>
          <p:nvPr/>
        </p:nvCxnSpPr>
        <p:spPr>
          <a:xfrm flipH="1" flipV="1">
            <a:off x="4572000" y="1341438"/>
            <a:ext cx="144463" cy="172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</p:cNvCxnSpPr>
          <p:nvPr/>
        </p:nvCxnSpPr>
        <p:spPr>
          <a:xfrm flipH="1">
            <a:off x="2843213" y="3789363"/>
            <a:ext cx="1873250" cy="1584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</p:cNvCxnSpPr>
          <p:nvPr/>
        </p:nvCxnSpPr>
        <p:spPr>
          <a:xfrm>
            <a:off x="4716463" y="3789363"/>
            <a:ext cx="1871662" cy="1584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</p:cNvCxnSpPr>
          <p:nvPr/>
        </p:nvCxnSpPr>
        <p:spPr>
          <a:xfrm flipH="1">
            <a:off x="4643438" y="3789363"/>
            <a:ext cx="73025" cy="151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1"/>
          </p:cNvCxnSpPr>
          <p:nvPr/>
        </p:nvCxnSpPr>
        <p:spPr>
          <a:xfrm flipH="1">
            <a:off x="2700338" y="3429000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3"/>
          </p:cNvCxnSpPr>
          <p:nvPr/>
        </p:nvCxnSpPr>
        <p:spPr>
          <a:xfrm>
            <a:off x="6300788" y="3429000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/>
              <a:t>Сучасні дослідники </a:t>
            </a:r>
            <a:r>
              <a:rPr lang="uk-UA" sz="3200" dirty="0" smtClean="0"/>
              <a:t>про риси тоталітаризму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07950" y="836613"/>
            <a:ext cx="8928100" cy="4708525"/>
          </a:xfrm>
        </p:spPr>
        <p:txBody>
          <a:bodyPr/>
          <a:lstStyle/>
          <a:p>
            <a:pPr marL="136525" indent="0">
              <a:buFont typeface="Wingdings 2" pitchFamily="18" charset="2"/>
              <a:buNone/>
            </a:pPr>
            <a:r>
              <a:rPr lang="uk-UA" sz="1400" smtClean="0">
                <a:solidFill>
                  <a:srgbClr val="FFFF00"/>
                </a:solidFill>
              </a:rPr>
              <a:t>1. Ліквідація багатопартійності і демократичних інститутів влади. Встановлення однопартійної системи і культа вождя (Муссоліні, Сталін, Гітлер та ін.).</a:t>
            </a:r>
          </a:p>
          <a:p>
            <a:pPr marL="136525" indent="0">
              <a:buFont typeface="Wingdings 2" pitchFamily="18" charset="2"/>
              <a:buNone/>
            </a:pPr>
            <a:r>
              <a:rPr lang="uk-UA" sz="1400" smtClean="0">
                <a:solidFill>
                  <a:srgbClr val="FFFF00"/>
                </a:solidFill>
              </a:rPr>
              <a:t>2. Зрощування партійного і державного апарату. Тобто партійні структури починають виконувати владні повноваження. Підміняючи державні інститути. </a:t>
            </a:r>
          </a:p>
          <a:p>
            <a:pPr marL="136525" indent="0">
              <a:buFont typeface="Wingdings 2" pitchFamily="18" charset="2"/>
              <a:buNone/>
            </a:pPr>
            <a:r>
              <a:rPr lang="uk-UA" sz="1400" smtClean="0">
                <a:solidFill>
                  <a:srgbClr val="FFFF00"/>
                </a:solidFill>
              </a:rPr>
              <a:t>3. Створення системи масових громадсько-політичних організацій, які охоплюють всі вікові верстви суспільства (жовтенята, піонери, комсомол, профспілки, комуністична партія – в СРСР). Це забезпечувало правлячому режиму повний контроль над всіма верствами суспільства, їх ідеологічну обробку.</a:t>
            </a:r>
          </a:p>
          <a:p>
            <a:pPr marL="136525" indent="0">
              <a:buFont typeface="Wingdings 2" pitchFamily="18" charset="2"/>
              <a:buNone/>
            </a:pPr>
            <a:r>
              <a:rPr lang="uk-UA" sz="1400" smtClean="0">
                <a:solidFill>
                  <a:srgbClr val="FFFF00"/>
                </a:solidFill>
              </a:rPr>
              <a:t>4. Одержавлення економіки. Встановлення повного контролю над виробництвом і розподілом продукції, суспільних благ.</a:t>
            </a:r>
          </a:p>
          <a:p>
            <a:pPr marL="136525" indent="0">
              <a:buFont typeface="Wingdings 2" pitchFamily="18" charset="2"/>
              <a:buNone/>
            </a:pPr>
            <a:r>
              <a:rPr lang="uk-UA" sz="1400" smtClean="0">
                <a:solidFill>
                  <a:srgbClr val="FFFF00"/>
                </a:solidFill>
              </a:rPr>
              <a:t>5. Мілітаризація економіки. У  СРСР та Німеччині становила до 80%.</a:t>
            </a:r>
          </a:p>
          <a:p>
            <a:pPr marL="136525" indent="0">
              <a:buFont typeface="Wingdings 2" pitchFamily="18" charset="2"/>
              <a:buNone/>
            </a:pPr>
            <a:r>
              <a:rPr lang="uk-UA" sz="1400" smtClean="0">
                <a:solidFill>
                  <a:srgbClr val="FFFF00"/>
                </a:solidFill>
              </a:rPr>
              <a:t>6. Агресивний характер зовнішньої політики. Ідеологізація зовнішньої політики. У СРСР – реалізація світової революції, в Німеччині – встановлення у світі „нового порядку” тощо. </a:t>
            </a:r>
          </a:p>
          <a:p>
            <a:pPr marL="136525" indent="0">
              <a:buFont typeface="Wingdings 2" pitchFamily="18" charset="2"/>
              <a:buNone/>
            </a:pPr>
            <a:r>
              <a:rPr lang="uk-UA" sz="1400" smtClean="0">
                <a:solidFill>
                  <a:srgbClr val="FFFF00"/>
                </a:solidFill>
              </a:rPr>
              <a:t>7. Створення образу ворога (справжнього чи міфічного). Розгортання масової агітації та пропаганди з метою мобілізації населення для реалізації загарбницьких планів і ліквідації політичних конкурентів в середині країни.</a:t>
            </a:r>
          </a:p>
          <a:p>
            <a:pPr marL="136525" indent="0">
              <a:buFont typeface="Wingdings 2" pitchFamily="18" charset="2"/>
              <a:buNone/>
            </a:pPr>
            <a:r>
              <a:rPr lang="uk-UA" sz="1400" smtClean="0">
                <a:solidFill>
                  <a:srgbClr val="FFFF00"/>
                </a:solidFill>
              </a:rPr>
              <a:t>8. Використання дармової примусової праці. Особливо ця система була розвинута в СРСР.</a:t>
            </a:r>
          </a:p>
          <a:p>
            <a:pPr marL="136525" indent="0">
              <a:buFont typeface="Wingdings 2" pitchFamily="18" charset="2"/>
              <a:buNone/>
            </a:pPr>
            <a:r>
              <a:rPr lang="uk-UA" sz="1400" smtClean="0">
                <a:solidFill>
                  <a:srgbClr val="FFFF00"/>
                </a:solidFill>
              </a:rPr>
              <a:t>9. Масові репресії, як засіб боротьби з опонентами і як система залякування.</a:t>
            </a:r>
          </a:p>
          <a:p>
            <a:pPr marL="136525" indent="0">
              <a:buFont typeface="Wingdings 2" pitchFamily="18" charset="2"/>
              <a:buNone/>
            </a:pPr>
            <a:r>
              <a:rPr lang="uk-UA" sz="1400" smtClean="0">
                <a:solidFill>
                  <a:srgbClr val="FFFF00"/>
                </a:solidFill>
              </a:rPr>
              <a:t>10. Ідеологічна обробка населення. Повний контроль над системою освіти, вихованням, засобами масової інформації тощо.</a:t>
            </a:r>
          </a:p>
          <a:p>
            <a:pPr marL="136525" indent="0">
              <a:buFont typeface="Wingdings 2" pitchFamily="18" charset="2"/>
              <a:buNone/>
            </a:pPr>
            <a:r>
              <a:rPr lang="uk-UA" sz="1400" smtClean="0">
                <a:solidFill>
                  <a:srgbClr val="FFFF00"/>
                </a:solidFill>
              </a:rPr>
              <a:t>11. Ігнорування прав людини. Людина – є “гвинтик” великого державного механізму.</a:t>
            </a:r>
          </a:p>
          <a:p>
            <a:pPr marL="136525" indent="0">
              <a:buFont typeface="Wingdings 2" pitchFamily="18" charset="2"/>
              <a:buNone/>
            </a:pPr>
            <a:r>
              <a:rPr lang="uk-UA" sz="1400" smtClean="0">
                <a:solidFill>
                  <a:srgbClr val="FFFF00"/>
                </a:solidFill>
              </a:rPr>
              <a:t>12. Прагнення до уніфікації: культури, свідомості, моди тощо.</a:t>
            </a:r>
          </a:p>
          <a:p>
            <a:pPr marL="136525" indent="0">
              <a:buFont typeface="Wingdings 2" pitchFamily="18" charset="2"/>
              <a:buNone/>
            </a:pPr>
            <a:r>
              <a:rPr lang="uk-UA" sz="1400" smtClean="0">
                <a:solidFill>
                  <a:srgbClr val="FFFF00"/>
                </a:solidFill>
              </a:rPr>
              <a:t>13. Опора на власні сили (автархія) тощо.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Культ вождя</a:t>
            </a:r>
            <a:endParaRPr lang="ru-RU" dirty="0"/>
          </a:p>
        </p:txBody>
      </p:sp>
      <p:pic>
        <p:nvPicPr>
          <p:cNvPr id="2662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39800" y="1649413"/>
            <a:ext cx="3073400" cy="4427537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800" i="1" dirty="0">
                <a:solidFill>
                  <a:srgbClr val="FFFF00"/>
                </a:solidFill>
                <a:latin typeface="Monotype Corsiva" pitchFamily="66" charset="0"/>
              </a:rPr>
              <a:t>«Сталин- глубже океана, выше Гималаев, ярче солнца. Он учитель- Вселенной»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7538" y="3789363"/>
            <a:ext cx="453707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На основі документів с.130 підручника визначте: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 чому проявилося формування культу вождя?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916113"/>
            <a:ext cx="914400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Система </a:t>
            </a:r>
            <a:r>
              <a:rPr lang="uk-UA" dirty="0" err="1" smtClean="0"/>
              <a:t>ГУЛАГу</a:t>
            </a:r>
            <a:r>
              <a:rPr lang="uk-UA" dirty="0" smtClean="0"/>
              <a:t> в СРСР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00338" y="2781300"/>
            <a:ext cx="3816350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НАСЛІДКИ ТОТАЛІТАРИЗМУ</a:t>
            </a:r>
            <a:endParaRPr lang="ru-RU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357188"/>
            <a:ext cx="3168650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Швидкий економічний розвиток країни на певному етапі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425" y="357188"/>
            <a:ext cx="2952750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Неефективність економічної моделі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5516563"/>
            <a:ext cx="3384550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Ігнорування прав і інтересів людини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4525" y="5516563"/>
            <a:ext cx="3168650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Масові репресії та мільйонні жертви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825" y="2492375"/>
            <a:ext cx="2160588" cy="144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Відсутність перспективи розвитку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75463" y="2492375"/>
            <a:ext cx="2089150" cy="144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Відставання у розвитку країни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Прямая со стрелкой 10"/>
          <p:cNvCxnSpPr>
            <a:stCxn id="3" idx="0"/>
          </p:cNvCxnSpPr>
          <p:nvPr/>
        </p:nvCxnSpPr>
        <p:spPr>
          <a:xfrm flipV="1">
            <a:off x="4608513" y="1412875"/>
            <a:ext cx="1331912" cy="136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0"/>
          </p:cNvCxnSpPr>
          <p:nvPr/>
        </p:nvCxnSpPr>
        <p:spPr>
          <a:xfrm flipH="1" flipV="1">
            <a:off x="3419475" y="1365250"/>
            <a:ext cx="1189038" cy="1416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</p:cNvCxnSpPr>
          <p:nvPr/>
        </p:nvCxnSpPr>
        <p:spPr>
          <a:xfrm flipH="1">
            <a:off x="3419475" y="3573463"/>
            <a:ext cx="1189038" cy="180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2"/>
          </p:cNvCxnSpPr>
          <p:nvPr/>
        </p:nvCxnSpPr>
        <p:spPr>
          <a:xfrm>
            <a:off x="4608513" y="3573463"/>
            <a:ext cx="1331912" cy="1871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3"/>
          </p:cNvCxnSpPr>
          <p:nvPr/>
        </p:nvCxnSpPr>
        <p:spPr>
          <a:xfrm>
            <a:off x="6516688" y="3176588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1"/>
          </p:cNvCxnSpPr>
          <p:nvPr/>
        </p:nvCxnSpPr>
        <p:spPr>
          <a:xfrm flipH="1">
            <a:off x="2555875" y="3176588"/>
            <a:ext cx="1444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Диктаторські режими Іспанії та Угорщини 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91088" y="1600200"/>
            <a:ext cx="3552825" cy="4525963"/>
          </a:xfrm>
        </p:spPr>
      </p:pic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5537200" y="6237288"/>
            <a:ext cx="2528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urier New" pitchFamily="49" charset="0"/>
                <a:cs typeface="Courier New" pitchFamily="49" charset="0"/>
              </a:rPr>
              <a:t>Адмірал М. Хорті.</a:t>
            </a:r>
          </a:p>
        </p:txBody>
      </p:sp>
      <p:pic>
        <p:nvPicPr>
          <p:cNvPr id="2970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33425" y="1601788"/>
            <a:ext cx="3486150" cy="4522787"/>
          </a:xfrm>
        </p:spPr>
      </p:pic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1116013" y="6165850"/>
            <a:ext cx="2527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urier New" pitchFamily="49" charset="0"/>
                <a:cs typeface="Courier New" pitchFamily="49" charset="0"/>
              </a:rPr>
              <a:t>Генерал Ф. Франко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88" y="65088"/>
            <a:ext cx="6523037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err="1"/>
              <a:t>Американські</a:t>
            </a:r>
            <a:r>
              <a:rPr lang="ru-RU" sz="2000" dirty="0"/>
              <a:t> </a:t>
            </a:r>
            <a:r>
              <a:rPr lang="ru-RU" sz="2000" dirty="0" err="1"/>
              <a:t>політологи</a:t>
            </a:r>
            <a:r>
              <a:rPr lang="ru-RU" sz="2000" dirty="0"/>
              <a:t> </a:t>
            </a:r>
            <a:r>
              <a:rPr lang="ru-RU" sz="2000" dirty="0" err="1"/>
              <a:t>К.Фрідріх</a:t>
            </a:r>
            <a:r>
              <a:rPr lang="ru-RU" sz="2000" dirty="0"/>
              <a:t>, </a:t>
            </a:r>
            <a:r>
              <a:rPr lang="ru-RU" sz="2000" dirty="0" err="1"/>
              <a:t>З.Бжезинський</a:t>
            </a:r>
            <a:r>
              <a:rPr lang="ru-RU" sz="2000" dirty="0"/>
              <a:t> про «</a:t>
            </a:r>
            <a:r>
              <a:rPr lang="ru-RU" sz="2000" dirty="0" err="1"/>
              <a:t>Загальну</a:t>
            </a:r>
            <a:r>
              <a:rPr lang="ru-RU" sz="2000" dirty="0"/>
              <a:t> модель </a:t>
            </a:r>
            <a:r>
              <a:rPr lang="ru-RU" sz="2000" dirty="0" err="1"/>
              <a:t>тоталітаризму</a:t>
            </a:r>
            <a:r>
              <a:rPr lang="ru-RU" sz="2000" dirty="0" smtClean="0"/>
              <a:t>» ( </a:t>
            </a:r>
            <a:r>
              <a:rPr lang="ru-RU" sz="2000" dirty="0" err="1" smtClean="0"/>
              <a:t>витяг</a:t>
            </a:r>
            <a:r>
              <a:rPr lang="ru-RU" sz="2000" dirty="0" smtClean="0"/>
              <a:t> ) 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-  </a:t>
            </a:r>
            <a:r>
              <a:rPr lang="ru-RU" dirty="0" err="1" smtClean="0">
                <a:solidFill>
                  <a:srgbClr val="FFFF00"/>
                </a:solidFill>
              </a:rPr>
              <a:t>панування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«</a:t>
            </a:r>
            <a:r>
              <a:rPr lang="ru-RU" dirty="0" err="1">
                <a:solidFill>
                  <a:srgbClr val="FFFF00"/>
                </a:solidFill>
              </a:rPr>
              <a:t>единої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масової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партії</a:t>
            </a:r>
            <a:r>
              <a:rPr lang="ru-RU" dirty="0">
                <a:solidFill>
                  <a:srgbClr val="FFFF00"/>
                </a:solidFill>
              </a:rPr>
              <a:t>, як правило на </a:t>
            </a:r>
            <a:r>
              <a:rPr lang="ru-RU" dirty="0" err="1">
                <a:solidFill>
                  <a:srgbClr val="FFFF00"/>
                </a:solidFill>
              </a:rPr>
              <a:t>чолі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єдиним</a:t>
            </a:r>
            <a:r>
              <a:rPr lang="ru-RU" dirty="0">
                <a:solidFill>
                  <a:srgbClr val="FFFF00"/>
                </a:solidFill>
              </a:rPr>
              <a:t> «диктатором</a:t>
            </a:r>
            <a:r>
              <a:rPr lang="ru-RU" dirty="0" smtClean="0">
                <a:solidFill>
                  <a:srgbClr val="FFFF00"/>
                </a:solidFill>
              </a:rPr>
              <a:t>»;</a:t>
            </a:r>
            <a:endParaRPr lang="ru-RU" dirty="0">
              <a:solidFill>
                <a:srgbClr val="FFFF00"/>
              </a:solidFill>
            </a:endParaRP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-  </a:t>
            </a:r>
            <a:r>
              <a:rPr lang="ru-RU" dirty="0" err="1" smtClean="0">
                <a:solidFill>
                  <a:srgbClr val="FFFF00"/>
                </a:solidFill>
              </a:rPr>
              <a:t>наявність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«</a:t>
            </a:r>
            <a:r>
              <a:rPr lang="ru-RU" dirty="0" err="1">
                <a:solidFill>
                  <a:srgbClr val="FFFF00"/>
                </a:solidFill>
              </a:rPr>
              <a:t>розробленої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ідеології</a:t>
            </a:r>
            <a:r>
              <a:rPr lang="ru-RU" dirty="0" smtClean="0">
                <a:solidFill>
                  <a:srgbClr val="FFFF00"/>
                </a:solidFill>
              </a:rPr>
              <a:t>…, </a:t>
            </a:r>
            <a:r>
              <a:rPr lang="ru-RU" dirty="0" err="1">
                <a:solidFill>
                  <a:srgbClr val="FFFF00"/>
                </a:solidFill>
              </a:rPr>
              <a:t>заснованої</a:t>
            </a:r>
            <a:r>
              <a:rPr lang="ru-RU" dirty="0">
                <a:solidFill>
                  <a:srgbClr val="FFFF00"/>
                </a:solidFill>
              </a:rPr>
              <a:t> на радикальному </a:t>
            </a:r>
            <a:r>
              <a:rPr lang="ru-RU" dirty="0" err="1">
                <a:solidFill>
                  <a:srgbClr val="FFFF00"/>
                </a:solidFill>
              </a:rPr>
              <a:t>запереченні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існуючого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суспільного</a:t>
            </a:r>
            <a:r>
              <a:rPr lang="ru-RU" dirty="0">
                <a:solidFill>
                  <a:srgbClr val="FFFF00"/>
                </a:solidFill>
              </a:rPr>
              <a:t> устрою у </a:t>
            </a:r>
            <a:r>
              <a:rPr lang="ru-RU" dirty="0" err="1">
                <a:solidFill>
                  <a:srgbClr val="FFFF00"/>
                </a:solidFill>
              </a:rPr>
              <a:t>поєднанні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ідеєю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завоювання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світу</a:t>
            </a:r>
            <a:r>
              <a:rPr lang="ru-RU" dirty="0">
                <a:solidFill>
                  <a:srgbClr val="FFFF00"/>
                </a:solidFill>
              </a:rPr>
              <a:t> для нового </a:t>
            </a:r>
            <a:r>
              <a:rPr lang="ru-RU" dirty="0" err="1">
                <a:solidFill>
                  <a:srgbClr val="FFFF00"/>
                </a:solidFill>
              </a:rPr>
              <a:t>соціального</a:t>
            </a:r>
            <a:r>
              <a:rPr lang="ru-RU" dirty="0">
                <a:solidFill>
                  <a:srgbClr val="FFFF00"/>
                </a:solidFill>
              </a:rPr>
              <a:t> порядку</a:t>
            </a:r>
            <a:r>
              <a:rPr lang="ru-RU" dirty="0" smtClean="0">
                <a:solidFill>
                  <a:srgbClr val="FFFF00"/>
                </a:solidFill>
              </a:rPr>
              <a:t>»;</a:t>
            </a:r>
            <a:endParaRPr lang="ru-RU" dirty="0">
              <a:solidFill>
                <a:srgbClr val="FFFF00"/>
              </a:solidFill>
            </a:endParaRP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-  </a:t>
            </a:r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>
                <a:solidFill>
                  <a:srgbClr val="FFFF00"/>
                </a:solidFill>
              </a:rPr>
              <a:t>терористична</a:t>
            </a:r>
            <a:r>
              <a:rPr lang="ru-RU" dirty="0">
                <a:solidFill>
                  <a:srgbClr val="FFFF00"/>
                </a:solidFill>
              </a:rPr>
              <a:t> система на </a:t>
            </a:r>
            <a:r>
              <a:rPr lang="ru-RU" dirty="0" err="1">
                <a:solidFill>
                  <a:srgbClr val="FFFF00"/>
                </a:solidFill>
              </a:rPr>
              <a:t>основі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фізичного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психічного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насилля</a:t>
            </a:r>
            <a:r>
              <a:rPr lang="ru-RU" dirty="0" smtClean="0">
                <a:solidFill>
                  <a:srgbClr val="FFFF00"/>
                </a:solidFill>
              </a:rPr>
              <a:t>»;</a:t>
            </a:r>
            <a:endParaRPr lang="ru-RU" dirty="0">
              <a:solidFill>
                <a:srgbClr val="FFFF00"/>
              </a:solidFill>
            </a:endParaRP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- </a:t>
            </a:r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>
                <a:solidFill>
                  <a:srgbClr val="FFFF00"/>
                </a:solidFill>
              </a:rPr>
              <a:t>технологічно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обумовлена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майже</a:t>
            </a:r>
            <a:r>
              <a:rPr lang="ru-RU" dirty="0">
                <a:solidFill>
                  <a:srgbClr val="FFFF00"/>
                </a:solidFill>
              </a:rPr>
              <a:t> абсолютна </a:t>
            </a:r>
            <a:r>
              <a:rPr lang="ru-RU" dirty="0" err="1">
                <a:solidFill>
                  <a:srgbClr val="FFFF00"/>
                </a:solidFill>
              </a:rPr>
              <a:t>монополія</a:t>
            </a:r>
            <a:r>
              <a:rPr lang="ru-RU" dirty="0">
                <a:solidFill>
                  <a:srgbClr val="FFFF00"/>
                </a:solidFill>
              </a:rPr>
              <a:t> контролю над </a:t>
            </a:r>
            <a:r>
              <a:rPr lang="ru-RU" dirty="0" err="1">
                <a:solidFill>
                  <a:srgbClr val="FFFF00"/>
                </a:solidFill>
              </a:rPr>
              <a:t>всіма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засобами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масових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комунікацій</a:t>
            </a:r>
            <a:r>
              <a:rPr lang="ru-RU" dirty="0" smtClean="0">
                <a:solidFill>
                  <a:srgbClr val="FFFF00"/>
                </a:solidFill>
              </a:rPr>
              <a:t>»;</a:t>
            </a:r>
            <a:endParaRPr lang="ru-RU" dirty="0">
              <a:solidFill>
                <a:srgbClr val="FFFF00"/>
              </a:solidFill>
            </a:endParaRP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- </a:t>
            </a:r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>
                <a:solidFill>
                  <a:srgbClr val="FFFF00"/>
                </a:solidFill>
              </a:rPr>
              <a:t>технологічно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обумовлена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майже</a:t>
            </a:r>
            <a:r>
              <a:rPr lang="ru-RU" dirty="0">
                <a:solidFill>
                  <a:srgbClr val="FFFF00"/>
                </a:solidFill>
              </a:rPr>
              <a:t> абсолютна </a:t>
            </a:r>
            <a:r>
              <a:rPr lang="ru-RU" dirty="0" err="1">
                <a:solidFill>
                  <a:srgbClr val="FFFF00"/>
                </a:solidFill>
              </a:rPr>
              <a:t>монополія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використання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озброєння</a:t>
            </a:r>
            <a:r>
              <a:rPr lang="ru-RU" dirty="0" smtClean="0">
                <a:solidFill>
                  <a:srgbClr val="FFFF00"/>
                </a:solidFill>
              </a:rPr>
              <a:t>»;</a:t>
            </a:r>
            <a:endParaRPr lang="ru-RU" dirty="0">
              <a:solidFill>
                <a:srgbClr val="FFFF00"/>
              </a:solidFill>
            </a:endParaRP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solidFill>
                  <a:srgbClr val="FFFF00"/>
                </a:solidFill>
              </a:rPr>
              <a:t>- </a:t>
            </a:r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>
                <a:solidFill>
                  <a:srgbClr val="FFFF00"/>
                </a:solidFill>
              </a:rPr>
              <a:t>централізований</a:t>
            </a:r>
            <a:r>
              <a:rPr lang="ru-RU" dirty="0">
                <a:solidFill>
                  <a:srgbClr val="FFFF00"/>
                </a:solidFill>
              </a:rPr>
              <a:t> контроль і </a:t>
            </a:r>
            <a:r>
              <a:rPr lang="ru-RU" dirty="0" err="1">
                <a:solidFill>
                  <a:srgbClr val="FFFF00"/>
                </a:solidFill>
              </a:rPr>
              <a:t>управління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економікою</a:t>
            </a:r>
            <a:r>
              <a:rPr lang="ru-RU" dirty="0">
                <a:solidFill>
                  <a:srgbClr val="FFFF00"/>
                </a:solidFill>
              </a:rPr>
              <a:t> шляхом </a:t>
            </a:r>
            <a:r>
              <a:rPr lang="ru-RU" dirty="0" err="1">
                <a:solidFill>
                  <a:srgbClr val="FFFF00"/>
                </a:solidFill>
              </a:rPr>
              <a:t>бюрократичної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координації</a:t>
            </a:r>
            <a:r>
              <a:rPr lang="ru-RU" dirty="0">
                <a:solidFill>
                  <a:srgbClr val="FFFF00"/>
                </a:solidFill>
              </a:rPr>
              <a:t> до того </a:t>
            </a:r>
            <a:r>
              <a:rPr lang="ru-RU" dirty="0" err="1">
                <a:solidFill>
                  <a:srgbClr val="FFFF00"/>
                </a:solidFill>
              </a:rPr>
              <a:t>юродично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незалежних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корпорацій</a:t>
            </a:r>
            <a:endParaRPr lang="ru-RU" dirty="0" smtClean="0">
              <a:solidFill>
                <a:srgbClr val="FFFF0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тоталітарних</a:t>
            </a:r>
            <a:r>
              <a:rPr lang="ru-RU" dirty="0"/>
              <a:t> </a:t>
            </a:r>
            <a:r>
              <a:rPr lang="ru-RU" dirty="0" err="1"/>
              <a:t>режимів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американські</a:t>
            </a:r>
            <a:r>
              <a:rPr lang="ru-RU" dirty="0"/>
              <a:t> </a:t>
            </a:r>
            <a:r>
              <a:rPr lang="ru-RU" dirty="0" err="1"/>
              <a:t>політологи</a:t>
            </a:r>
            <a:r>
              <a:rPr lang="ru-RU" dirty="0"/>
              <a:t>? </a:t>
            </a:r>
            <a:endParaRPr lang="ru-RU" dirty="0" smtClean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/>
              <a:t>ви</a:t>
            </a:r>
            <a:r>
              <a:rPr lang="ru-RU" dirty="0"/>
              <a:t> додали </a:t>
            </a:r>
            <a:r>
              <a:rPr lang="ru-RU" dirty="0" smtClean="0"/>
              <a:t>б до </a:t>
            </a:r>
            <a:r>
              <a:rPr lang="ru-RU" dirty="0" err="1"/>
              <a:t>цього</a:t>
            </a:r>
            <a:r>
              <a:rPr lang="ru-RU" dirty="0"/>
              <a:t> списку?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mtClean="0"/>
              <a:t> визначити причини виникнення тоталітаризму та роль особистості при тоталітаризмі;</a:t>
            </a:r>
          </a:p>
          <a:p>
            <a:pPr algn="just"/>
            <a:r>
              <a:rPr lang="uk-UA" smtClean="0"/>
              <a:t>Вчитися визначати особливості тоталітарних режимів, встановлювати причинно – наслідкові зв»язки, робити висновки та узагальнення;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 smtClean="0"/>
              <a:t>тоталітаризм</a:t>
            </a:r>
            <a:r>
              <a:rPr lang="ru-RU" dirty="0" smtClean="0"/>
              <a:t>?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/>
              <a:t>тоталітаризм</a:t>
            </a:r>
            <a:r>
              <a:rPr lang="ru-RU" dirty="0"/>
              <a:t> є феноменом ХХ ст</a:t>
            </a:r>
            <a:r>
              <a:rPr lang="ru-RU" dirty="0" smtClean="0"/>
              <a:t>.?</a:t>
            </a:r>
            <a:endParaRPr lang="ru-RU" dirty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3"/>
              <a:defRPr/>
            </a:pPr>
            <a:r>
              <a:rPr lang="ru-RU" dirty="0" err="1" smtClean="0"/>
              <a:t>Стосовно</a:t>
            </a:r>
            <a:r>
              <a:rPr lang="ru-RU" dirty="0" smtClean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 smtClean="0"/>
              <a:t>тоталітаризм</a:t>
            </a:r>
            <a:r>
              <a:rPr lang="ru-RU" dirty="0" smtClean="0"/>
              <a:t>?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3"/>
              <a:defRPr/>
            </a:pP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тоталітарних</a:t>
            </a:r>
            <a:r>
              <a:rPr lang="ru-RU" dirty="0"/>
              <a:t> </a:t>
            </a:r>
            <a:r>
              <a:rPr lang="ru-RU" dirty="0" err="1"/>
              <a:t>режимів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 smtClean="0"/>
              <a:t>дослідники</a:t>
            </a:r>
            <a:r>
              <a:rPr lang="ru-RU" dirty="0" smtClean="0"/>
              <a:t>?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3"/>
              <a:defRPr/>
            </a:pPr>
            <a:r>
              <a:rPr lang="ru-RU" dirty="0" smtClean="0"/>
              <a:t>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тоталітарними</a:t>
            </a:r>
            <a:r>
              <a:rPr lang="ru-RU" dirty="0"/>
              <a:t> </a:t>
            </a:r>
            <a:r>
              <a:rPr lang="ru-RU" dirty="0" smtClean="0"/>
              <a:t>режимами?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3"/>
              <a:defRPr/>
            </a:pPr>
            <a:r>
              <a:rPr lang="ru-RU" dirty="0" smtClean="0"/>
              <a:t>Яка </a:t>
            </a:r>
            <a:r>
              <a:rPr lang="ru-RU" dirty="0" err="1"/>
              <a:t>історична</a:t>
            </a:r>
            <a:r>
              <a:rPr lang="ru-RU" dirty="0"/>
              <a:t> </a:t>
            </a:r>
            <a:r>
              <a:rPr lang="ru-RU" dirty="0" err="1"/>
              <a:t>місія</a:t>
            </a:r>
            <a:r>
              <a:rPr lang="ru-RU" dirty="0"/>
              <a:t> </a:t>
            </a:r>
            <a:r>
              <a:rPr lang="ru-RU" dirty="0" err="1"/>
              <a:t>тоталітаризму</a:t>
            </a:r>
            <a:r>
              <a:rPr lang="ru-RU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Передумови виникнення тоталітаризму.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mtClean="0"/>
              <a:t>Різновиди тоталітаризму.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mtClean="0"/>
              <a:t>Ознаки тоталітарних режимів.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Опорні поняття: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Тоталітаризм;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Опорні дати: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1926 р. 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тоталітарного</a:t>
            </a:r>
            <a:r>
              <a:rPr lang="ru-RU" dirty="0"/>
              <a:t> режиму в </a:t>
            </a:r>
            <a:r>
              <a:rPr lang="ru-RU" dirty="0" err="1"/>
              <a:t>Італії</a:t>
            </a:r>
            <a:r>
              <a:rPr lang="ru-RU" dirty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1929 р.  </a:t>
            </a:r>
            <a:r>
              <a:rPr lang="ru-RU" dirty="0" err="1"/>
              <a:t>остаточне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сталінського</a:t>
            </a:r>
            <a:r>
              <a:rPr lang="ru-RU" dirty="0"/>
              <a:t> </a:t>
            </a:r>
            <a:r>
              <a:rPr lang="ru-RU" dirty="0" err="1"/>
              <a:t>тоталітарного</a:t>
            </a:r>
            <a:r>
              <a:rPr lang="ru-RU" dirty="0"/>
              <a:t> режиму в СРСР.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1933-1934 р. 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тоталітарного</a:t>
            </a:r>
            <a:r>
              <a:rPr lang="ru-RU" dirty="0"/>
              <a:t> режиму в </a:t>
            </a:r>
            <a:r>
              <a:rPr lang="ru-RU" dirty="0" err="1"/>
              <a:t>Німеччині</a:t>
            </a:r>
            <a:r>
              <a:rPr lang="ru-RU" dirty="0"/>
              <a:t>.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5"/>
          <p:cNvSpPr>
            <a:spLocks noGrp="1"/>
          </p:cNvSpPr>
          <p:nvPr>
            <p:ph idx="1"/>
          </p:nvPr>
        </p:nvSpPr>
        <p:spPr>
          <a:xfrm>
            <a:off x="395288" y="404813"/>
            <a:ext cx="8229600" cy="4708525"/>
          </a:xfrm>
        </p:spPr>
        <p:txBody>
          <a:bodyPr/>
          <a:lstStyle/>
          <a:p>
            <a:pPr marL="136525" indent="0" algn="ctr">
              <a:buFont typeface="Wingdings 2" pitchFamily="18" charset="2"/>
              <a:buNone/>
            </a:pPr>
            <a:r>
              <a:rPr lang="uk-UA" sz="4800" smtClean="0"/>
              <a:t>“Все для держави, нічого проти держави, нічого поза державою”</a:t>
            </a:r>
          </a:p>
          <a:p>
            <a:pPr marL="136525" indent="0" algn="ctr">
              <a:buFont typeface="Wingdings 2" pitchFamily="18" charset="2"/>
              <a:buNone/>
            </a:pPr>
            <a:endParaRPr lang="uk-UA" sz="4800" smtClean="0"/>
          </a:p>
          <a:p>
            <a:pPr marL="136525" indent="0" algn="r">
              <a:buFont typeface="Wingdings 2" pitchFamily="18" charset="2"/>
              <a:buNone/>
            </a:pPr>
            <a:r>
              <a:rPr lang="uk-UA" sz="3200" smtClean="0"/>
              <a:t>Б.Муссоліні</a:t>
            </a:r>
            <a:endParaRPr lang="ru-RU" sz="32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Тоталітаризм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u="sng" dirty="0">
                <a:solidFill>
                  <a:srgbClr val="FFFF00"/>
                </a:solidFill>
              </a:rPr>
              <a:t>Тоталітаризм</a:t>
            </a:r>
            <a:r>
              <a:rPr lang="uk-UA" dirty="0"/>
              <a:t> (від </a:t>
            </a:r>
            <a:r>
              <a:rPr lang="uk-UA" dirty="0" err="1"/>
              <a:t>пізньолатинського</a:t>
            </a:r>
            <a:r>
              <a:rPr lang="uk-UA" dirty="0"/>
              <a:t> </a:t>
            </a:r>
            <a:r>
              <a:rPr lang="en-US" dirty="0" err="1"/>
              <a:t>totalis</a:t>
            </a:r>
            <a:r>
              <a:rPr lang="en-US" dirty="0"/>
              <a:t> – </a:t>
            </a:r>
            <a:r>
              <a:rPr lang="uk-UA" dirty="0"/>
              <a:t>весь, цілий, повний) – одна з форм політичного режиму, що характеризується повним (тотальним) контролем держави над всіма сферами життя суспільства і окремо взятої людини: політичного, економічного, соціального і навіть особистого. 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Поняття тоталітаризм вперше використав у </a:t>
            </a:r>
            <a:r>
              <a:rPr lang="uk-UA" u="sng" dirty="0">
                <a:solidFill>
                  <a:srgbClr val="FFFF00"/>
                </a:solidFill>
              </a:rPr>
              <a:t>1923 р.</a:t>
            </a:r>
            <a:r>
              <a:rPr lang="uk-UA" dirty="0"/>
              <a:t> ліберальний політик </a:t>
            </a:r>
            <a:r>
              <a:rPr lang="uk-UA" dirty="0" err="1"/>
              <a:t>Джованні</a:t>
            </a:r>
            <a:r>
              <a:rPr lang="uk-UA" dirty="0"/>
              <a:t> </a:t>
            </a:r>
            <a:r>
              <a:rPr lang="uk-UA" dirty="0" err="1" smtClean="0"/>
              <a:t>Амендолла</a:t>
            </a:r>
            <a:r>
              <a:rPr lang="uk-UA" dirty="0"/>
              <a:t>.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19458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Чому на початку ХХ століття виникло таке явище як тоталітаризм?</a:t>
            </a:r>
          </a:p>
          <a:p>
            <a:r>
              <a:rPr lang="uk-UA" smtClean="0"/>
              <a:t>В яких країнах міг виникнути тоталітаризм? Чому?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84438" y="2682875"/>
            <a:ext cx="43910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Передумови виникнення тоталітаризму</a:t>
            </a:r>
            <a:endParaRPr lang="ru-RU" sz="2400" b="1" u="sng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50" y="188913"/>
            <a:ext cx="302418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Поява механізмів державного регулювання економікою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03600" y="188913"/>
            <a:ext cx="26638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запровадження загального виборчого права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25" y="188913"/>
            <a:ext cx="26638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Стандартизація всіх сторін життя. “Масова культура”.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50" y="4652963"/>
            <a:ext cx="2519363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Низька політична культура населення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675" y="4652963"/>
            <a:ext cx="2736850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Поява лідерів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, які вміло маніпулюють масами, прагнуть до одноосібної влади.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888" y="4652963"/>
            <a:ext cx="2951162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3716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Масові 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політичні партії і соціальні рухи об`єднаних масовими ідеологіями.</a:t>
            </a:r>
          </a:p>
        </p:txBody>
      </p:sp>
      <p:cxnSp>
        <p:nvCxnSpPr>
          <p:cNvPr id="10" name="Прямая со стрелкой 9"/>
          <p:cNvCxnSpPr>
            <a:stCxn id="2" idx="0"/>
          </p:cNvCxnSpPr>
          <p:nvPr/>
        </p:nvCxnSpPr>
        <p:spPr>
          <a:xfrm flipV="1">
            <a:off x="4679950" y="1341438"/>
            <a:ext cx="1836738" cy="134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0"/>
          </p:cNvCxnSpPr>
          <p:nvPr/>
        </p:nvCxnSpPr>
        <p:spPr>
          <a:xfrm flipV="1">
            <a:off x="4679950" y="1412875"/>
            <a:ext cx="0" cy="127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0"/>
          </p:cNvCxnSpPr>
          <p:nvPr/>
        </p:nvCxnSpPr>
        <p:spPr>
          <a:xfrm flipH="1" flipV="1">
            <a:off x="2987675" y="1412875"/>
            <a:ext cx="1692275" cy="127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</p:cNvCxnSpPr>
          <p:nvPr/>
        </p:nvCxnSpPr>
        <p:spPr>
          <a:xfrm flipH="1">
            <a:off x="2627313" y="3546475"/>
            <a:ext cx="2052637" cy="1106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>
            <a:off x="4679950" y="3546475"/>
            <a:ext cx="1547813" cy="96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2"/>
          </p:cNvCxnSpPr>
          <p:nvPr/>
        </p:nvCxnSpPr>
        <p:spPr>
          <a:xfrm flipH="1">
            <a:off x="4500563" y="3546475"/>
            <a:ext cx="179387" cy="96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513" y="404813"/>
            <a:ext cx="467995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РІЗНОВИДИ ТОТАЛІТАРИЗМУ</a:t>
            </a:r>
            <a:endParaRPr lang="ru-RU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1773238"/>
            <a:ext cx="2879725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ПРАВИЙ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( фашизм, націонал – соціалізм)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1863" y="1751013"/>
            <a:ext cx="2820987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ЛІВИЙ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( більшовизм 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6138" y="4067175"/>
            <a:ext cx="3024187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БІЛЬШОВИЗМ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( СРСР 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і</a:t>
            </a: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дея світової революції</a:t>
            </a:r>
            <a:endParaRPr lang="ru-RU" b="1" u="sng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8263" y="4041775"/>
            <a:ext cx="3024187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ФАШИЗМ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( Італія 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</a:t>
            </a: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ідновлення Великого Риму</a:t>
            </a:r>
            <a:endParaRPr lang="ru-RU" b="1" u="sng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6238" y="5661025"/>
            <a:ext cx="3240087" cy="108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НАЦИЗМ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( Німеччина 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</a:t>
            </a:r>
            <a:r>
              <a:rPr lang="uk-UA" b="1" u="sng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ідновлення Тисячолітнього Рейху</a:t>
            </a:r>
            <a:endParaRPr lang="ru-RU" b="1" u="sng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 flipH="1">
            <a:off x="3203575" y="1196975"/>
            <a:ext cx="1331913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>
            <a:off x="4535488" y="1196975"/>
            <a:ext cx="1476375" cy="5540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 flipH="1">
            <a:off x="3708400" y="1196975"/>
            <a:ext cx="827088" cy="273685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>
            <a:off x="4535488" y="1196975"/>
            <a:ext cx="828675" cy="26638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</p:cNvCxnSpPr>
          <p:nvPr/>
        </p:nvCxnSpPr>
        <p:spPr>
          <a:xfrm>
            <a:off x="4535488" y="1196975"/>
            <a:ext cx="0" cy="4319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339</TotalTime>
  <Words>596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Times New Roman</vt:lpstr>
      <vt:lpstr>Arial</vt:lpstr>
      <vt:lpstr>Courier New</vt:lpstr>
      <vt:lpstr>Wingdings 2</vt:lpstr>
      <vt:lpstr>Wingdings</vt:lpstr>
      <vt:lpstr>Wingdings 3</vt:lpstr>
      <vt:lpstr>Calibri</vt:lpstr>
      <vt:lpstr>Monotype Corsiva</vt:lpstr>
      <vt:lpstr>Апекс</vt:lpstr>
      <vt:lpstr>Апекс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Makas</cp:lastModifiedBy>
  <cp:revision>47</cp:revision>
  <dcterms:modified xsi:type="dcterms:W3CDTF">2012-04-23T12:45:19Z</dcterms:modified>
</cp:coreProperties>
</file>