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64" r:id="rId5"/>
    <p:sldId id="263" r:id="rId6"/>
    <p:sldId id="267" r:id="rId7"/>
    <p:sldId id="266" r:id="rId8"/>
    <p:sldId id="269" r:id="rId9"/>
    <p:sldId id="258" r:id="rId10"/>
    <p:sldId id="259" r:id="rId11"/>
    <p:sldId id="260" r:id="rId12"/>
    <p:sldId id="261" r:id="rId13"/>
    <p:sldId id="262" r:id="rId14"/>
    <p:sldId id="270" r:id="rId15"/>
    <p:sldId id="271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7200" dirty="0" smtClean="0"/>
              <a:t>Індія у 1918-1939 роки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436567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b/4/103/896/103896221_1stViscountChelmsf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4320480" cy="5539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8024" y="207481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Челмсфорд</a:t>
            </a:r>
            <a:r>
              <a:rPr lang="ru-RU" sz="2400" dirty="0" smtClean="0"/>
              <a:t> </a:t>
            </a:r>
            <a:r>
              <a:rPr lang="ru-RU" sz="2400" dirty="0" err="1" smtClean="0"/>
              <a:t>Фредерік</a:t>
            </a:r>
            <a:r>
              <a:rPr lang="ru-RU" sz="2400" dirty="0" smtClean="0"/>
              <a:t> </a:t>
            </a:r>
            <a:r>
              <a:rPr lang="ru-RU" sz="2400" dirty="0"/>
              <a:t>Август (1868)</a:t>
            </a:r>
          </a:p>
          <a:p>
            <a:r>
              <a:rPr lang="ru-RU" sz="2400" dirty="0" err="1" smtClean="0"/>
              <a:t>англійський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віконт</a:t>
            </a:r>
            <a:r>
              <a:rPr lang="ru-RU" sz="2400" dirty="0"/>
              <a:t>, </a:t>
            </a:r>
            <a:r>
              <a:rPr lang="ru-RU" sz="2400" dirty="0" err="1" smtClean="0"/>
              <a:t>віце</a:t>
            </a:r>
            <a:r>
              <a:rPr lang="ru-RU" sz="2400" dirty="0" smtClean="0"/>
              <a:t>-король </a:t>
            </a:r>
            <a:r>
              <a:rPr lang="ru-RU" sz="2400" dirty="0" err="1" smtClean="0"/>
              <a:t>Індії</a:t>
            </a:r>
            <a:r>
              <a:rPr lang="ru-RU" sz="2400" dirty="0" smtClean="0"/>
              <a:t>, перший </a:t>
            </a:r>
            <a:r>
              <a:rPr lang="ru-RU" sz="2400" dirty="0"/>
              <a:t>лорд </a:t>
            </a:r>
            <a:r>
              <a:rPr lang="ru-RU" sz="2400" dirty="0" err="1" smtClean="0"/>
              <a:t>Адміралтейства</a:t>
            </a:r>
            <a:r>
              <a:rPr lang="ru-RU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173234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2" y="0"/>
            <a:ext cx="9144000" cy="836712"/>
          </a:xfrm>
        </p:spPr>
        <p:txBody>
          <a:bodyPr/>
          <a:lstStyle/>
          <a:p>
            <a:pPr algn="ctr"/>
            <a:r>
              <a:rPr lang="uk-UA" dirty="0" smtClean="0"/>
              <a:t>Реформа </a:t>
            </a:r>
            <a:r>
              <a:rPr lang="uk-UA" dirty="0" err="1" smtClean="0"/>
              <a:t>монтегю-челмсфорда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980728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/>
              <a:t>Закон про 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Індією</a:t>
            </a:r>
            <a:r>
              <a:rPr lang="ru-RU" sz="2000" dirty="0"/>
              <a:t>, </a:t>
            </a:r>
            <a:r>
              <a:rPr lang="ru-RU" sz="2000" dirty="0" err="1"/>
              <a:t>прийнятий</a:t>
            </a:r>
            <a:r>
              <a:rPr lang="ru-RU" sz="2000" dirty="0"/>
              <a:t> </a:t>
            </a:r>
            <a:r>
              <a:rPr lang="ru-RU" sz="2000" dirty="0" err="1"/>
              <a:t>англійським</a:t>
            </a:r>
            <a:r>
              <a:rPr lang="ru-RU" sz="2000" dirty="0"/>
              <a:t> парламентом в 1919 в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посилення</a:t>
            </a:r>
            <a:r>
              <a:rPr lang="ru-RU" sz="2000" dirty="0"/>
              <a:t> </a:t>
            </a:r>
            <a:r>
              <a:rPr lang="ru-RU" sz="2000" dirty="0" err="1"/>
              <a:t>національно-визвольного</a:t>
            </a:r>
            <a:r>
              <a:rPr lang="ru-RU" sz="2000" dirty="0"/>
              <a:t> </a:t>
            </a:r>
            <a:r>
              <a:rPr lang="ru-RU" sz="2000" dirty="0" err="1"/>
              <a:t>руху</a:t>
            </a:r>
            <a:r>
              <a:rPr lang="ru-RU" sz="2000" dirty="0"/>
              <a:t> в </a:t>
            </a:r>
            <a:r>
              <a:rPr lang="ru-RU" sz="2000" dirty="0" err="1"/>
              <a:t>Індії</a:t>
            </a:r>
            <a:r>
              <a:rPr lang="ru-RU" sz="2000" dirty="0"/>
              <a:t>. </a:t>
            </a:r>
            <a:r>
              <a:rPr lang="ru-RU" sz="2000" dirty="0" err="1"/>
              <a:t>Грунтувався</a:t>
            </a:r>
            <a:r>
              <a:rPr lang="ru-RU" sz="2000" dirty="0"/>
              <a:t> на </a:t>
            </a:r>
            <a:r>
              <a:rPr lang="ru-RU" sz="2000" dirty="0" err="1"/>
              <a:t>доповіді</a:t>
            </a:r>
            <a:r>
              <a:rPr lang="ru-RU" sz="2000" dirty="0"/>
              <a:t> </a:t>
            </a:r>
            <a:r>
              <a:rPr lang="ru-RU" sz="2000" dirty="0" err="1"/>
              <a:t>міністра</a:t>
            </a:r>
            <a:r>
              <a:rPr lang="ru-RU" sz="2000" dirty="0"/>
              <a:t> у справах </a:t>
            </a:r>
            <a:r>
              <a:rPr lang="ru-RU" sz="2000" dirty="0" err="1"/>
              <a:t>Індії</a:t>
            </a:r>
            <a:r>
              <a:rPr lang="ru-RU" sz="2000" dirty="0"/>
              <a:t> Е. </a:t>
            </a:r>
            <a:r>
              <a:rPr lang="ru-RU" sz="2000" dirty="0" smtClean="0"/>
              <a:t>Монтегю </a:t>
            </a:r>
            <a:r>
              <a:rPr lang="ru-RU" sz="2000" dirty="0"/>
              <a:t>і </a:t>
            </a:r>
            <a:r>
              <a:rPr lang="ru-RU" sz="2000" dirty="0" err="1"/>
              <a:t>віце</a:t>
            </a:r>
            <a:r>
              <a:rPr lang="ru-RU" sz="2000" dirty="0"/>
              <a:t>-короля </a:t>
            </a:r>
            <a:r>
              <a:rPr lang="ru-RU" sz="2000" dirty="0" err="1"/>
              <a:t>Індії</a:t>
            </a:r>
            <a:r>
              <a:rPr lang="ru-RU" sz="2000" dirty="0"/>
              <a:t> Ф. </a:t>
            </a:r>
            <a:r>
              <a:rPr lang="ru-RU" sz="2000" dirty="0" err="1" smtClean="0"/>
              <a:t>Челмсфорда</a:t>
            </a:r>
            <a:r>
              <a:rPr lang="ru-RU" sz="2000" dirty="0" smtClean="0"/>
              <a:t>, </a:t>
            </a:r>
            <a:r>
              <a:rPr lang="ru-RU" sz="2000" dirty="0" err="1"/>
              <a:t>опублікований</a:t>
            </a:r>
            <a:r>
              <a:rPr lang="ru-RU" sz="2000" dirty="0"/>
              <a:t> в </a:t>
            </a:r>
            <a:r>
              <a:rPr lang="ru-RU" sz="2000" dirty="0" smtClean="0"/>
              <a:t>1918. </a:t>
            </a:r>
            <a:r>
              <a:rPr lang="ru-RU" sz="2000" dirty="0" err="1"/>
              <a:t>Передбачав</a:t>
            </a:r>
            <a:r>
              <a:rPr lang="ru-RU" sz="2000" dirty="0"/>
              <a:t> </a:t>
            </a:r>
            <a:r>
              <a:rPr lang="ru-RU" sz="2000" dirty="0" err="1"/>
              <a:t>створення</a:t>
            </a:r>
            <a:r>
              <a:rPr lang="ru-RU" sz="2000" dirty="0"/>
              <a:t> </a:t>
            </a:r>
            <a:r>
              <a:rPr lang="ru-RU" sz="2000" dirty="0" err="1"/>
              <a:t>двопалатного</a:t>
            </a:r>
            <a:r>
              <a:rPr lang="ru-RU" sz="2000" dirty="0"/>
              <a:t> </a:t>
            </a:r>
            <a:r>
              <a:rPr lang="ru-RU" sz="2000" dirty="0" err="1"/>
              <a:t>законодавчого</a:t>
            </a:r>
            <a:r>
              <a:rPr lang="ru-RU" sz="2000" dirty="0"/>
              <a:t> органу при генерал-</a:t>
            </a:r>
            <a:r>
              <a:rPr lang="ru-RU" sz="2000" dirty="0" err="1"/>
              <a:t>губернаторі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складався</a:t>
            </a:r>
            <a:r>
              <a:rPr lang="ru-RU" sz="2000" dirty="0"/>
              <a:t> з </a:t>
            </a:r>
            <a:r>
              <a:rPr lang="ru-RU" sz="2000" dirty="0" err="1"/>
              <a:t>Державної</a:t>
            </a:r>
            <a:r>
              <a:rPr lang="ru-RU" sz="2000" dirty="0"/>
              <a:t> ради і </a:t>
            </a:r>
            <a:r>
              <a:rPr lang="ru-RU" sz="2000" dirty="0" err="1"/>
              <a:t>Законодавчих</a:t>
            </a:r>
            <a:r>
              <a:rPr lang="ru-RU" sz="2000" dirty="0"/>
              <a:t> </a:t>
            </a:r>
            <a:r>
              <a:rPr lang="ru-RU" sz="2000" dirty="0" err="1"/>
              <a:t>зборів</a:t>
            </a:r>
            <a:r>
              <a:rPr lang="ru-RU" sz="2000" dirty="0"/>
              <a:t>,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членів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призначалася</a:t>
            </a:r>
            <a:r>
              <a:rPr lang="ru-RU" sz="2000" dirty="0"/>
              <a:t>. За генерал-губернатором </a:t>
            </a:r>
            <a:r>
              <a:rPr lang="ru-RU" sz="2000" dirty="0" err="1"/>
              <a:t>зберігалося</a:t>
            </a:r>
            <a:r>
              <a:rPr lang="ru-RU" sz="2000" dirty="0"/>
              <a:t> право вето. У великих </a:t>
            </a:r>
            <a:r>
              <a:rPr lang="ru-RU" sz="2000" dirty="0" err="1"/>
              <a:t>провінціях</a:t>
            </a:r>
            <a:r>
              <a:rPr lang="ru-RU" sz="2000" dirty="0"/>
              <a:t> </a:t>
            </a:r>
            <a:r>
              <a:rPr lang="ru-RU" sz="2000" dirty="0" err="1" smtClean="0"/>
              <a:t>вводилася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діархія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двовладдя</a:t>
            </a:r>
            <a:r>
              <a:rPr lang="ru-RU" sz="2000" dirty="0"/>
              <a:t>); </a:t>
            </a:r>
            <a:r>
              <a:rPr lang="ru-RU" sz="2000" dirty="0" err="1"/>
              <a:t>сутність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полягала</a:t>
            </a:r>
            <a:r>
              <a:rPr lang="ru-RU" sz="2000" dirty="0"/>
              <a:t> в </a:t>
            </a:r>
            <a:r>
              <a:rPr lang="ru-RU" sz="2000" dirty="0" err="1"/>
              <a:t>складній</a:t>
            </a:r>
            <a:r>
              <a:rPr lang="ru-RU" sz="2000" dirty="0"/>
              <a:t> і </a:t>
            </a:r>
            <a:r>
              <a:rPr lang="ru-RU" sz="2000" dirty="0" err="1"/>
              <a:t>заплутаній</a:t>
            </a:r>
            <a:r>
              <a:rPr lang="ru-RU" sz="2000" dirty="0"/>
              <a:t> </a:t>
            </a:r>
            <a:r>
              <a:rPr lang="ru-RU" sz="2000" dirty="0" err="1"/>
              <a:t>системі</a:t>
            </a:r>
            <a:r>
              <a:rPr lang="ru-RU" sz="2000" dirty="0"/>
              <a:t> </a:t>
            </a:r>
            <a:r>
              <a:rPr lang="ru-RU" sz="2000" dirty="0" err="1"/>
              <a:t>поділу</a:t>
            </a:r>
            <a:r>
              <a:rPr lang="ru-RU" sz="2000" dirty="0"/>
              <a:t> </a:t>
            </a:r>
            <a:r>
              <a:rPr lang="ru-RU" sz="2000" dirty="0" err="1"/>
              <a:t>влади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департаментами, </a:t>
            </a:r>
            <a:r>
              <a:rPr lang="ru-RU" sz="2000" dirty="0" err="1"/>
              <a:t>міністри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відповідальні</a:t>
            </a:r>
            <a:r>
              <a:rPr lang="ru-RU" sz="2000" dirty="0"/>
              <a:t> перед </a:t>
            </a:r>
            <a:r>
              <a:rPr lang="ru-RU" sz="2000" dirty="0" err="1"/>
              <a:t>законодавчими</a:t>
            </a:r>
            <a:r>
              <a:rPr lang="ru-RU" sz="2000" dirty="0"/>
              <a:t> органами, і департаментами, </a:t>
            </a:r>
            <a:r>
              <a:rPr lang="ru-RU" sz="2000" dirty="0" err="1"/>
              <a:t>возглавлявшимися</a:t>
            </a:r>
            <a:r>
              <a:rPr lang="ru-RU" sz="2000" dirty="0"/>
              <a:t> </a:t>
            </a:r>
            <a:r>
              <a:rPr lang="ru-RU" sz="2000" dirty="0" err="1"/>
              <a:t>міністрами</a:t>
            </a:r>
            <a:r>
              <a:rPr lang="ru-RU" sz="2000" dirty="0"/>
              <a:t>, </a:t>
            </a:r>
            <a:r>
              <a:rPr lang="ru-RU" sz="2000" dirty="0" err="1"/>
              <a:t>відповідальними</a:t>
            </a:r>
            <a:r>
              <a:rPr lang="ru-RU" sz="2000" dirty="0"/>
              <a:t> перед губернаторами </a:t>
            </a:r>
            <a:r>
              <a:rPr lang="ru-RU" sz="2000" dirty="0" err="1"/>
              <a:t>провінцій</a:t>
            </a:r>
            <a:r>
              <a:rPr lang="ru-RU" sz="2000" dirty="0"/>
              <a:t>. Система </a:t>
            </a:r>
            <a:r>
              <a:rPr lang="ru-RU" sz="2000" dirty="0" err="1" smtClean="0"/>
              <a:t>діархії</a:t>
            </a:r>
            <a:r>
              <a:rPr lang="ru-RU" sz="2000" dirty="0" smtClean="0"/>
              <a:t> </a:t>
            </a:r>
            <a:r>
              <a:rPr lang="ru-RU" sz="2000" dirty="0"/>
              <a:t>по </a:t>
            </a:r>
            <a:r>
              <a:rPr lang="ru-RU" sz="2000" dirty="0" err="1"/>
              <a:t>суті</a:t>
            </a:r>
            <a:r>
              <a:rPr lang="ru-RU" sz="2000" dirty="0"/>
              <a:t> </a:t>
            </a:r>
            <a:r>
              <a:rPr lang="ru-RU" sz="2000" dirty="0" err="1"/>
              <a:t>позбавляла</a:t>
            </a:r>
            <a:r>
              <a:rPr lang="ru-RU" sz="2000" dirty="0"/>
              <a:t> </a:t>
            </a:r>
            <a:r>
              <a:rPr lang="ru-RU" sz="2000" dirty="0" err="1"/>
              <a:t>новостворені</a:t>
            </a:r>
            <a:r>
              <a:rPr lang="ru-RU" sz="2000" dirty="0"/>
              <a:t> </a:t>
            </a:r>
            <a:r>
              <a:rPr lang="ru-RU" sz="2000" dirty="0" err="1"/>
              <a:t>органи</a:t>
            </a:r>
            <a:r>
              <a:rPr lang="ru-RU" sz="2000" dirty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 </a:t>
            </a:r>
            <a:r>
              <a:rPr lang="ru-RU" sz="2000" dirty="0" err="1"/>
              <a:t>діяти</a:t>
            </a:r>
            <a:r>
              <a:rPr lang="ru-RU" sz="2000" dirty="0"/>
              <a:t> </a:t>
            </a:r>
            <a:r>
              <a:rPr lang="ru-RU" sz="2000" dirty="0" err="1" smtClean="0"/>
              <a:t>ефективно</a:t>
            </a:r>
            <a:r>
              <a:rPr lang="ru-RU" sz="2000" dirty="0" smtClean="0"/>
              <a:t>, </a:t>
            </a:r>
            <a:r>
              <a:rPr lang="ru-RU" sz="2000" dirty="0" err="1" smtClean="0"/>
              <a:t>зберігала</a:t>
            </a:r>
            <a:r>
              <a:rPr lang="ru-RU" sz="2000" dirty="0" smtClean="0"/>
              <a:t> </a:t>
            </a:r>
            <a:r>
              <a:rPr lang="ru-RU" sz="2000" dirty="0"/>
              <a:t>принцип </a:t>
            </a:r>
            <a:r>
              <a:rPr lang="ru-RU" sz="2000" dirty="0" err="1"/>
              <a:t>роздільних</a:t>
            </a:r>
            <a:r>
              <a:rPr lang="ru-RU" sz="2000" dirty="0"/>
              <a:t> </a:t>
            </a:r>
            <a:r>
              <a:rPr lang="ru-RU" sz="2000" dirty="0" err="1"/>
              <a:t>релігійно-общинних</a:t>
            </a:r>
            <a:r>
              <a:rPr lang="ru-RU" sz="2000" dirty="0"/>
              <a:t> </a:t>
            </a:r>
            <a:r>
              <a:rPr lang="ru-RU" sz="2000" dirty="0" err="1"/>
              <a:t>курій</a:t>
            </a:r>
            <a:r>
              <a:rPr lang="ru-RU" sz="2000" dirty="0"/>
              <a:t>, введений в 1909; право </a:t>
            </a:r>
            <a:r>
              <a:rPr lang="ru-RU" sz="2000" dirty="0" err="1"/>
              <a:t>вибирати</a:t>
            </a:r>
            <a:r>
              <a:rPr lang="ru-RU" sz="2000" dirty="0"/>
              <a:t> </a:t>
            </a:r>
            <a:r>
              <a:rPr lang="ru-RU" sz="2000" dirty="0" err="1"/>
              <a:t>законодавчі</a:t>
            </a:r>
            <a:r>
              <a:rPr lang="ru-RU" sz="2000" dirty="0"/>
              <a:t> </a:t>
            </a:r>
            <a:r>
              <a:rPr lang="ru-RU" sz="2000" dirty="0" err="1"/>
              <a:t>органи</a:t>
            </a:r>
            <a:r>
              <a:rPr lang="ru-RU" sz="2000" dirty="0"/>
              <a:t> </a:t>
            </a:r>
            <a:r>
              <a:rPr lang="ru-RU" sz="2000" dirty="0" err="1"/>
              <a:t>отримувало</a:t>
            </a:r>
            <a:r>
              <a:rPr lang="ru-RU" sz="2000" dirty="0"/>
              <a:t> </a:t>
            </a:r>
            <a:r>
              <a:rPr lang="ru-RU" sz="2000" dirty="0" err="1"/>
              <a:t>всього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1% </a:t>
            </a:r>
            <a:r>
              <a:rPr lang="ru-RU" sz="2000" dirty="0" err="1"/>
              <a:t>населення</a:t>
            </a:r>
            <a:r>
              <a:rPr lang="ru-RU" sz="2000" dirty="0"/>
              <a:t> </a:t>
            </a:r>
            <a:r>
              <a:rPr lang="ru-RU" sz="2000" dirty="0" err="1"/>
              <a:t>Індії</a:t>
            </a:r>
            <a:r>
              <a:rPr lang="ru-RU" sz="2000" dirty="0"/>
              <a:t>, в </a:t>
            </a:r>
            <a:r>
              <a:rPr lang="ru-RU" sz="2000" dirty="0" err="1"/>
              <a:t>провінційні</a:t>
            </a:r>
            <a:r>
              <a:rPr lang="ru-RU" sz="2000" dirty="0"/>
              <a:t> - </a:t>
            </a:r>
            <a:r>
              <a:rPr lang="ru-RU" sz="2000" dirty="0" err="1"/>
              <a:t>близько</a:t>
            </a:r>
            <a:r>
              <a:rPr lang="ru-RU" sz="2000" dirty="0"/>
              <a:t> 3%. </a:t>
            </a:r>
            <a:r>
              <a:rPr lang="ru-RU" sz="2000" dirty="0" err="1" smtClean="0"/>
              <a:t>Змінювала</a:t>
            </a:r>
            <a:r>
              <a:rPr lang="ru-RU" sz="2000" dirty="0" smtClean="0"/>
              <a:t>  </a:t>
            </a:r>
            <a:r>
              <a:rPr lang="ru-RU" sz="2000" dirty="0" err="1"/>
              <a:t>істоти</a:t>
            </a:r>
            <a:r>
              <a:rPr lang="ru-RU" sz="2000" dirty="0"/>
              <a:t> </a:t>
            </a:r>
            <a:r>
              <a:rPr lang="ru-RU" sz="2000" dirty="0" err="1"/>
              <a:t>колоніального</a:t>
            </a:r>
            <a:r>
              <a:rPr lang="ru-RU" sz="2000" dirty="0"/>
              <a:t> </a:t>
            </a:r>
            <a:r>
              <a:rPr lang="ru-RU" sz="2000" dirty="0" err="1"/>
              <a:t>панування</a:t>
            </a:r>
            <a:r>
              <a:rPr lang="ru-RU" sz="2000" dirty="0"/>
              <a:t>, </a:t>
            </a:r>
            <a:r>
              <a:rPr lang="ru-RU" sz="2000" dirty="0" err="1"/>
              <a:t>викликала</a:t>
            </a:r>
            <a:r>
              <a:rPr lang="ru-RU" sz="2000" dirty="0"/>
              <a:t> протест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верств</a:t>
            </a:r>
            <a:r>
              <a:rPr lang="ru-RU" sz="2000" dirty="0"/>
              <a:t> </a:t>
            </a:r>
            <a:r>
              <a:rPr lang="ru-RU" sz="2000" dirty="0" err="1"/>
              <a:t>індійського</a:t>
            </a:r>
            <a:r>
              <a:rPr lang="ru-RU" sz="2000" dirty="0"/>
              <a:t> </a:t>
            </a:r>
            <a:r>
              <a:rPr lang="ru-RU" sz="2000" dirty="0" err="1"/>
              <a:t>суспільства</a:t>
            </a:r>
            <a:r>
              <a:rPr lang="ru-RU" sz="2000" dirty="0"/>
              <a:t>. </a:t>
            </a:r>
            <a:r>
              <a:rPr lang="ru-RU" sz="2000" dirty="0" err="1"/>
              <a:t>Національний</a:t>
            </a:r>
            <a:r>
              <a:rPr lang="ru-RU" sz="2000" dirty="0"/>
              <a:t> </a:t>
            </a:r>
            <a:r>
              <a:rPr lang="ru-RU" sz="2000" dirty="0" err="1"/>
              <a:t>конгрес</a:t>
            </a:r>
            <a:r>
              <a:rPr lang="ru-RU" sz="2000" dirty="0"/>
              <a:t> </a:t>
            </a:r>
            <a:r>
              <a:rPr lang="ru-RU" sz="2000" dirty="0" err="1"/>
              <a:t>бойкотував</a:t>
            </a:r>
            <a:r>
              <a:rPr lang="ru-RU" sz="2000" dirty="0"/>
              <a:t> </a:t>
            </a:r>
            <a:r>
              <a:rPr lang="ru-RU" sz="2000" dirty="0" err="1"/>
              <a:t>вибори</a:t>
            </a:r>
            <a:r>
              <a:rPr lang="ru-RU" sz="2000" dirty="0"/>
              <a:t> (1921) в </a:t>
            </a:r>
            <a:r>
              <a:rPr lang="ru-RU" sz="2000" dirty="0" err="1"/>
              <a:t>нові</a:t>
            </a:r>
            <a:r>
              <a:rPr lang="ru-RU" sz="2000" dirty="0"/>
              <a:t> </a:t>
            </a:r>
            <a:r>
              <a:rPr lang="ru-RU" sz="2000" dirty="0" err="1"/>
              <a:t>законодавчі</a:t>
            </a:r>
            <a:r>
              <a:rPr lang="ru-RU" sz="2000" dirty="0"/>
              <a:t> </a:t>
            </a:r>
            <a:r>
              <a:rPr lang="ru-RU" sz="2000" dirty="0" err="1"/>
              <a:t>органи</a:t>
            </a:r>
            <a:r>
              <a:rPr lang="ru-RU" sz="2000" dirty="0"/>
              <a:t>. </a:t>
            </a:r>
            <a:r>
              <a:rPr lang="ru-RU" sz="2000" dirty="0" smtClean="0"/>
              <a:t>Реформа </a:t>
            </a:r>
            <a:r>
              <a:rPr lang="ru-RU" sz="2000" dirty="0" err="1" smtClean="0"/>
              <a:t>діяла</a:t>
            </a:r>
            <a:r>
              <a:rPr lang="ru-RU" sz="2000" dirty="0" smtClean="0"/>
              <a:t> </a:t>
            </a:r>
            <a:r>
              <a:rPr lang="ru-RU" sz="2000" dirty="0"/>
              <a:t>до 1935.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579399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87424"/>
            <a:ext cx="9144000" cy="1143000"/>
          </a:xfrm>
        </p:spPr>
        <p:txBody>
          <a:bodyPr/>
          <a:lstStyle/>
          <a:p>
            <a:pPr algn="ctr"/>
            <a:r>
              <a:rPr lang="uk-UA" dirty="0" smtClean="0"/>
              <a:t>Закон </a:t>
            </a:r>
            <a:r>
              <a:rPr lang="uk-UA" dirty="0" err="1" smtClean="0"/>
              <a:t>роулетта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62880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("Акт, спрямований на викорінення анархістських і революційних злочинів") - закон, виданий колоніальною владою в Індії 18 березня 1919. Названий по імені англ. юриста (</a:t>
            </a:r>
            <a:r>
              <a:rPr lang="en-US" sz="2000" dirty="0" err="1"/>
              <a:t>Rowlatt</a:t>
            </a:r>
            <a:r>
              <a:rPr lang="en-US" sz="2000" dirty="0"/>
              <a:t>), </a:t>
            </a:r>
            <a:r>
              <a:rPr lang="uk-UA" sz="2000" dirty="0"/>
              <a:t>який розробив і запропонував </a:t>
            </a:r>
            <a:r>
              <a:rPr lang="uk-UA" sz="2000" dirty="0" smtClean="0"/>
              <a:t>закон, який надавав </a:t>
            </a:r>
            <a:r>
              <a:rPr lang="uk-UA" sz="2000" dirty="0"/>
              <a:t>надзвичайні повноваження ген.-губернатору Індії. В умовах </a:t>
            </a:r>
            <a:r>
              <a:rPr lang="uk-UA" sz="2000" dirty="0" err="1" smtClean="0"/>
              <a:t>розгортавшогося</a:t>
            </a:r>
            <a:r>
              <a:rPr lang="uk-UA" sz="2000" dirty="0" smtClean="0"/>
              <a:t> </a:t>
            </a:r>
            <a:r>
              <a:rPr lang="uk-UA" sz="2000" dirty="0"/>
              <a:t>підйому </a:t>
            </a:r>
            <a:r>
              <a:rPr lang="uk-UA" sz="2000" dirty="0" err="1" smtClean="0"/>
              <a:t>антиімперіалістич</a:t>
            </a:r>
            <a:r>
              <a:rPr lang="uk-UA" sz="2000" dirty="0"/>
              <a:t>. </a:t>
            </a:r>
            <a:r>
              <a:rPr lang="uk-UA" sz="2000" dirty="0" smtClean="0"/>
              <a:t>Боротьби, що давав </a:t>
            </a:r>
            <a:r>
              <a:rPr lang="uk-UA" sz="2000" dirty="0"/>
              <a:t>право поліції обшукувати, заарештовувати, ув'язнювати без пред'явлення обвинувачення і слідства будь-якого жителя Індії, запідозреного в нелояльності до </a:t>
            </a:r>
            <a:r>
              <a:rPr lang="uk-UA" sz="2000" dirty="0" smtClean="0"/>
              <a:t>колонізаторів. </a:t>
            </a:r>
            <a:r>
              <a:rPr lang="uk-UA" sz="2000" dirty="0"/>
              <a:t>Відповідно до закону розгляд справ після </a:t>
            </a:r>
            <a:r>
              <a:rPr lang="uk-UA" sz="2000" dirty="0" smtClean="0"/>
              <a:t>арешту проходив </a:t>
            </a:r>
            <a:r>
              <a:rPr lang="uk-UA" sz="2000" dirty="0"/>
              <a:t>при закритих дверях, без участі захисту, на англ. </a:t>
            </a:r>
            <a:r>
              <a:rPr lang="uk-UA" sz="2000" dirty="0" smtClean="0"/>
              <a:t>мові. </a:t>
            </a:r>
            <a:r>
              <a:rPr lang="uk-UA" sz="2000" dirty="0"/>
              <a:t>Закон викликав бурхливі протести у всій Індії і сприяв посиленню </a:t>
            </a:r>
            <a:r>
              <a:rPr lang="uk-UA" sz="2000" dirty="0" err="1" smtClean="0"/>
              <a:t>антиімперіалістич</a:t>
            </a:r>
            <a:r>
              <a:rPr lang="uk-UA" sz="2000" dirty="0"/>
              <a:t>. боротьби.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4397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10383"/>
            <a:ext cx="4553354" cy="374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172407" cy="306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72406" y="2564904"/>
            <a:ext cx="3951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Індійські</a:t>
            </a:r>
            <a:r>
              <a:rPr lang="ru-RU" dirty="0"/>
              <a:t> </a:t>
            </a:r>
            <a:r>
              <a:rPr lang="ru-RU" dirty="0" err="1"/>
              <a:t>кавалеристи</a:t>
            </a:r>
            <a:r>
              <a:rPr lang="ru-RU" dirty="0"/>
              <a:t> на </a:t>
            </a:r>
            <a:r>
              <a:rPr lang="ru-RU" dirty="0" err="1"/>
              <a:t>Західному</a:t>
            </a:r>
            <a:r>
              <a:rPr lang="ru-RU" dirty="0"/>
              <a:t> </a:t>
            </a:r>
            <a:r>
              <a:rPr lang="ru-RU" dirty="0" err="1"/>
              <a:t>фронті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5555" y="3110383"/>
            <a:ext cx="308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Індійське</a:t>
            </a:r>
            <a:r>
              <a:rPr lang="ru-RU" dirty="0"/>
              <a:t> </a:t>
            </a:r>
            <a:r>
              <a:rPr lang="ru-RU" dirty="0" err="1"/>
              <a:t>гірське</a:t>
            </a:r>
            <a:r>
              <a:rPr lang="ru-RU" dirty="0"/>
              <a:t> </a:t>
            </a:r>
            <a:r>
              <a:rPr lang="ru-RU" dirty="0" err="1"/>
              <a:t>знаряддя</a:t>
            </a:r>
            <a:r>
              <a:rPr lang="ru-RU" dirty="0"/>
              <a:t> в бою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205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" y="-1"/>
            <a:ext cx="3466338" cy="474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16" y="980728"/>
            <a:ext cx="5541615" cy="301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0906" y="4941168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Індійський солдат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20004" y="4149080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Індійські артилеристи</a:t>
            </a:r>
          </a:p>
        </p:txBody>
      </p:sp>
    </p:spTree>
    <p:extLst>
      <p:ext uri="{BB962C8B-B14F-4D97-AF65-F5344CB8AC3E}">
        <p14:creationId xmlns:p14="http://schemas.microsoft.com/office/powerpoint/2010/main" val="95393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7924800" cy="1143000"/>
          </a:xfrm>
        </p:spPr>
        <p:txBody>
          <a:bodyPr/>
          <a:lstStyle/>
          <a:p>
            <a:pPr algn="ctr"/>
            <a:r>
              <a:rPr lang="ru-RU" dirty="0"/>
              <a:t>Роль </a:t>
            </a:r>
            <a:r>
              <a:rPr lang="ru-RU" dirty="0" err="1"/>
              <a:t>Махатми</a:t>
            </a:r>
            <a:r>
              <a:rPr lang="ru-RU" dirty="0"/>
              <a:t> </a:t>
            </a:r>
            <a:r>
              <a:rPr lang="ru-RU" dirty="0" err="1"/>
              <a:t>Ганді</a:t>
            </a:r>
            <a:r>
              <a:rPr lang="ru-RU" dirty="0"/>
              <a:t> в </a:t>
            </a:r>
            <a:r>
              <a:rPr lang="ru-RU" dirty="0" err="1"/>
              <a:t>боротьбі</a:t>
            </a:r>
            <a:r>
              <a:rPr lang="ru-RU" dirty="0"/>
              <a:t> </a:t>
            </a:r>
            <a:r>
              <a:rPr lang="ru-RU" dirty="0" err="1"/>
              <a:t>індійського</a:t>
            </a:r>
            <a:r>
              <a:rPr lang="ru-RU" dirty="0"/>
              <a:t> народу за </a:t>
            </a:r>
            <a:r>
              <a:rPr lang="ru-RU" dirty="0" err="1" smtClean="0"/>
              <a:t>незалежність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80728"/>
            <a:ext cx="8856984" cy="4968552"/>
          </a:xfrm>
        </p:spPr>
        <p:txBody>
          <a:bodyPr/>
          <a:lstStyle/>
          <a:p>
            <a:r>
              <a:rPr lang="uk-UA" dirty="0" err="1"/>
              <a:t>Мохандас</a:t>
            </a:r>
            <a:r>
              <a:rPr lang="uk-UA" dirty="0"/>
              <a:t> </a:t>
            </a:r>
            <a:r>
              <a:rPr lang="uk-UA" dirty="0" err="1"/>
              <a:t>Карамчанд</a:t>
            </a:r>
            <a:r>
              <a:rPr lang="uk-UA" dirty="0"/>
              <a:t> "</a:t>
            </a:r>
            <a:r>
              <a:rPr lang="uk-UA" dirty="0" err="1"/>
              <a:t>Махатма</a:t>
            </a:r>
            <a:r>
              <a:rPr lang="uk-UA" dirty="0"/>
              <a:t>" </a:t>
            </a:r>
            <a:r>
              <a:rPr lang="uk-UA" dirty="0" smtClean="0"/>
              <a:t>Ганді </a:t>
            </a:r>
          </a:p>
          <a:p>
            <a:pPr marL="0" indent="0">
              <a:buNone/>
            </a:pPr>
            <a:r>
              <a:rPr lang="uk-UA" dirty="0" smtClean="0"/>
              <a:t> (2 </a:t>
            </a:r>
            <a:r>
              <a:rPr lang="uk-UA" dirty="0"/>
              <a:t>жовтня </a:t>
            </a:r>
            <a:r>
              <a:rPr lang="uk-UA" dirty="0" smtClean="0"/>
              <a:t>1869 - </a:t>
            </a:r>
            <a:r>
              <a:rPr lang="uk-UA" dirty="0"/>
              <a:t>30 </a:t>
            </a:r>
            <a:r>
              <a:rPr lang="uk-UA" dirty="0" smtClean="0"/>
              <a:t>січня </a:t>
            </a:r>
            <a:r>
              <a:rPr lang="uk-UA" dirty="0"/>
              <a:t>1948) </a:t>
            </a:r>
            <a:r>
              <a:rPr lang="uk-UA" dirty="0" smtClean="0"/>
              <a:t>- один </a:t>
            </a:r>
            <a:r>
              <a:rPr lang="uk-UA" dirty="0"/>
              <a:t>з керівників та ідеологів </a:t>
            </a:r>
            <a:r>
              <a:rPr lang="uk-UA" dirty="0" smtClean="0"/>
              <a:t>руху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за незалежність Індії від </a:t>
            </a:r>
            <a:r>
              <a:rPr lang="uk-UA" dirty="0" smtClean="0"/>
              <a:t>Великобританії.</a:t>
            </a:r>
            <a:r>
              <a:rPr lang="ru-RU" dirty="0" smtClean="0"/>
              <a:t>З </a:t>
            </a:r>
            <a:r>
              <a:rPr lang="ru-RU" dirty="0"/>
              <a:t>1916 р. </a:t>
            </a:r>
            <a:r>
              <a:rPr lang="ru-RU" dirty="0" err="1"/>
              <a:t>він</a:t>
            </a:r>
            <a:r>
              <a:rPr lang="ru-RU" dirty="0"/>
              <a:t> став </a:t>
            </a:r>
            <a:r>
              <a:rPr lang="ru-RU" dirty="0" err="1" smtClean="0"/>
              <a:t>визначним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лідером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конгресу</a:t>
            </a:r>
            <a:r>
              <a:rPr lang="ru-RU" dirty="0"/>
              <a:t>, 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вчення</a:t>
            </a:r>
            <a:r>
              <a:rPr lang="ru-RU" dirty="0"/>
              <a:t> про </a:t>
            </a:r>
            <a:r>
              <a:rPr lang="ru-RU" dirty="0" err="1" smtClean="0"/>
              <a:t>ненасильницьку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боротьбу</a:t>
            </a:r>
            <a:r>
              <a:rPr lang="ru-RU" dirty="0"/>
              <a:t> - </a:t>
            </a:r>
            <a:r>
              <a:rPr lang="ru-RU" dirty="0" err="1"/>
              <a:t>ідеологією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. </a:t>
            </a:r>
            <a:r>
              <a:rPr lang="ru-RU" dirty="0" err="1" smtClean="0"/>
              <a:t>Ганді</a:t>
            </a:r>
            <a:r>
              <a:rPr lang="ru-RU" dirty="0" smtClean="0"/>
              <a:t> </a:t>
            </a:r>
            <a:r>
              <a:rPr lang="ru-RU" dirty="0"/>
              <a:t>як </a:t>
            </a:r>
            <a:r>
              <a:rPr lang="ru-RU" dirty="0" err="1"/>
              <a:t>зрілий</a:t>
            </a:r>
            <a:r>
              <a:rPr lang="ru-RU" dirty="0"/>
              <a:t> 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лідер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розумів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 </a:t>
            </a:r>
            <a:r>
              <a:rPr lang="ru-RU" dirty="0" err="1"/>
              <a:t>антиколоніального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можливий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 smtClean="0"/>
              <a:t>умови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масовості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організував</a:t>
            </a:r>
            <a:r>
              <a:rPr lang="ru-RU" dirty="0"/>
              <a:t> </a:t>
            </a:r>
            <a:r>
              <a:rPr lang="ru-RU" dirty="0" err="1"/>
              <a:t>агітаційну</a:t>
            </a:r>
            <a:r>
              <a:rPr lang="ru-RU" dirty="0"/>
              <a:t> </a:t>
            </a:r>
            <a:r>
              <a:rPr lang="ru-RU" dirty="0" err="1"/>
              <a:t>кампанію</a:t>
            </a:r>
            <a:r>
              <a:rPr lang="ru-RU" dirty="0"/>
              <a:t> по </a:t>
            </a:r>
            <a:r>
              <a:rPr lang="ru-RU" dirty="0" err="1"/>
              <a:t>усій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широко </a:t>
            </a:r>
            <a:r>
              <a:rPr lang="ru-RU" dirty="0" err="1"/>
              <a:t>практикував</a:t>
            </a:r>
            <a:r>
              <a:rPr lang="ru-RU" dirty="0"/>
              <a:t> </a:t>
            </a:r>
            <a:r>
              <a:rPr lang="ru-RU" dirty="0" err="1"/>
              <a:t>мітинги</a:t>
            </a:r>
            <a:r>
              <a:rPr lang="ru-RU" dirty="0"/>
              <a:t> та </a:t>
            </a:r>
            <a:r>
              <a:rPr lang="ru-RU" dirty="0" err="1"/>
              <a:t>демонстрації</a:t>
            </a:r>
            <a:r>
              <a:rPr lang="ru-RU" dirty="0"/>
              <a:t>, </a:t>
            </a:r>
            <a:r>
              <a:rPr lang="ru-RU" dirty="0" err="1"/>
              <a:t>залучаючи</a:t>
            </a:r>
            <a:r>
              <a:rPr lang="ru-RU" dirty="0"/>
              <a:t> </a:t>
            </a:r>
            <a:r>
              <a:rPr lang="ru-RU" dirty="0" err="1" smtClean="0"/>
              <a:t>широкі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верстви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до </a:t>
            </a:r>
            <a:r>
              <a:rPr lang="ru-RU" dirty="0" err="1"/>
              <a:t>національно-визвольної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6 </a:t>
            </a:r>
            <a:r>
              <a:rPr lang="ru-RU" dirty="0" err="1"/>
              <a:t>квітня</a:t>
            </a:r>
            <a:r>
              <a:rPr lang="ru-RU" dirty="0"/>
              <a:t> 1919р.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проголошено</a:t>
            </a:r>
            <a:r>
              <a:rPr lang="ru-RU" dirty="0"/>
              <a:t> початком </a:t>
            </a:r>
            <a:r>
              <a:rPr lang="ru-RU" dirty="0" err="1"/>
              <a:t>кампанії</a:t>
            </a:r>
            <a:r>
              <a:rPr lang="ru-RU" dirty="0"/>
              <a:t> </a:t>
            </a:r>
            <a:r>
              <a:rPr lang="ru-RU" dirty="0" err="1" smtClean="0"/>
              <a:t>громадянської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непокори</a:t>
            </a:r>
            <a:r>
              <a:rPr lang="ru-RU" dirty="0"/>
              <a:t>. В </a:t>
            </a:r>
            <a:r>
              <a:rPr lang="ru-RU" dirty="0" err="1"/>
              <a:t>цей</a:t>
            </a:r>
            <a:r>
              <a:rPr lang="ru-RU" dirty="0"/>
              <a:t> день </a:t>
            </a:r>
            <a:r>
              <a:rPr lang="ru-RU" dirty="0" err="1"/>
              <a:t>завмерла</a:t>
            </a:r>
            <a:r>
              <a:rPr lang="ru-RU" dirty="0"/>
              <a:t> вся </a:t>
            </a:r>
            <a:r>
              <a:rPr lang="ru-RU" dirty="0" err="1"/>
              <a:t>Індія</a:t>
            </a:r>
            <a:r>
              <a:rPr lang="ru-RU" dirty="0"/>
              <a:t>. </a:t>
            </a:r>
            <a:r>
              <a:rPr lang="ru-RU" dirty="0" err="1"/>
              <a:t>Колоніальна</a:t>
            </a:r>
            <a:r>
              <a:rPr lang="ru-RU" dirty="0"/>
              <a:t> </a:t>
            </a:r>
            <a:r>
              <a:rPr lang="ru-RU" dirty="0" err="1" smtClean="0"/>
              <a:t>адміністрація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вчинила </a:t>
            </a:r>
            <a:r>
              <a:rPr lang="ru-RU" dirty="0" err="1"/>
              <a:t>криваві</a:t>
            </a:r>
            <a:r>
              <a:rPr lang="ru-RU" dirty="0"/>
              <a:t> </a:t>
            </a:r>
            <a:r>
              <a:rPr lang="ru-RU" dirty="0" err="1"/>
              <a:t>розправи</a:t>
            </a:r>
            <a:r>
              <a:rPr lang="ru-RU" dirty="0"/>
              <a:t> в </a:t>
            </a:r>
            <a:r>
              <a:rPr lang="ru-RU" dirty="0" err="1"/>
              <a:t>Делі</a:t>
            </a:r>
            <a:r>
              <a:rPr lang="ru-RU" dirty="0"/>
              <a:t>, </a:t>
            </a:r>
            <a:r>
              <a:rPr lang="ru-RU" dirty="0" err="1"/>
              <a:t>Ахмадабаді</a:t>
            </a:r>
            <a:r>
              <a:rPr lang="ru-RU" dirty="0"/>
              <a:t>, </a:t>
            </a:r>
            <a:r>
              <a:rPr lang="ru-RU" dirty="0" err="1"/>
              <a:t>Лахорі</a:t>
            </a:r>
            <a:r>
              <a:rPr lang="ru-RU" dirty="0"/>
              <a:t>, </a:t>
            </a:r>
            <a:r>
              <a:rPr lang="ru-RU" dirty="0" err="1"/>
              <a:t>Бомбеї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. У </a:t>
            </a:r>
            <a:r>
              <a:rPr lang="ru-RU" dirty="0" err="1"/>
              <a:t>Пенджабі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упроваджено</a:t>
            </a:r>
            <a:r>
              <a:rPr lang="ru-RU" dirty="0"/>
              <a:t> </a:t>
            </a:r>
            <a:r>
              <a:rPr lang="ru-RU" dirty="0" err="1"/>
              <a:t>воєнний</a:t>
            </a:r>
            <a:r>
              <a:rPr lang="ru-RU" dirty="0"/>
              <a:t> стан, а </a:t>
            </a:r>
            <a:r>
              <a:rPr lang="ru-RU" dirty="0" err="1"/>
              <a:t>Ганді</a:t>
            </a:r>
            <a:r>
              <a:rPr lang="ru-RU" dirty="0"/>
              <a:t> - </a:t>
            </a:r>
            <a:r>
              <a:rPr lang="ru-RU" dirty="0" err="1"/>
              <a:t>заарештовано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27439"/>
            <a:ext cx="2779601" cy="413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314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2680692" cy="32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84" y="908720"/>
            <a:ext cx="2937532" cy="321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2752700" cy="341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18" y="4365104"/>
            <a:ext cx="3201144" cy="217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5672" y="4180438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Ґанді</a:t>
            </a:r>
            <a:r>
              <a:rPr lang="uk-UA" dirty="0"/>
              <a:t>, </a:t>
            </a:r>
            <a:r>
              <a:rPr lang="uk-UA" dirty="0" err="1"/>
              <a:t>Неру</a:t>
            </a:r>
            <a:r>
              <a:rPr lang="uk-UA" dirty="0"/>
              <a:t> й </a:t>
            </a:r>
            <a:r>
              <a:rPr lang="uk-UA" dirty="0" err="1"/>
              <a:t>Азад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85684" y="4180438"/>
            <a:ext cx="299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Ґанді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"Соляного походу"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22190" y="36019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/>
              <a:t>Ґанді</a:t>
            </a:r>
            <a:r>
              <a:rPr lang="ru-RU" dirty="0"/>
              <a:t> на </a:t>
            </a:r>
            <a:r>
              <a:rPr lang="ru-RU" dirty="0" err="1"/>
              <a:t>засіданні</a:t>
            </a:r>
            <a:r>
              <a:rPr lang="ru-RU" dirty="0"/>
              <a:t> круглого </a:t>
            </a:r>
            <a:r>
              <a:rPr lang="ru-RU" dirty="0" smtClean="0"/>
              <a:t>столу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в Лондоні.1935 р.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36985" y="6488668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/>
              <a:t>Ґанді</a:t>
            </a:r>
            <a:r>
              <a:rPr lang="uk-UA" dirty="0"/>
              <a:t> в Лондоні</a:t>
            </a:r>
          </a:p>
        </p:txBody>
      </p:sp>
    </p:spTree>
    <p:extLst>
      <p:ext uri="{BB962C8B-B14F-4D97-AF65-F5344CB8AC3E}">
        <p14:creationId xmlns:p14="http://schemas.microsoft.com/office/powerpoint/2010/main" val="847861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24744"/>
            <a:ext cx="8352928" cy="4590256"/>
          </a:xfrm>
        </p:spPr>
        <p:txBody>
          <a:bodyPr/>
          <a:lstStyle/>
          <a:p>
            <a:r>
              <a:rPr lang="uk-UA" dirty="0"/>
              <a:t>Прихильники </a:t>
            </a:r>
            <a:r>
              <a:rPr lang="uk-UA" dirty="0" err="1"/>
              <a:t>гандізму</a:t>
            </a:r>
            <a:r>
              <a:rPr lang="uk-UA" dirty="0"/>
              <a:t> не сприймали європейської цивілізації, чужої патріархальному індійському селу, виступали проти ринкових відносин.</a:t>
            </a:r>
          </a:p>
          <a:p>
            <a:endParaRPr lang="uk-UA" dirty="0" smtClean="0"/>
          </a:p>
          <a:p>
            <a:r>
              <a:rPr lang="uk-UA" dirty="0" smtClean="0"/>
              <a:t>Основні </a:t>
            </a:r>
            <a:r>
              <a:rPr lang="uk-UA" dirty="0"/>
              <a:t>методи антиколоніальної боротьби, які відстоював Ганді, - поєднання найбільшого терпіння й протесту, консерватизму й стихійного невдоволення, і що відповідало фаталістичним релігійним поглядам індусів і мусульман.</a:t>
            </a:r>
          </a:p>
          <a:p>
            <a:endParaRPr lang="uk-UA" dirty="0"/>
          </a:p>
          <a:p>
            <a:r>
              <a:rPr lang="uk-UA" dirty="0" err="1"/>
              <a:t>Гандізм</a:t>
            </a:r>
            <a:r>
              <a:rPr lang="uk-UA" dirty="0"/>
              <a:t> </a:t>
            </a:r>
            <a:r>
              <a:rPr lang="uk-UA" dirty="0" err="1"/>
              <a:t>грунтувався</a:t>
            </a:r>
            <a:r>
              <a:rPr lang="uk-UA" dirty="0"/>
              <a:t> на національних культурних, історичних та релігійних традиціях, відкидаючи нерівність між людьми і кастовий поділ, який роз'єднував індійське суспільство. Тому проповіді Ганді завжди знаходили гарячий відгук у народі.</a:t>
            </a:r>
          </a:p>
        </p:txBody>
      </p:sp>
    </p:spTree>
    <p:extLst>
      <p:ext uri="{BB962C8B-B14F-4D97-AF65-F5344CB8AC3E}">
        <p14:creationId xmlns:p14="http://schemas.microsoft.com/office/powerpoint/2010/main" val="38566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2840" cy="634082"/>
          </a:xfrm>
        </p:spPr>
        <p:txBody>
          <a:bodyPr/>
          <a:lstStyle/>
          <a:p>
            <a:pPr algn="ctr"/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Форма державного правління, устрою</a:t>
            </a:r>
          </a:p>
          <a:p>
            <a:r>
              <a:rPr lang="ru-RU" dirty="0" smtClean="0"/>
              <a:t>Голова </a:t>
            </a:r>
            <a:r>
              <a:rPr lang="ru-RU" dirty="0" err="1" smtClean="0"/>
              <a:t>держави</a:t>
            </a:r>
            <a:endParaRPr lang="ru-RU" dirty="0" smtClean="0"/>
          </a:p>
          <a:p>
            <a:r>
              <a:rPr lang="ru-RU" dirty="0" err="1" smtClean="0"/>
              <a:t>Піднесення</a:t>
            </a:r>
            <a:r>
              <a:rPr lang="ru-RU" dirty="0" smtClean="0"/>
              <a:t> </a:t>
            </a:r>
            <a:r>
              <a:rPr lang="ru-RU" dirty="0" err="1" smtClean="0"/>
              <a:t>національно-визвольного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endParaRPr lang="ru-RU" dirty="0" smtClean="0"/>
          </a:p>
          <a:p>
            <a:r>
              <a:rPr lang="ru-RU" dirty="0"/>
              <a:t>Реформа </a:t>
            </a:r>
            <a:r>
              <a:rPr lang="ru-RU" dirty="0" smtClean="0"/>
              <a:t>Монтегю-</a:t>
            </a:r>
            <a:r>
              <a:rPr lang="ru-RU" dirty="0" err="1" smtClean="0"/>
              <a:t>Челмсфорда</a:t>
            </a:r>
            <a:endParaRPr lang="ru-RU" dirty="0" smtClean="0"/>
          </a:p>
          <a:p>
            <a:r>
              <a:rPr lang="ru-RU" dirty="0"/>
              <a:t>Закон </a:t>
            </a:r>
            <a:r>
              <a:rPr lang="ru-RU" dirty="0" err="1" smtClean="0"/>
              <a:t>Роулетта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діячі</a:t>
            </a:r>
            <a:endParaRPr lang="ru-RU" dirty="0" smtClean="0"/>
          </a:p>
          <a:p>
            <a:r>
              <a:rPr lang="ru-RU" dirty="0" err="1" smtClean="0"/>
              <a:t>Найголовніші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в </a:t>
            </a:r>
            <a:r>
              <a:rPr lang="ru-RU" dirty="0" err="1" smtClean="0"/>
              <a:t>історії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659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50832" cy="1066130"/>
          </a:xfrm>
        </p:spPr>
        <p:txBody>
          <a:bodyPr/>
          <a:lstStyle/>
          <a:p>
            <a:pPr algn="ctr"/>
            <a:r>
              <a:rPr lang="uk-UA" dirty="0" smtClean="0"/>
              <a:t>Британська Індія 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(1757 – 1947)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8712968" cy="4680520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           </a:t>
            </a:r>
          </a:p>
          <a:p>
            <a:pPr marL="0" indent="0">
              <a:buNone/>
            </a:pPr>
            <a:r>
              <a:rPr lang="uk-UA" sz="2400" dirty="0" smtClean="0"/>
              <a:t>            Прапор </a:t>
            </a:r>
            <a:r>
              <a:rPr lang="uk-UA" sz="2400" dirty="0"/>
              <a:t>Британської Індії</a:t>
            </a:r>
            <a:r>
              <a:rPr lang="uk-UA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248472" cy="212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23660" y="4549190"/>
            <a:ext cx="2177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/>
              <a:t>Орден Зірки Індії</a:t>
            </a:r>
          </a:p>
        </p:txBody>
      </p:sp>
    </p:spTree>
    <p:extLst>
      <p:ext uri="{BB962C8B-B14F-4D97-AF65-F5344CB8AC3E}">
        <p14:creationId xmlns:p14="http://schemas.microsoft.com/office/powerpoint/2010/main" val="295786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352928" cy="5616624"/>
          </a:xfrm>
        </p:spPr>
        <p:txBody>
          <a:bodyPr>
            <a:normAutofit/>
          </a:bodyPr>
          <a:lstStyle/>
          <a:p>
            <a:endParaRPr lang="uk-UA" sz="2400" dirty="0" smtClean="0"/>
          </a:p>
          <a:p>
            <a:endParaRPr lang="uk-UA" sz="2400" dirty="0"/>
          </a:p>
          <a:p>
            <a:endParaRPr lang="uk-UA" sz="2400" dirty="0" smtClean="0"/>
          </a:p>
          <a:p>
            <a:endParaRPr lang="uk-UA" sz="2400" dirty="0"/>
          </a:p>
          <a:p>
            <a:r>
              <a:rPr lang="uk-UA" sz="2400" dirty="0" smtClean="0"/>
              <a:t>Девіз: англ. </a:t>
            </a:r>
            <a:r>
              <a:rPr lang="en-US" sz="2400" dirty="0" err="1"/>
              <a:t>Dieu</a:t>
            </a:r>
            <a:r>
              <a:rPr lang="en-US" sz="2400" dirty="0"/>
              <a:t> et </a:t>
            </a:r>
            <a:r>
              <a:rPr lang="en-US" sz="2400" dirty="0" err="1"/>
              <a:t>mon</a:t>
            </a:r>
            <a:r>
              <a:rPr lang="en-US" sz="2400" dirty="0"/>
              <a:t> </a:t>
            </a:r>
            <a:r>
              <a:rPr lang="en-US" sz="2400" dirty="0" err="1" smtClean="0"/>
              <a:t>droit</a:t>
            </a:r>
            <a:r>
              <a:rPr lang="uk-UA" sz="2400" dirty="0" smtClean="0"/>
              <a:t> </a:t>
            </a:r>
          </a:p>
          <a:p>
            <a:pPr marL="0" indent="0"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    </a:t>
            </a:r>
            <a:r>
              <a:rPr lang="en-US" sz="2400" dirty="0" smtClean="0"/>
              <a:t>(«</a:t>
            </a:r>
            <a:r>
              <a:rPr lang="uk-UA" sz="2400" dirty="0"/>
              <a:t>Бог і моє право</a:t>
            </a:r>
            <a:r>
              <a:rPr lang="uk-UA" sz="2400" dirty="0" smtClean="0"/>
              <a:t>»)</a:t>
            </a:r>
            <a:endParaRPr lang="uk-U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54" y="191068"/>
            <a:ext cx="3718258" cy="420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0759" y="4829557"/>
            <a:ext cx="5004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Гімн</a:t>
            </a:r>
            <a:r>
              <a:rPr lang="ru-RU" sz="2400" dirty="0"/>
              <a:t>: англ.  </a:t>
            </a:r>
            <a:r>
              <a:rPr lang="ru-RU" sz="2400" dirty="0" err="1"/>
              <a:t>God</a:t>
            </a:r>
            <a:r>
              <a:rPr lang="ru-RU" sz="2400" dirty="0"/>
              <a:t> </a:t>
            </a:r>
            <a:r>
              <a:rPr lang="ru-RU" sz="2400" dirty="0" err="1"/>
              <a:t>Save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Queen</a:t>
            </a:r>
            <a:r>
              <a:rPr lang="ru-RU" sz="2400" dirty="0"/>
              <a:t> / </a:t>
            </a:r>
            <a:r>
              <a:rPr lang="ru-RU" sz="2400" dirty="0" err="1"/>
              <a:t>King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/>
            <a:r>
              <a:rPr lang="ru-RU" sz="2400" dirty="0" smtClean="0"/>
              <a:t> («</a:t>
            </a:r>
            <a:r>
              <a:rPr lang="ru-RU" sz="2400" dirty="0"/>
              <a:t>Боже, </a:t>
            </a:r>
            <a:r>
              <a:rPr lang="ru-RU" sz="2400" dirty="0" err="1"/>
              <a:t>бережи</a:t>
            </a:r>
            <a:r>
              <a:rPr lang="ru-RU" sz="2400" dirty="0"/>
              <a:t> Короля / Королеву</a:t>
            </a:r>
            <a:r>
              <a:rPr lang="ru-RU" sz="2400" dirty="0" smtClean="0"/>
              <a:t>!»)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227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784976" cy="6624736"/>
          </a:xfrm>
        </p:spPr>
        <p:txBody>
          <a:bodyPr/>
          <a:lstStyle/>
          <a:p>
            <a:r>
              <a:rPr lang="ru-RU" sz="2000" dirty="0" err="1" smtClean="0"/>
              <a:t>Столиця</a:t>
            </a:r>
            <a:r>
              <a:rPr lang="ru-RU" sz="2000" dirty="0" smtClean="0"/>
              <a:t>:                     </a:t>
            </a:r>
            <a:r>
              <a:rPr lang="ru-RU" sz="2000" dirty="0" err="1" smtClean="0"/>
              <a:t>Делі</a:t>
            </a:r>
            <a:r>
              <a:rPr lang="ru-RU" sz="2000" dirty="0" smtClean="0"/>
              <a:t> </a:t>
            </a:r>
            <a:r>
              <a:rPr lang="ru-RU" sz="2000" dirty="0"/>
              <a:t>(1911-1947</a:t>
            </a:r>
            <a:r>
              <a:rPr lang="ru-RU" sz="2000" dirty="0" smtClean="0"/>
              <a:t>)</a:t>
            </a:r>
          </a:p>
          <a:p>
            <a:r>
              <a:rPr lang="ru-RU" sz="2000" dirty="0" err="1" smtClean="0"/>
              <a:t>Мова</a:t>
            </a:r>
            <a:r>
              <a:rPr lang="ru-RU" sz="2000" dirty="0" smtClean="0"/>
              <a:t>:  </a:t>
            </a:r>
            <a:r>
              <a:rPr lang="ru-RU" sz="2000" dirty="0"/>
              <a:t>	</a:t>
            </a:r>
            <a:r>
              <a:rPr lang="ru-RU" sz="2000" dirty="0" smtClean="0"/>
              <a:t>           </a:t>
            </a:r>
            <a:r>
              <a:rPr lang="ru-RU" sz="2000" dirty="0" err="1" smtClean="0"/>
              <a:t>Англійська</a:t>
            </a:r>
            <a:endParaRPr lang="ru-RU" sz="2000" dirty="0"/>
          </a:p>
          <a:p>
            <a:r>
              <a:rPr lang="ru-RU" sz="2000" dirty="0" err="1" smtClean="0"/>
              <a:t>Релігія</a:t>
            </a:r>
            <a:r>
              <a:rPr lang="ru-RU" sz="2000" dirty="0" smtClean="0"/>
              <a:t>:</a:t>
            </a:r>
            <a:r>
              <a:rPr lang="ru-RU" sz="2000" dirty="0"/>
              <a:t>	</a:t>
            </a:r>
            <a:r>
              <a:rPr lang="ru-RU" sz="2000" dirty="0" smtClean="0"/>
              <a:t>           </a:t>
            </a:r>
            <a:r>
              <a:rPr lang="ru-RU" sz="2000" dirty="0" err="1" smtClean="0"/>
              <a:t>Християнство</a:t>
            </a:r>
            <a:r>
              <a:rPr lang="ru-RU" sz="2000" dirty="0" smtClean="0"/>
              <a:t> </a:t>
            </a:r>
            <a:r>
              <a:rPr lang="ru-RU" sz="2000" dirty="0"/>
              <a:t>, </a:t>
            </a:r>
            <a:r>
              <a:rPr lang="ru-RU" sz="2000" dirty="0" smtClean="0"/>
              <a:t>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індуїзм</a:t>
            </a:r>
            <a:r>
              <a:rPr lang="ru-RU" sz="2000" dirty="0"/>
              <a:t> , </a:t>
            </a:r>
            <a:r>
              <a:rPr lang="ru-RU" sz="2000" dirty="0" err="1"/>
              <a:t>іслам</a:t>
            </a:r>
            <a:r>
              <a:rPr lang="ru-RU" sz="2000" dirty="0"/>
              <a:t> , </a:t>
            </a:r>
            <a:r>
              <a:rPr lang="ru-RU" sz="2000" dirty="0" err="1"/>
              <a:t>сикхізм</a:t>
            </a:r>
            <a:r>
              <a:rPr lang="ru-RU" sz="2000" dirty="0"/>
              <a:t> та </a:t>
            </a:r>
            <a:r>
              <a:rPr lang="ru-RU" sz="2000" dirty="0" smtClean="0"/>
              <a:t>буддизм</a:t>
            </a:r>
          </a:p>
          <a:p>
            <a:r>
              <a:rPr lang="uk-UA" sz="2000" dirty="0"/>
              <a:t>Грошова </a:t>
            </a:r>
            <a:r>
              <a:rPr lang="uk-UA" sz="2000" dirty="0" smtClean="0"/>
              <a:t>одиниця:     Фунт стерлінгів</a:t>
            </a:r>
          </a:p>
          <a:p>
            <a:r>
              <a:rPr lang="ru-RU" sz="2000" dirty="0" err="1" smtClean="0"/>
              <a:t>Площа</a:t>
            </a:r>
            <a:r>
              <a:rPr lang="ru-RU" sz="2000" dirty="0" smtClean="0"/>
              <a:t>:</a:t>
            </a:r>
            <a:r>
              <a:rPr lang="ru-RU" sz="2000" dirty="0"/>
              <a:t>	</a:t>
            </a:r>
            <a:r>
              <a:rPr lang="ru-RU" sz="2000" dirty="0" smtClean="0"/>
              <a:t>           4 226 734 </a:t>
            </a:r>
            <a:r>
              <a:rPr lang="ru-RU" sz="2000" dirty="0"/>
              <a:t>км ²</a:t>
            </a:r>
          </a:p>
          <a:p>
            <a:r>
              <a:rPr lang="ru-RU" sz="2000" dirty="0"/>
              <a:t>Форма </a:t>
            </a:r>
            <a:r>
              <a:rPr lang="ru-RU" sz="2000" dirty="0" err="1" smtClean="0"/>
              <a:t>правління</a:t>
            </a:r>
            <a:r>
              <a:rPr lang="ru-RU" sz="2000" dirty="0" smtClean="0"/>
              <a:t>:      </a:t>
            </a:r>
            <a:r>
              <a:rPr lang="ru-RU" sz="2000" dirty="0" err="1" smtClean="0"/>
              <a:t>Колонія</a:t>
            </a:r>
            <a:endParaRPr lang="ru-RU" sz="2000" dirty="0"/>
          </a:p>
          <a:p>
            <a:r>
              <a:rPr lang="ru-RU" sz="2000" dirty="0" err="1" smtClean="0"/>
              <a:t>Династія</a:t>
            </a:r>
            <a:r>
              <a:rPr lang="ru-RU" sz="2000" dirty="0" smtClean="0"/>
              <a:t>:</a:t>
            </a:r>
            <a:r>
              <a:rPr lang="ru-RU" sz="2000" dirty="0"/>
              <a:t>	</a:t>
            </a:r>
            <a:r>
              <a:rPr lang="ru-RU" sz="2000" dirty="0" smtClean="0"/>
              <a:t>            Ганновер, </a:t>
            </a:r>
            <a:r>
              <a:rPr lang="ru-RU" sz="2000" dirty="0" err="1" smtClean="0"/>
              <a:t>Саксен-Кобург-Готи</a:t>
            </a:r>
            <a:r>
              <a:rPr lang="ru-RU" sz="2000" dirty="0" smtClean="0"/>
              <a:t>, </a:t>
            </a:r>
            <a:r>
              <a:rPr lang="ru-RU" sz="2000" dirty="0" err="1" smtClean="0"/>
              <a:t>Віндзори</a:t>
            </a:r>
            <a:endParaRPr lang="ru-RU" sz="2000" dirty="0" smtClean="0"/>
          </a:p>
          <a:p>
            <a:endParaRPr lang="uk-U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3547432" cy="351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05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58" y="1749"/>
            <a:ext cx="4724589" cy="357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31" y="3201689"/>
            <a:ext cx="4429169" cy="365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18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5616624"/>
          </a:xfrm>
        </p:spPr>
        <p:txBody>
          <a:bodyPr/>
          <a:lstStyle/>
          <a:p>
            <a:r>
              <a:rPr lang="ru-RU" dirty="0"/>
              <a:t> </a:t>
            </a:r>
            <a:r>
              <a:rPr lang="vi-VN" dirty="0"/>
              <a:t>Гео́рг </a:t>
            </a:r>
            <a:r>
              <a:rPr lang="en-US" dirty="0" smtClean="0"/>
              <a:t>VI</a:t>
            </a:r>
            <a:r>
              <a:rPr lang="uk-UA" dirty="0" smtClean="0"/>
              <a:t> (</a:t>
            </a:r>
            <a:r>
              <a:rPr lang="ru-RU" dirty="0" smtClean="0"/>
              <a:t>14 </a:t>
            </a:r>
            <a:r>
              <a:rPr lang="ru-RU" dirty="0"/>
              <a:t>декабря </a:t>
            </a:r>
            <a:r>
              <a:rPr lang="ru-RU" dirty="0" smtClean="0"/>
              <a:t>1895 — 6 февраля 1952)</a:t>
            </a:r>
          </a:p>
          <a:p>
            <a:pPr marL="0" indent="0">
              <a:buNone/>
            </a:pP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зречення</a:t>
            </a:r>
            <a:r>
              <a:rPr lang="ru-RU" dirty="0"/>
              <a:t> брата </a:t>
            </a:r>
            <a:r>
              <a:rPr lang="ru-RU" dirty="0" err="1"/>
              <a:t>Едуарда</a:t>
            </a:r>
            <a:r>
              <a:rPr lang="ru-RU" dirty="0"/>
              <a:t> VIII 11 </a:t>
            </a:r>
            <a:r>
              <a:rPr lang="ru-RU" dirty="0" err="1"/>
              <a:t>грудня</a:t>
            </a:r>
            <a:r>
              <a:rPr lang="ru-RU" dirty="0"/>
              <a:t> 1936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герцог </a:t>
            </a:r>
            <a:r>
              <a:rPr lang="ru-RU" dirty="0" err="1"/>
              <a:t>Йоркський</a:t>
            </a:r>
            <a:r>
              <a:rPr lang="ru-RU" dirty="0"/>
              <a:t> став королем Георгом </a:t>
            </a:r>
            <a:r>
              <a:rPr lang="ru-RU" dirty="0" smtClean="0"/>
              <a:t>VI;</a:t>
            </a:r>
          </a:p>
          <a:p>
            <a:pPr marL="0" indent="0">
              <a:buNone/>
            </a:pPr>
            <a:r>
              <a:rPr lang="ru-RU" dirty="0" err="1" smtClean="0"/>
              <a:t>коронувався</a:t>
            </a:r>
            <a:r>
              <a:rPr lang="ru-RU" dirty="0" smtClean="0"/>
              <a:t> </a:t>
            </a:r>
            <a:r>
              <a:rPr lang="ru-RU" dirty="0"/>
              <a:t>12 </a:t>
            </a:r>
            <a:r>
              <a:rPr lang="ru-RU" dirty="0" err="1"/>
              <a:t>травня</a:t>
            </a:r>
            <a:r>
              <a:rPr lang="ru-RU" dirty="0"/>
              <a:t> </a:t>
            </a:r>
            <a:r>
              <a:rPr lang="ru-RU" dirty="0" smtClean="0"/>
              <a:t>1937</a:t>
            </a:r>
          </a:p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батька, Георг VI </a:t>
            </a:r>
            <a:r>
              <a:rPr lang="ru-RU" dirty="0" smtClean="0"/>
              <a:t>не </a:t>
            </a:r>
            <a:r>
              <a:rPr lang="ru-RU" dirty="0" err="1" smtClean="0"/>
              <a:t>був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зведений</a:t>
            </a:r>
            <a:r>
              <a:rPr lang="ru-RU" dirty="0" smtClean="0"/>
              <a:t> </a:t>
            </a:r>
            <a:r>
              <a:rPr lang="ru-RU" dirty="0"/>
              <a:t>на престол в </a:t>
            </a:r>
            <a:r>
              <a:rPr lang="ru-RU" dirty="0" err="1"/>
              <a:t>Делі</a:t>
            </a:r>
            <a:r>
              <a:rPr lang="ru-RU" dirty="0"/>
              <a:t> як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імператор</a:t>
            </a:r>
            <a:r>
              <a:rPr lang="ru-RU" dirty="0" smtClean="0"/>
              <a:t> </a:t>
            </a:r>
            <a:r>
              <a:rPr lang="ru-RU" dirty="0" err="1"/>
              <a:t>Індії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77074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06805"/>
            <a:ext cx="2520280" cy="431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07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583264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Луїс </a:t>
            </a:r>
            <a:r>
              <a:rPr lang="uk-UA" dirty="0" err="1" smtClean="0"/>
              <a:t>Маунтбеттен</a:t>
            </a:r>
            <a:r>
              <a:rPr lang="uk-UA" dirty="0" smtClean="0"/>
              <a:t>, 1-й граф </a:t>
            </a:r>
            <a:r>
              <a:rPr lang="uk-UA" dirty="0" err="1" smtClean="0"/>
              <a:t>Маунтбеттен</a:t>
            </a:r>
            <a:r>
              <a:rPr lang="uk-UA" dirty="0" smtClean="0"/>
              <a:t> Бірманський </a:t>
            </a:r>
          </a:p>
          <a:p>
            <a:pPr marL="0" indent="0">
              <a:buNone/>
            </a:pPr>
            <a:r>
              <a:rPr lang="uk-UA" dirty="0" smtClean="0"/>
              <a:t>(25 червня 1900 - 27 серпня 1979)</a:t>
            </a:r>
          </a:p>
          <a:p>
            <a:pPr marL="0" indent="0">
              <a:buNone/>
            </a:pPr>
            <a:r>
              <a:rPr lang="uk-UA" dirty="0" smtClean="0"/>
              <a:t>При Клементе </a:t>
            </a:r>
            <a:r>
              <a:rPr lang="uk-UA" dirty="0" err="1" smtClean="0"/>
              <a:t>Еттлі</a:t>
            </a:r>
            <a:r>
              <a:rPr lang="uk-UA" dirty="0" smtClean="0"/>
              <a:t> </a:t>
            </a:r>
            <a:r>
              <a:rPr lang="uk-UA" dirty="0" err="1" smtClean="0"/>
              <a:t>Маунтбеттен</a:t>
            </a:r>
            <a:r>
              <a:rPr lang="uk-UA" dirty="0" smtClean="0"/>
              <a:t> зберіг симпатії кабінету (завдяки більш</a:t>
            </a:r>
          </a:p>
          <a:p>
            <a:pPr marL="0" indent="0">
              <a:buNone/>
            </a:pPr>
            <a:r>
              <a:rPr lang="uk-UA" dirty="0" smtClean="0"/>
              <a:t> раннім контактам з лейбористами) і став останнім віце-королем Індії (1947),</a:t>
            </a:r>
          </a:p>
          <a:p>
            <a:pPr marL="0" indent="0">
              <a:buNone/>
            </a:pPr>
            <a:r>
              <a:rPr lang="uk-UA" dirty="0" smtClean="0"/>
              <a:t> а потім першим генерал-губернатором незалежної Індії (1947-1948). </a:t>
            </a:r>
          </a:p>
          <a:p>
            <a:pPr marL="0" indent="0">
              <a:buNone/>
            </a:pPr>
            <a:r>
              <a:rPr lang="uk-UA" dirty="0" smtClean="0"/>
              <a:t>Таким чином, незалежність Індії від Британської імперії була проголошена</a:t>
            </a:r>
          </a:p>
          <a:p>
            <a:pPr marL="0" indent="0">
              <a:buNone/>
            </a:pPr>
            <a:r>
              <a:rPr lang="uk-UA" dirty="0" smtClean="0"/>
              <a:t> за його керівництва.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809" y="25541"/>
            <a:ext cx="231865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52030"/>
            <a:ext cx="20955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993" y="2888933"/>
            <a:ext cx="20955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08104"/>
            <a:ext cx="20955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795242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/>
              <a:t>Луіс</a:t>
            </a:r>
            <a:r>
              <a:rPr lang="ru-RU" sz="1600" dirty="0" smtClean="0"/>
              <a:t> </a:t>
            </a:r>
            <a:r>
              <a:rPr lang="ru-RU" sz="1600" dirty="0" err="1"/>
              <a:t>Маунтбеттен</a:t>
            </a:r>
            <a:r>
              <a:rPr lang="ru-RU" sz="1600" dirty="0"/>
              <a:t> и Дуглас </a:t>
            </a:r>
            <a:r>
              <a:rPr lang="ru-RU" sz="1600" dirty="0" err="1"/>
              <a:t>Макартур</a:t>
            </a:r>
            <a:endParaRPr lang="uk-UA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5365" y="5902963"/>
            <a:ext cx="2154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/>
              <a:t>Лорд и </a:t>
            </a:r>
            <a:r>
              <a:rPr lang="uk-UA" sz="1600" dirty="0" smtClean="0"/>
              <a:t>леді </a:t>
            </a:r>
            <a:r>
              <a:rPr lang="uk-UA" sz="1600" dirty="0" err="1"/>
              <a:t>Маунтбеттен</a:t>
            </a:r>
            <a:endParaRPr lang="uk-UA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45918" y="57798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err="1"/>
              <a:t>Вітраж</a:t>
            </a:r>
            <a:r>
              <a:rPr lang="ru-RU" sz="1600" dirty="0"/>
              <a:t> в </a:t>
            </a:r>
            <a:r>
              <a:rPr lang="ru-RU" sz="1600" dirty="0" err="1"/>
              <a:t>пам'ять</a:t>
            </a:r>
            <a:r>
              <a:rPr lang="ru-RU" sz="1600" dirty="0"/>
              <a:t> про </a:t>
            </a:r>
            <a:r>
              <a:rPr lang="ru-RU" sz="1600" dirty="0" err="1"/>
              <a:t>Маунтбеттеном</a:t>
            </a:r>
            <a:r>
              <a:rPr lang="ru-RU" sz="1600" dirty="0"/>
              <a:t> </a:t>
            </a:r>
            <a:endParaRPr lang="ru-RU" sz="1600" dirty="0" smtClean="0"/>
          </a:p>
          <a:p>
            <a:pPr algn="ctr"/>
            <a:r>
              <a:rPr lang="ru-RU" sz="1600" dirty="0" smtClean="0"/>
              <a:t>в </a:t>
            </a:r>
            <a:r>
              <a:rPr lang="ru-RU" sz="1600" dirty="0" err="1"/>
              <a:t>церкві</a:t>
            </a:r>
            <a:r>
              <a:rPr lang="ru-RU" sz="1600" dirty="0"/>
              <a:t> в </a:t>
            </a:r>
            <a:r>
              <a:rPr lang="ru-RU" sz="1600" dirty="0" err="1"/>
              <a:t>Кейптауні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089758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algn="ctr"/>
            <a:r>
              <a:rPr lang="ru-RU" dirty="0"/>
              <a:t>ПІДНЕСЕННЯ НАЦІОНАЛЬНО-ВИЗВОЛЬНОГО РУХУ ПІСЛЯ ПЕРШОЇ СВІТОВОЇ ВІЙНИ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12474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Передумови піднесення національно-визвольного </a:t>
            </a:r>
            <a:r>
              <a:rPr lang="uk-UA" dirty="0" smtClean="0"/>
              <a:t>руху в 1918-1922 рр. стали реформи </a:t>
            </a:r>
            <a:r>
              <a:rPr lang="uk-UA" dirty="0" err="1" smtClean="0"/>
              <a:t>Монтегю-Челмсфорда</a:t>
            </a:r>
            <a:r>
              <a:rPr lang="uk-UA" dirty="0" smtClean="0"/>
              <a:t> та закон </a:t>
            </a:r>
            <a:r>
              <a:rPr lang="uk-UA" dirty="0" err="1" smtClean="0"/>
              <a:t>Роулетта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1026" name="Picture 2" descr="Файл:Edwin Samuel Montag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8" y="1914504"/>
            <a:ext cx="2722084" cy="3872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13372" y="1914504"/>
            <a:ext cx="63306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Едвін </a:t>
            </a:r>
            <a:r>
              <a:rPr lang="uk-UA" sz="1600" dirty="0" err="1"/>
              <a:t>Сем'юел</a:t>
            </a:r>
            <a:r>
              <a:rPr lang="uk-UA" sz="1600" dirty="0"/>
              <a:t> </a:t>
            </a:r>
            <a:r>
              <a:rPr lang="uk-UA" sz="1600" dirty="0" err="1"/>
              <a:t>Монтегю</a:t>
            </a:r>
            <a:r>
              <a:rPr lang="uk-UA" sz="1600" dirty="0"/>
              <a:t> (1879 - 1924, Лондон ) - британський політик. Грав важливу роль в ухваленні закону про самоврядування Індії в 1919 році. У 1910-1914 рр.. був заступником парламентського секретаря у справах Індії</a:t>
            </a:r>
            <a:r>
              <a:rPr lang="uk-UA" sz="1600" dirty="0" smtClean="0"/>
              <a:t>. Він </a:t>
            </a:r>
            <a:r>
              <a:rPr lang="uk-UA" sz="1600" dirty="0"/>
              <a:t>став держсекретарем у справах Індії в 1917 році і почав роботу над декларацією про </a:t>
            </a:r>
            <a:r>
              <a:rPr lang="uk-UA" sz="1600" dirty="0" smtClean="0"/>
              <a:t>британську політику, </a:t>
            </a:r>
            <a:r>
              <a:rPr lang="uk-UA" sz="1600" dirty="0"/>
              <a:t>щоб забезпечити «поступове виникнення відповідального уряду» в Індії.</a:t>
            </a:r>
          </a:p>
          <a:p>
            <a:r>
              <a:rPr lang="uk-UA" sz="1600" dirty="0"/>
              <a:t>Як глава делегації в </a:t>
            </a:r>
            <a:r>
              <a:rPr lang="uk-UA" sz="1600" dirty="0" smtClean="0"/>
              <a:t>індійській </a:t>
            </a:r>
            <a:r>
              <a:rPr lang="uk-UA" sz="1600" dirty="0"/>
              <a:t>провінції взимку 1917-18 рр., він співпрацював з індійським віце-королем, лордом </a:t>
            </a:r>
            <a:r>
              <a:rPr lang="uk-UA" sz="1600" dirty="0" err="1" smtClean="0"/>
              <a:t>Челмсфордом</a:t>
            </a:r>
            <a:r>
              <a:rPr lang="uk-UA" sz="1600" dirty="0" smtClean="0"/>
              <a:t>, </a:t>
            </a:r>
            <a:r>
              <a:rPr lang="uk-UA" sz="1600" dirty="0"/>
              <a:t>у підготовці З</a:t>
            </a:r>
            <a:r>
              <a:rPr lang="uk-UA" sz="1600" dirty="0" smtClean="0"/>
              <a:t>віту </a:t>
            </a:r>
            <a:r>
              <a:rPr lang="uk-UA" sz="1600" dirty="0" err="1" smtClean="0"/>
              <a:t>Монтегю</a:t>
            </a:r>
            <a:r>
              <a:rPr lang="uk-UA" sz="1600" dirty="0" smtClean="0"/>
              <a:t> </a:t>
            </a:r>
            <a:r>
              <a:rPr lang="uk-UA" sz="1600" dirty="0" err="1" smtClean="0"/>
              <a:t>-</a:t>
            </a:r>
            <a:r>
              <a:rPr lang="uk-UA" sz="1600" dirty="0" err="1"/>
              <a:t>Челмсфорда</a:t>
            </a:r>
            <a:r>
              <a:rPr lang="uk-UA" sz="1600" dirty="0"/>
              <a:t> про індійський </a:t>
            </a:r>
            <a:r>
              <a:rPr lang="uk-UA" sz="1600" dirty="0" smtClean="0"/>
              <a:t>уряд </a:t>
            </a:r>
            <a:r>
              <a:rPr lang="uk-UA" sz="1600" dirty="0"/>
              <a:t>та </a:t>
            </a:r>
            <a:r>
              <a:rPr lang="uk-UA" sz="1600" dirty="0" smtClean="0"/>
              <a:t>адміністрацію. </a:t>
            </a:r>
            <a:r>
              <a:rPr lang="uk-UA" sz="1600" dirty="0"/>
              <a:t>Його основні рекомендації були втілені в Закон про уряд Індії 1919 року, в якому вперше контроль над деякими аспектами провінційного управління </a:t>
            </a:r>
            <a:r>
              <a:rPr lang="uk-UA" sz="1600" dirty="0" smtClean="0"/>
              <a:t>передають </a:t>
            </a:r>
            <a:r>
              <a:rPr lang="uk-UA" sz="1600" dirty="0"/>
              <a:t>індійським міністрам, відповідальним перед індійським електоратом.</a:t>
            </a:r>
          </a:p>
          <a:p>
            <a:r>
              <a:rPr lang="uk-UA" sz="1600" dirty="0"/>
              <a:t>Політичні розбіжності з прем'єр-міністром </a:t>
            </a:r>
            <a:r>
              <a:rPr lang="uk-UA" sz="1600" dirty="0" err="1"/>
              <a:t>Ллойд</a:t>
            </a:r>
            <a:r>
              <a:rPr lang="uk-UA" sz="1600" dirty="0"/>
              <a:t> Джорджем змусили його піти у відставку в 1922 році.</a:t>
            </a:r>
          </a:p>
        </p:txBody>
      </p:sp>
    </p:spTree>
    <p:extLst>
      <p:ext uri="{BB962C8B-B14F-4D97-AF65-F5344CB8AC3E}">
        <p14:creationId xmlns:p14="http://schemas.microsoft.com/office/powerpoint/2010/main" val="1630857682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1360</TotalTime>
  <Words>979</Words>
  <Application>Microsoft Office PowerPoint</Application>
  <PresentationFormat>Экран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Горизонт</vt:lpstr>
      <vt:lpstr>Індія у 1918-1939 роки</vt:lpstr>
      <vt:lpstr>План</vt:lpstr>
      <vt:lpstr>Британська Індія  (1757 – 1947)</vt:lpstr>
      <vt:lpstr> </vt:lpstr>
      <vt:lpstr> </vt:lpstr>
      <vt:lpstr> </vt:lpstr>
      <vt:lpstr> </vt:lpstr>
      <vt:lpstr> </vt:lpstr>
      <vt:lpstr>ПІДНЕСЕННЯ НАЦІОНАЛЬНО-ВИЗВОЛЬНОГО РУХУ ПІСЛЯ ПЕРШОЇ СВІТОВОЇ ВІЙНИ</vt:lpstr>
      <vt:lpstr>Презентация PowerPoint</vt:lpstr>
      <vt:lpstr>Реформа монтегю-челмсфорда</vt:lpstr>
      <vt:lpstr>Закон роулетта</vt:lpstr>
      <vt:lpstr> </vt:lpstr>
      <vt:lpstr> </vt:lpstr>
      <vt:lpstr>Роль Махатми Ганді в боротьбі індійського народу за незалежність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Laprima</dc:creator>
  <cp:lastModifiedBy>Laprima</cp:lastModifiedBy>
  <cp:revision>21</cp:revision>
  <dcterms:created xsi:type="dcterms:W3CDTF">2014-02-21T19:42:35Z</dcterms:created>
  <dcterms:modified xsi:type="dcterms:W3CDTF">2015-01-27T20:25:14Z</dcterms:modified>
</cp:coreProperties>
</file>