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010"/>
    <a:srgbClr val="EEA2F6"/>
    <a:srgbClr val="000000"/>
    <a:srgbClr val="800E8C"/>
    <a:srgbClr val="6FA824"/>
    <a:srgbClr val="29A329"/>
    <a:srgbClr val="C3E555"/>
    <a:srgbClr val="63C31B"/>
    <a:srgbClr val="1F7B1F"/>
    <a:srgbClr val="124A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19" autoAdjust="0"/>
    <p:restoredTop sz="99149" autoAdjust="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4279B-C555-4218-AFFB-A2F2FDD7938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A67EB-F30B-4B35-B9DA-BBC6E1791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A67EB-F30B-4B35-B9DA-BBC6E17919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643866" cy="1357298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n>
                  <a:solidFill>
                    <a:srgbClr val="124A12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Класифікаця</a:t>
            </a:r>
            <a:r>
              <a:rPr lang="uk-UA" dirty="0" smtClean="0">
                <a:ln>
                  <a:solidFill>
                    <a:srgbClr val="124A12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err="1" smtClean="0">
                <a:ln>
                  <a:solidFill>
                    <a:srgbClr val="124A12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покирітонасінних</a:t>
            </a:r>
            <a:r>
              <a:rPr lang="uk-UA" dirty="0" smtClean="0">
                <a:ln>
                  <a:solidFill>
                    <a:srgbClr val="124A12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ln>
                <a:solidFill>
                  <a:srgbClr val="124A12"/>
                </a:solidFill>
              </a:ln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4429132"/>
            <a:ext cx="7429552" cy="1285884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sz="4400" kern="0" dirty="0" smtClean="0">
                <a:ln>
                  <a:solidFill>
                    <a:srgbClr val="124A12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однодольні і дводольні</a:t>
            </a:r>
            <a:endParaRPr kumimoji="1" lang="ru-RU" sz="4400" b="0" i="0" u="none" strike="noStrike" kern="0" cap="none" spc="0" normalizeH="0" baseline="0" noProof="0" dirty="0">
              <a:ln>
                <a:solidFill>
                  <a:srgbClr val="124A12"/>
                </a:solidFill>
              </a:ln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Аня\Для презентаций\одно- і дводольн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858048" cy="34451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20" y="5473005"/>
            <a:ext cx="42862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>
                  <a:solidFill>
                    <a:srgbClr val="104010"/>
                  </a:solidFill>
                </a:ln>
                <a:solidFill>
                  <a:srgbClr val="6FA8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Підготувала</a:t>
            </a:r>
            <a:r>
              <a:rPr lang="ru-RU" sz="2800" b="1" cap="all" dirty="0" smtClean="0">
                <a:ln>
                  <a:solidFill>
                    <a:srgbClr val="104010"/>
                  </a:solidFill>
                </a:ln>
                <a:solidFill>
                  <a:srgbClr val="6FA8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2800" b="1" cap="all" dirty="0" err="1" smtClean="0">
                <a:ln>
                  <a:solidFill>
                    <a:srgbClr val="104010"/>
                  </a:solidFill>
                </a:ln>
                <a:solidFill>
                  <a:srgbClr val="6FA8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учениця</a:t>
            </a:r>
            <a:r>
              <a:rPr lang="ru-RU" sz="2800" b="1" cap="all" dirty="0" smtClean="0">
                <a:ln>
                  <a:solidFill>
                    <a:srgbClr val="104010"/>
                  </a:solidFill>
                </a:ln>
                <a:solidFill>
                  <a:srgbClr val="6FA8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7-В </a:t>
            </a:r>
            <a:r>
              <a:rPr lang="ru-RU" sz="2800" b="1" cap="all" dirty="0" err="1" smtClean="0">
                <a:ln>
                  <a:solidFill>
                    <a:srgbClr val="104010"/>
                  </a:solidFill>
                </a:ln>
                <a:solidFill>
                  <a:srgbClr val="6FA8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класу</a:t>
            </a:r>
            <a:endParaRPr lang="ru-RU" sz="2800" b="1" cap="all" dirty="0" smtClean="0">
              <a:ln>
                <a:solidFill>
                  <a:srgbClr val="104010"/>
                </a:solidFill>
              </a:ln>
              <a:solidFill>
                <a:srgbClr val="6FA82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  <a:p>
            <a:pPr algn="ctr"/>
            <a:r>
              <a:rPr lang="uk-UA" sz="2800" b="1" cap="all" dirty="0" smtClean="0">
                <a:ln>
                  <a:solidFill>
                    <a:srgbClr val="104010"/>
                  </a:solidFill>
                </a:ln>
                <a:solidFill>
                  <a:srgbClr val="6FA8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Кошина Анна</a:t>
            </a:r>
            <a:endParaRPr lang="ru-RU" sz="2800" b="1" cap="all" dirty="0">
              <a:ln>
                <a:solidFill>
                  <a:srgbClr val="104010"/>
                </a:solidFill>
              </a:ln>
              <a:solidFill>
                <a:srgbClr val="6FA82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32" y="0"/>
            <a:ext cx="9144032" cy="3714800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rgbClr val="104010"/>
                </a:solidFill>
              </a:rPr>
              <a:t>Проте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ці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відмінності</a:t>
            </a:r>
            <a:r>
              <a:rPr lang="ru-RU" sz="2400" dirty="0" smtClean="0">
                <a:solidFill>
                  <a:srgbClr val="104010"/>
                </a:solidFill>
              </a:rPr>
              <a:t> не </a:t>
            </a:r>
            <a:r>
              <a:rPr lang="ru-RU" sz="2400" dirty="0" err="1" smtClean="0">
                <a:solidFill>
                  <a:srgbClr val="104010"/>
                </a:solidFill>
              </a:rPr>
              <a:t>жорсткі</a:t>
            </a:r>
            <a:r>
              <a:rPr lang="ru-RU" sz="2400" dirty="0" smtClean="0">
                <a:solidFill>
                  <a:srgbClr val="104010"/>
                </a:solidFill>
              </a:rPr>
              <a:t>: </a:t>
            </a:r>
            <a:r>
              <a:rPr lang="ru-RU" sz="2400" dirty="0" err="1" smtClean="0">
                <a:solidFill>
                  <a:srgbClr val="104010"/>
                </a:solidFill>
              </a:rPr>
              <a:t>деякі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однодольні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мають</a:t>
            </a:r>
            <a:r>
              <a:rPr lang="ru-RU" sz="2400" dirty="0" smtClean="0">
                <a:solidFill>
                  <a:srgbClr val="104010"/>
                </a:solidFill>
              </a:rPr>
              <a:t> характеристики, </a:t>
            </a:r>
            <a:r>
              <a:rPr lang="ru-RU" sz="2400" dirty="0" err="1" smtClean="0">
                <a:solidFill>
                  <a:srgbClr val="104010"/>
                </a:solidFill>
              </a:rPr>
              <a:t>типовіші</a:t>
            </a:r>
            <a:r>
              <a:rPr lang="ru-RU" sz="2400" dirty="0" smtClean="0">
                <a:solidFill>
                  <a:srgbClr val="104010"/>
                </a:solidFill>
              </a:rPr>
              <a:t> для 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дводольних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навпаки</a:t>
            </a:r>
            <a:r>
              <a:rPr lang="ru-RU" sz="2400" dirty="0" smtClean="0">
                <a:solidFill>
                  <a:srgbClr val="104010"/>
                </a:solidFill>
              </a:rPr>
              <a:t>. Так </a:t>
            </a:r>
            <a:r>
              <a:rPr lang="ru-RU" sz="2400" dirty="0" err="1" smtClean="0">
                <a:solidFill>
                  <a:srgbClr val="104010"/>
                </a:solidFill>
              </a:rPr>
              <a:t>виникає</a:t>
            </a:r>
            <a:r>
              <a:rPr lang="ru-RU" sz="2400" dirty="0" smtClean="0">
                <a:solidFill>
                  <a:srgbClr val="104010"/>
                </a:solidFill>
              </a:rPr>
              <a:t> тому, </a:t>
            </a:r>
            <a:r>
              <a:rPr lang="ru-RU" sz="2400" dirty="0" err="1" smtClean="0">
                <a:solidFill>
                  <a:srgbClr val="104010"/>
                </a:solidFill>
              </a:rPr>
              <a:t>що</a:t>
            </a:r>
            <a:r>
              <a:rPr lang="ru-RU" sz="2400" dirty="0" smtClean="0">
                <a:solidFill>
                  <a:srgbClr val="104010"/>
                </a:solidFill>
              </a:rPr>
              <a:t> «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дводольні</a:t>
            </a:r>
            <a:r>
              <a:rPr lang="ru-RU" sz="2400" dirty="0" smtClean="0">
                <a:solidFill>
                  <a:srgbClr val="104010"/>
                </a:solidFill>
              </a:rPr>
              <a:t>» — </a:t>
            </a:r>
            <a:r>
              <a:rPr lang="ru-RU" sz="2400" dirty="0" err="1" smtClean="0">
                <a:solidFill>
                  <a:srgbClr val="104010"/>
                </a:solidFill>
              </a:rPr>
              <a:t>парафілетична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група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щодо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однодольних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деякі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можуть</a:t>
            </a:r>
            <a:r>
              <a:rPr lang="ru-RU" sz="2400" dirty="0" smtClean="0">
                <a:solidFill>
                  <a:srgbClr val="104010"/>
                </a:solidFill>
              </a:rPr>
              <a:t> бути </a:t>
            </a:r>
            <a:r>
              <a:rPr lang="ru-RU" sz="2400" dirty="0" err="1" smtClean="0">
                <a:solidFill>
                  <a:srgbClr val="104010"/>
                </a:solidFill>
              </a:rPr>
              <a:t>ближче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пов'язаними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з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однодольними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ніж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з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іншими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дводольними</a:t>
            </a:r>
            <a:r>
              <a:rPr lang="ru-RU" sz="2400" dirty="0" smtClean="0">
                <a:solidFill>
                  <a:srgbClr val="104010"/>
                </a:solidFill>
              </a:rPr>
              <a:t>. </a:t>
            </a:r>
            <a:r>
              <a:rPr lang="ru-RU" sz="2400" dirty="0" err="1" smtClean="0">
                <a:solidFill>
                  <a:srgbClr val="104010"/>
                </a:solidFill>
              </a:rPr>
              <a:t>Зокрема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декілька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ранніх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гілок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філогенетичного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або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еволюційного</a:t>
            </a:r>
            <a:r>
              <a:rPr lang="ru-RU" sz="2400" dirty="0" smtClean="0">
                <a:solidFill>
                  <a:srgbClr val="104010"/>
                </a:solidFill>
              </a:rPr>
              <a:t> дерева 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поділяють</a:t>
            </a:r>
            <a:r>
              <a:rPr lang="ru-RU" sz="2400" dirty="0" smtClean="0">
                <a:solidFill>
                  <a:srgbClr val="104010"/>
                </a:solidFill>
              </a:rPr>
              <a:t> характеристики </a:t>
            </a:r>
            <a:r>
              <a:rPr lang="ru-RU" sz="2400" dirty="0" err="1" smtClean="0">
                <a:solidFill>
                  <a:srgbClr val="104010"/>
                </a:solidFill>
              </a:rPr>
              <a:t>однодольних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що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свідчить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що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ці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характеристики</a:t>
            </a:r>
            <a:r>
              <a:rPr lang="ru-RU" sz="2400" dirty="0" smtClean="0">
                <a:solidFill>
                  <a:srgbClr val="104010"/>
                </a:solidFill>
              </a:rPr>
              <a:t> не </a:t>
            </a:r>
            <a:r>
              <a:rPr lang="ru-RU" sz="2400" dirty="0" err="1" smtClean="0">
                <a:solidFill>
                  <a:srgbClr val="104010"/>
                </a:solidFill>
              </a:rPr>
              <a:t>визначають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тільки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однодольні</a:t>
            </a:r>
            <a:r>
              <a:rPr lang="ru-RU" sz="2400" dirty="0" smtClean="0">
                <a:solidFill>
                  <a:srgbClr val="104010"/>
                </a:solidFill>
              </a:rPr>
              <a:t> рослини. </a:t>
            </a:r>
            <a:endParaRPr lang="ru-RU" sz="2400" dirty="0">
              <a:solidFill>
                <a:srgbClr val="104010"/>
              </a:solidFill>
            </a:endParaRPr>
          </a:p>
        </p:txBody>
      </p:sp>
      <p:pic>
        <p:nvPicPr>
          <p:cNvPr id="1026" name="Picture 2" descr="File:Alisma plantago-aquatica20090812 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3319941" cy="31038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upload.wikimedia.org/wikipedia/commons/thumb/e/ed/Brunia20090406_19.jpg/1280px-Brunia20090406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50109"/>
            <a:ext cx="3786214" cy="31650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857884" cy="2928934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rgbClr val="104010"/>
                </a:solidFill>
              </a:rPr>
              <a:t>Відділ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покритонас</a:t>
            </a:r>
            <a:r>
              <a:rPr lang="uk-UA" sz="2400" dirty="0" smtClean="0">
                <a:solidFill>
                  <a:srgbClr val="104010"/>
                </a:solidFill>
              </a:rPr>
              <a:t>і</a:t>
            </a:r>
            <a:r>
              <a:rPr lang="ru-RU" sz="2400" dirty="0" err="1" smtClean="0">
                <a:solidFill>
                  <a:srgbClr val="104010"/>
                </a:solidFill>
              </a:rPr>
              <a:t>нних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поділяють</a:t>
            </a:r>
            <a:r>
              <a:rPr lang="ru-RU" sz="2400" dirty="0" smtClean="0">
                <a:solidFill>
                  <a:srgbClr val="104010"/>
                </a:solidFill>
              </a:rPr>
              <a:t> на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два </a:t>
            </a:r>
            <a:r>
              <a:rPr lang="ru-RU" sz="2400" dirty="0" err="1" smtClean="0">
                <a:solidFill>
                  <a:srgbClr val="104010"/>
                </a:solidFill>
              </a:rPr>
              <a:t>класи</a:t>
            </a:r>
            <a:r>
              <a:rPr lang="ru-RU" sz="2400" dirty="0" smtClean="0">
                <a:solidFill>
                  <a:srgbClr val="104010"/>
                </a:solidFill>
              </a:rPr>
              <a:t>: 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дводольні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чисельністю</a:t>
            </a:r>
            <a:r>
              <a:rPr lang="ru-RU" sz="2400" dirty="0" smtClean="0">
                <a:solidFill>
                  <a:srgbClr val="104010"/>
                </a:solidFill>
              </a:rPr>
              <a:t> 180 тис. </a:t>
            </a:r>
            <a:r>
              <a:rPr lang="ru-RU" sz="2400" dirty="0" err="1" smtClean="0">
                <a:solidFill>
                  <a:srgbClr val="104010"/>
                </a:solidFill>
              </a:rPr>
              <a:t>видів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що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об'єднані</a:t>
            </a:r>
            <a:r>
              <a:rPr lang="ru-RU" sz="2400" dirty="0" smtClean="0">
                <a:solidFill>
                  <a:srgbClr val="104010"/>
                </a:solidFill>
              </a:rPr>
              <a:t> в 10 тис. </a:t>
            </a:r>
            <a:r>
              <a:rPr lang="ru-RU" sz="2400" dirty="0" err="1" smtClean="0">
                <a:solidFill>
                  <a:srgbClr val="104010"/>
                </a:solidFill>
              </a:rPr>
              <a:t>родів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325 родин,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однодольні</a:t>
            </a:r>
            <a:r>
              <a:rPr lang="ru-RU" sz="2400" dirty="0" smtClean="0">
                <a:solidFill>
                  <a:srgbClr val="104010"/>
                </a:solidFill>
              </a:rPr>
              <a:t> — 60 тис. </a:t>
            </a:r>
            <a:r>
              <a:rPr lang="ru-RU" sz="2400" dirty="0" err="1" smtClean="0">
                <a:solidFill>
                  <a:srgbClr val="104010"/>
                </a:solidFill>
              </a:rPr>
              <a:t>видів</a:t>
            </a:r>
            <a:r>
              <a:rPr lang="ru-RU" sz="2400" dirty="0" smtClean="0">
                <a:solidFill>
                  <a:srgbClr val="104010"/>
                </a:solidFill>
              </a:rPr>
              <a:t>, 3 тис. </a:t>
            </a:r>
            <a:r>
              <a:rPr lang="ru-RU" sz="2400" dirty="0" err="1" smtClean="0">
                <a:solidFill>
                  <a:srgbClr val="104010"/>
                </a:solidFill>
              </a:rPr>
              <a:t>родів</a:t>
            </a:r>
            <a:r>
              <a:rPr lang="ru-RU" sz="2400" dirty="0" smtClean="0">
                <a:solidFill>
                  <a:srgbClr val="104010"/>
                </a:solidFill>
              </a:rPr>
              <a:t>, 65 родин. Ми </a:t>
            </a:r>
            <a:r>
              <a:rPr lang="ru-RU" sz="2400" dirty="0" err="1" smtClean="0">
                <a:solidFill>
                  <a:srgbClr val="104010"/>
                </a:solidFill>
              </a:rPr>
              <a:t>бачимо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що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значно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більша</a:t>
            </a:r>
            <a:r>
              <a:rPr lang="ru-RU" sz="2400" dirty="0" smtClean="0">
                <a:solidFill>
                  <a:srgbClr val="104010"/>
                </a:solidFill>
              </a:rPr>
              <a:t> группа, </a:t>
            </a:r>
            <a:r>
              <a:rPr lang="ru-RU" sz="2400" dirty="0" err="1" smtClean="0">
                <a:solidFill>
                  <a:srgbClr val="104010"/>
                </a:solidFill>
              </a:rPr>
              <a:t>ніж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однодольні</a:t>
            </a:r>
            <a:r>
              <a:rPr lang="ru-RU" sz="2400" dirty="0" smtClean="0">
                <a:solidFill>
                  <a:srgbClr val="104010"/>
                </a:solidFill>
              </a:rPr>
              <a:t>. </a:t>
            </a:r>
            <a:endParaRPr lang="ru-RU" sz="2400" dirty="0">
              <a:solidFill>
                <a:srgbClr val="104010"/>
              </a:solidFill>
            </a:endParaRPr>
          </a:p>
        </p:txBody>
      </p:sp>
      <p:pic>
        <p:nvPicPr>
          <p:cNvPr id="1026" name="Picture 2" descr="D:\Аня\Для презентаций\62525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3524274" cy="264320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3143248"/>
            <a:ext cx="12858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 smtClean="0">
                <a:ln w="3175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Дводольна</a:t>
            </a:r>
            <a:endParaRPr lang="ru-RU" sz="1600" b="1" cap="none" spc="0" dirty="0">
              <a:ln w="3175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714744" y="3643290"/>
            <a:ext cx="5929322" cy="321471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Обидва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класи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розвивались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крейдовому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періоді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мезозойської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ери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Сучасні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систематики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вважають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що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однодольні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виникли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від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дводольних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відділившись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ранніх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етапах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еволю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ції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як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самостійна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гілка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Потім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обидва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класи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розвивались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паралельно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незалежно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один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від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одного. </a:t>
            </a:r>
            <a:b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ru-RU" sz="2400" b="0" i="0" u="none" strike="noStrike" kern="0" cap="none" spc="0" normalizeH="0" baseline="0" noProof="0" dirty="0">
              <a:ln>
                <a:noFill/>
              </a:ln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D:\Аня\Для презентаций\DSC8266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52"/>
            <a:ext cx="3071834" cy="34131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358082" y="3143248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 smtClean="0">
                <a:ln w="3175" cmpd="sng">
                  <a:noFill/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Однодольна</a:t>
            </a:r>
            <a:endParaRPr lang="ru-RU" sz="1600" b="1" cap="none" spc="0" dirty="0">
              <a:ln w="3175" cmpd="sng">
                <a:noFill/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Аня\Для презентаций\tropic_attach_large_image_4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19" y="3143248"/>
            <a:ext cx="4191029" cy="31432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104010"/>
                </a:solidFill>
              </a:rPr>
              <a:t>Однодольні</a:t>
            </a:r>
            <a:endParaRPr lang="ru-RU" dirty="0">
              <a:solidFill>
                <a:srgbClr val="104010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1071546"/>
            <a:ext cx="8929718" cy="192882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Однодольні,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Монодікоти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(</a:t>
            </a:r>
            <a:r>
              <a:rPr kumimoji="1" lang="en-US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Monodicots</a:t>
            </a:r>
            <a:r>
              <a:rPr kumimoji="1" lang="en-US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або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Ліліопсиди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(</a:t>
            </a:r>
            <a:r>
              <a:rPr kumimoji="1" lang="en-US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Liliopsida</a:t>
            </a:r>
            <a:r>
              <a:rPr kumimoji="1" lang="en-US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 —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клас квіткових рослин, який домінує на багатьох частинах планети. За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виробляємою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біомасою Однодольні складають значну більшість рослин у сільському господарстві.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Клас має між 50 000 і 60 000 видів.</a:t>
            </a:r>
            <a:endParaRPr kumimoji="1" lang="ru-RU" sz="2400" b="0" i="0" u="none" strike="noStrike" kern="0" cap="none" spc="0" normalizeH="0" baseline="0" noProof="0" dirty="0">
              <a:ln>
                <a:noFill/>
              </a:ln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42908" y="3357562"/>
            <a:ext cx="9144000" cy="264320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                                          Найбільша родина в цьому класі </a:t>
            </a:r>
          </a:p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                                          (і усіх Покритонасінних) —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Зозу-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                                         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линцеві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або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Орхідні</a:t>
            </a:r>
            <a:r>
              <a:rPr kumimoji="1" lang="en-US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(</a:t>
            </a:r>
            <a:r>
              <a:rPr kumimoji="1" lang="en-US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Orchidaceae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), </a:t>
            </a:r>
          </a:p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                                          з близько 20 000 видів. Вони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ма-</a:t>
            </a:r>
            <a:endParaRPr kumimoji="1" lang="uk-UA" sz="2400" kern="0" dirty="0" smtClean="0"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                                         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ють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дуже складні і красиві квітки,  </a:t>
            </a:r>
          </a:p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                                          пристосовані для запилення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пев-</a:t>
            </a:r>
            <a:endParaRPr kumimoji="1" lang="uk-UA" sz="2400" kern="0" dirty="0" smtClean="0"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                                          ними видами комах.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42" cy="6000792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rgbClr val="104010"/>
                </a:solidFill>
              </a:rPr>
              <a:t>Найбільш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економічно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важлива</a:t>
            </a:r>
            <a:r>
              <a:rPr lang="ru-RU" sz="2400" dirty="0" smtClean="0">
                <a:solidFill>
                  <a:srgbClr val="104010"/>
                </a:solidFill>
              </a:rPr>
              <a:t> родина </a:t>
            </a:r>
            <a:r>
              <a:rPr lang="ru-RU" sz="2400" dirty="0" err="1" smtClean="0">
                <a:solidFill>
                  <a:srgbClr val="104010"/>
                </a:solidFill>
              </a:rPr>
              <a:t>класу</a:t>
            </a:r>
            <a:r>
              <a:rPr lang="ru-RU" sz="2400" dirty="0" smtClean="0">
                <a:solidFill>
                  <a:srgbClr val="104010"/>
                </a:solidFill>
              </a:rPr>
              <a:t> (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усіх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Покритонасінних</a:t>
            </a:r>
            <a:r>
              <a:rPr lang="ru-RU" sz="2400" dirty="0" smtClean="0">
                <a:solidFill>
                  <a:srgbClr val="104010"/>
                </a:solidFill>
              </a:rPr>
              <a:t>) — </a:t>
            </a:r>
            <a:r>
              <a:rPr lang="ru-RU" sz="2400" dirty="0" err="1" smtClean="0">
                <a:solidFill>
                  <a:srgbClr val="104010"/>
                </a:solidFill>
              </a:rPr>
              <a:t>Тонконогоцвіті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або</a:t>
            </a:r>
            <a:r>
              <a:rPr lang="ru-RU" sz="2400" dirty="0" smtClean="0">
                <a:solidFill>
                  <a:srgbClr val="104010"/>
                </a:solidFill>
              </a:rPr>
              <a:t> Трави (</a:t>
            </a:r>
            <a:r>
              <a:rPr lang="en-US" sz="2400" dirty="0" err="1" smtClean="0">
                <a:solidFill>
                  <a:srgbClr val="104010"/>
                </a:solidFill>
              </a:rPr>
              <a:t>Poales</a:t>
            </a:r>
            <a:r>
              <a:rPr lang="en-US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або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en-US" sz="2400" dirty="0" err="1" smtClean="0">
                <a:solidFill>
                  <a:srgbClr val="104010"/>
                </a:solidFill>
              </a:rPr>
              <a:t>Gramineae</a:t>
            </a:r>
            <a:r>
              <a:rPr lang="en-US" sz="2400" dirty="0" smtClean="0">
                <a:solidFill>
                  <a:srgbClr val="104010"/>
                </a:solidFill>
              </a:rPr>
              <a:t>). </a:t>
            </a:r>
            <a:r>
              <a:rPr lang="ru-RU" sz="2400" dirty="0" smtClean="0">
                <a:solidFill>
                  <a:srgbClr val="104010"/>
                </a:solidFill>
              </a:rPr>
              <a:t>Вона </a:t>
            </a:r>
            <a:r>
              <a:rPr lang="ru-RU" sz="2400" dirty="0" err="1" smtClean="0">
                <a:solidFill>
                  <a:srgbClr val="104010"/>
                </a:solidFill>
              </a:rPr>
              <a:t>включає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всі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зернові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культури</a:t>
            </a:r>
            <a:r>
              <a:rPr lang="ru-RU" sz="2400" dirty="0" smtClean="0">
                <a:solidFill>
                  <a:srgbClr val="104010"/>
                </a:solidFill>
              </a:rPr>
              <a:t> (рис, </a:t>
            </a:r>
            <a:r>
              <a:rPr lang="ru-RU" sz="2400" dirty="0" err="1" smtClean="0">
                <a:solidFill>
                  <a:srgbClr val="104010"/>
                </a:solidFill>
              </a:rPr>
              <a:t>пшениця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кукурудза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тощо</a:t>
            </a:r>
            <a:r>
              <a:rPr lang="ru-RU" sz="2400" dirty="0" smtClean="0">
                <a:solidFill>
                  <a:srgbClr val="104010"/>
                </a:solidFill>
              </a:rPr>
              <a:t>), трави </a:t>
            </a:r>
            <a:r>
              <a:rPr lang="ru-RU" sz="2400" dirty="0" err="1" smtClean="0">
                <a:solidFill>
                  <a:srgbClr val="104010"/>
                </a:solidFill>
              </a:rPr>
              <a:t>пасовищ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бамбук. </a:t>
            </a:r>
            <a:r>
              <a:rPr lang="ru-RU" sz="2400" dirty="0" err="1" smtClean="0">
                <a:solidFill>
                  <a:srgbClr val="104010"/>
                </a:solidFill>
              </a:rPr>
              <a:t>Ця</a:t>
            </a:r>
            <a:r>
              <a:rPr lang="ru-RU" sz="2400" dirty="0" smtClean="0">
                <a:solidFill>
                  <a:srgbClr val="104010"/>
                </a:solidFill>
              </a:rPr>
              <a:t> родина </a:t>
            </a:r>
            <a:r>
              <a:rPr lang="ru-RU" sz="2400" dirty="0" err="1" smtClean="0">
                <a:solidFill>
                  <a:srgbClr val="104010"/>
                </a:solidFill>
              </a:rPr>
              <a:t>еволюціонувала</a:t>
            </a:r>
            <a:r>
              <a:rPr lang="ru-RU" sz="2400" dirty="0" smtClean="0">
                <a:solidFill>
                  <a:srgbClr val="104010"/>
                </a:solidFill>
              </a:rPr>
              <a:t> в </a:t>
            </a:r>
            <a:r>
              <a:rPr lang="ru-RU" sz="2400" dirty="0" err="1" smtClean="0">
                <a:solidFill>
                  <a:srgbClr val="104010"/>
                </a:solidFill>
              </a:rPr>
              <a:t>іншому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напрямі</a:t>
            </a:r>
            <a:r>
              <a:rPr lang="ru-RU" sz="2400" dirty="0" smtClean="0">
                <a:solidFill>
                  <a:srgbClr val="104010"/>
                </a:solidFill>
              </a:rPr>
              <a:t>, ставши </a:t>
            </a:r>
            <a:r>
              <a:rPr lang="ru-RU" sz="2400" dirty="0" err="1" smtClean="0">
                <a:solidFill>
                  <a:srgbClr val="104010"/>
                </a:solidFill>
              </a:rPr>
              <a:t>спеціалізованою</a:t>
            </a:r>
            <a:r>
              <a:rPr lang="ru-RU" sz="2400" dirty="0" smtClean="0">
                <a:solidFill>
                  <a:srgbClr val="104010"/>
                </a:solidFill>
              </a:rPr>
              <a:t> для </a:t>
            </a:r>
            <a:r>
              <a:rPr lang="ru-RU" sz="2400" dirty="0" err="1" smtClean="0">
                <a:solidFill>
                  <a:srgbClr val="104010"/>
                </a:solidFill>
              </a:rPr>
              <a:t>запилення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вітром</a:t>
            </a:r>
            <a:r>
              <a:rPr lang="ru-RU" sz="2400" dirty="0" smtClean="0">
                <a:solidFill>
                  <a:srgbClr val="104010"/>
                </a:solidFill>
              </a:rPr>
              <a:t>. </a:t>
            </a:r>
            <a:r>
              <a:rPr lang="ru-RU" sz="2400" dirty="0" err="1" smtClean="0">
                <a:solidFill>
                  <a:srgbClr val="104010"/>
                </a:solidFill>
              </a:rPr>
              <a:t>Тонконогоцвіті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формують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набагато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менші</a:t>
            </a:r>
            <a:r>
              <a:rPr lang="ru-RU" sz="2400" dirty="0" smtClean="0">
                <a:solidFill>
                  <a:srgbClr val="104010"/>
                </a:solidFill>
              </a:rPr>
              <a:t> за </a:t>
            </a:r>
            <a:r>
              <a:rPr lang="ru-RU" sz="2400" dirty="0" err="1" smtClean="0">
                <a:solidFill>
                  <a:srgbClr val="104010"/>
                </a:solidFill>
              </a:rPr>
              <a:t>розміром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квітки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які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зібрані</a:t>
            </a:r>
            <a:r>
              <a:rPr lang="ru-RU" sz="2400" dirty="0" smtClean="0">
                <a:solidFill>
                  <a:srgbClr val="104010"/>
                </a:solidFill>
              </a:rPr>
              <a:t> в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високих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видимих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плюмажах (</a:t>
            </a:r>
            <a:r>
              <a:rPr lang="ru-RU" sz="2400" dirty="0" err="1" smtClean="0">
                <a:solidFill>
                  <a:srgbClr val="104010"/>
                </a:solidFill>
              </a:rPr>
              <a:t>суцвіття</a:t>
            </a:r>
            <a:r>
              <a:rPr lang="ru-RU" sz="2400" dirty="0" smtClean="0">
                <a:solidFill>
                  <a:srgbClr val="104010"/>
                </a:solidFill>
              </a:rPr>
              <a:t>).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Також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заслуговує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уваги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економічно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важлива</a:t>
            </a:r>
            <a:r>
              <a:rPr lang="ru-RU" sz="2400" dirty="0" smtClean="0">
                <a:solidFill>
                  <a:srgbClr val="104010"/>
                </a:solidFill>
              </a:rPr>
              <a:t> родина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Арекові</a:t>
            </a:r>
            <a:r>
              <a:rPr lang="ru-RU" sz="2400" dirty="0" smtClean="0">
                <a:solidFill>
                  <a:srgbClr val="104010"/>
                </a:solidFill>
              </a:rPr>
              <a:t> (</a:t>
            </a:r>
            <a:r>
              <a:rPr lang="en-US" sz="2400" dirty="0" err="1" smtClean="0">
                <a:solidFill>
                  <a:srgbClr val="104010"/>
                </a:solidFill>
              </a:rPr>
              <a:t>Arecales</a:t>
            </a:r>
            <a:r>
              <a:rPr lang="en-US" sz="2400" dirty="0" smtClean="0">
                <a:solidFill>
                  <a:srgbClr val="104010"/>
                </a:solidFill>
              </a:rPr>
              <a:t>) </a:t>
            </a:r>
            <a:r>
              <a:rPr lang="uk-UA" sz="2400" dirty="0" smtClean="0">
                <a:solidFill>
                  <a:srgbClr val="104010"/>
                </a:solidFill>
              </a:rPr>
              <a:t/>
            </a:r>
            <a:br>
              <a:rPr lang="uk-UA" sz="2400" dirty="0" smtClean="0">
                <a:solidFill>
                  <a:srgbClr val="104010"/>
                </a:solidFill>
              </a:rPr>
            </a:br>
            <a:r>
              <a:rPr lang="ru-RU" sz="2400" dirty="0" err="1" smtClean="0">
                <a:solidFill>
                  <a:srgbClr val="104010"/>
                </a:solidFill>
              </a:rPr>
              <a:t>або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Пальми</a:t>
            </a:r>
            <a:r>
              <a:rPr lang="ru-RU" sz="2400" dirty="0" smtClean="0">
                <a:solidFill>
                  <a:srgbClr val="104010"/>
                </a:solidFill>
              </a:rPr>
              <a:t> (</a:t>
            </a:r>
            <a:r>
              <a:rPr lang="en-US" sz="2400" dirty="0" err="1" smtClean="0">
                <a:solidFill>
                  <a:srgbClr val="104010"/>
                </a:solidFill>
              </a:rPr>
              <a:t>Palmae</a:t>
            </a:r>
            <a:r>
              <a:rPr lang="en-US" sz="2400" dirty="0" smtClean="0">
                <a:solidFill>
                  <a:srgbClr val="104010"/>
                </a:solidFill>
              </a:rPr>
              <a:t>).</a:t>
            </a:r>
            <a:endParaRPr lang="ru-RU" sz="2400" dirty="0">
              <a:solidFill>
                <a:srgbClr val="104010"/>
              </a:solidFill>
            </a:endParaRPr>
          </a:p>
        </p:txBody>
      </p:sp>
      <p:pic>
        <p:nvPicPr>
          <p:cNvPr id="5122" name="Picture 2" descr="D:\Аня\Для презентаций\USDA_co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14620"/>
            <a:ext cx="5502281" cy="36968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104010"/>
                </a:solidFill>
              </a:rPr>
              <a:t>Дводольні</a:t>
            </a:r>
            <a:endParaRPr lang="ru-RU" dirty="0">
              <a:solidFill>
                <a:srgbClr val="10401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14356"/>
            <a:ext cx="9144000" cy="592935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Дводо́льні (</a:t>
            </a:r>
            <a:r>
              <a:rPr kumimoji="1" lang="en-US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Dicotyledoneae</a:t>
            </a:r>
            <a:r>
              <a:rPr kumimoji="1" lang="en-US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en-US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Dicotyledones</a:t>
            </a:r>
            <a:r>
              <a:rPr kumimoji="1" lang="en-US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 —</a:t>
            </a: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група квіткових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ро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-</a:t>
            </a: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слин, які характеризуються наявністю у зародка двох бічних супро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-</a:t>
            </a: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тивних насінних долей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</a:t>
            </a: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звідси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і</a:t>
            </a: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їх </a:t>
            </a:r>
            <a:r>
              <a:rPr kumimoji="1" lang="vi-VN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назва.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—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значно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більша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група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що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містить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175—200 тис.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видів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приблизно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втричі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більше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ніж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число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однодольних.Через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різне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походження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відрізня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ються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різноманітністю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вегетативних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репродуктивних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органів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.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Навіть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най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більш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відомі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ознаки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зберігаються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не 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завжди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серед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зустрічають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представники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нетиповими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ознака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ми, а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іноді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окремими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ознаками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ха-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рактернішими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для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належить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багато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корисних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рослин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: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більшість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видів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харчових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кормових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олійних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дубильних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каучуконосних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лікарських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декоративних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та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інших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.</a:t>
            </a:r>
            <a:endParaRPr kumimoji="1" lang="ru-RU" sz="2400" b="0" i="0" u="none" strike="noStrike" kern="0" cap="none" spc="0" normalizeH="0" baseline="0" noProof="0" dirty="0">
              <a:ln>
                <a:noFill/>
              </a:ln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D:\Аня\Для презентаций\610537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3309933" cy="35890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43956" cy="65722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Дводольні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займають</a:t>
            </a:r>
            <a:r>
              <a:rPr lang="ru-RU" sz="2400" dirty="0" smtClean="0">
                <a:solidFill>
                  <a:srgbClr val="104010"/>
                </a:solidFill>
              </a:rPr>
              <a:t>  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найважливіше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місце</a:t>
            </a:r>
            <a:r>
              <a:rPr lang="ru-RU" sz="2400" dirty="0" smtClean="0">
                <a:solidFill>
                  <a:srgbClr val="104010"/>
                </a:solidFill>
              </a:rPr>
              <a:t> в 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господарській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діяльнос</a:t>
            </a:r>
            <a:r>
              <a:rPr lang="ru-RU" sz="2400" dirty="0" smtClean="0">
                <a:solidFill>
                  <a:srgbClr val="104010"/>
                </a:solidFill>
              </a:rPr>
              <a:t>-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ті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людини</a:t>
            </a:r>
            <a:r>
              <a:rPr lang="ru-RU" sz="2400" dirty="0" smtClean="0">
                <a:solidFill>
                  <a:srgbClr val="104010"/>
                </a:solidFill>
              </a:rPr>
              <a:t>. До них </a:t>
            </a:r>
            <a:r>
              <a:rPr lang="ru-RU" sz="2400" dirty="0" err="1" smtClean="0">
                <a:solidFill>
                  <a:srgbClr val="104010"/>
                </a:solidFill>
              </a:rPr>
              <a:t>від</a:t>
            </a:r>
            <a:r>
              <a:rPr lang="ru-RU" sz="2400" dirty="0" smtClean="0">
                <a:solidFill>
                  <a:srgbClr val="104010"/>
                </a:solidFill>
              </a:rPr>
              <a:t>-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носяться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більшисть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хар</a:t>
            </a:r>
            <a:r>
              <a:rPr lang="ru-RU" sz="2400" dirty="0" smtClean="0">
                <a:solidFill>
                  <a:srgbClr val="104010"/>
                </a:solidFill>
              </a:rPr>
              <a:t>-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чових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кормових</a:t>
            </a:r>
            <a:r>
              <a:rPr lang="ru-RU" sz="2400" dirty="0" smtClean="0">
                <a:solidFill>
                  <a:srgbClr val="104010"/>
                </a:solidFill>
              </a:rPr>
              <a:t> рос-                               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лин</a:t>
            </a:r>
            <a:r>
              <a:rPr lang="ru-RU" sz="2400" dirty="0" smtClean="0">
                <a:solidFill>
                  <a:srgbClr val="104010"/>
                </a:solidFill>
              </a:rPr>
              <a:t>: (</a:t>
            </a:r>
            <a:r>
              <a:rPr lang="ru-RU" sz="2400" dirty="0" err="1" smtClean="0">
                <a:solidFill>
                  <a:srgbClr val="104010"/>
                </a:solidFill>
              </a:rPr>
              <a:t>картопля</a:t>
            </a:r>
            <a:r>
              <a:rPr lang="ru-RU" sz="2400" dirty="0" smtClean="0">
                <a:solidFill>
                  <a:srgbClr val="104010"/>
                </a:solidFill>
              </a:rPr>
              <a:t>, гречка,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соя, </a:t>
            </a:r>
            <a:r>
              <a:rPr lang="ru-RU" sz="2400" dirty="0" err="1" smtClean="0">
                <a:solidFill>
                  <a:srgbClr val="104010"/>
                </a:solidFill>
              </a:rPr>
              <a:t>буряк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баштанні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багато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інших</a:t>
            </a:r>
            <a:r>
              <a:rPr lang="ru-RU" sz="2400" dirty="0" smtClean="0">
                <a:solidFill>
                  <a:srgbClr val="104010"/>
                </a:solidFill>
              </a:rPr>
              <a:t>); </a:t>
            </a:r>
            <a:r>
              <a:rPr lang="ru-RU" sz="2400" dirty="0" err="1" smtClean="0">
                <a:solidFill>
                  <a:srgbClr val="104010"/>
                </a:solidFill>
              </a:rPr>
              <a:t>плодові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br>
              <a:rPr lang="ru-RU" sz="2400" dirty="0" smtClean="0">
                <a:solidFill>
                  <a:srgbClr val="104010"/>
                </a:solidFill>
              </a:rPr>
            </a:br>
            <a:r>
              <a:rPr lang="ru-RU" sz="2400" dirty="0" smtClean="0">
                <a:solidFill>
                  <a:srgbClr val="104010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rgbClr val="104010"/>
                </a:solidFill>
              </a:rPr>
              <a:t>синичні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культури</a:t>
            </a:r>
            <a:r>
              <a:rPr lang="ru-RU" sz="2400" dirty="0" smtClean="0">
                <a:solidFill>
                  <a:srgbClr val="104010"/>
                </a:solidFill>
              </a:rPr>
              <a:t> (виноград, </a:t>
            </a:r>
            <a:r>
              <a:rPr lang="ru-RU" sz="2400" dirty="0" err="1" smtClean="0">
                <a:solidFill>
                  <a:srgbClr val="104010"/>
                </a:solidFill>
              </a:rPr>
              <a:t>цитрусові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яблуня</a:t>
            </a:r>
            <a:r>
              <a:rPr lang="ru-RU" sz="2400" dirty="0" smtClean="0">
                <a:solidFill>
                  <a:srgbClr val="104010"/>
                </a:solidFill>
              </a:rPr>
              <a:t>, смородина та </a:t>
            </a:r>
            <a:r>
              <a:rPr lang="ru-RU" sz="2400" dirty="0" err="1" smtClean="0">
                <a:solidFill>
                  <a:srgbClr val="104010"/>
                </a:solidFill>
              </a:rPr>
              <a:t>ін</a:t>
            </a:r>
            <a:r>
              <a:rPr lang="ru-RU" sz="2400" dirty="0" smtClean="0">
                <a:solidFill>
                  <a:srgbClr val="104010"/>
                </a:solidFill>
              </a:rPr>
              <a:t>.); </a:t>
            </a:r>
            <a:r>
              <a:rPr lang="ru-RU" sz="2400" dirty="0" err="1" smtClean="0">
                <a:solidFill>
                  <a:srgbClr val="104010"/>
                </a:solidFill>
              </a:rPr>
              <a:t>олійні</a:t>
            </a:r>
            <a:r>
              <a:rPr lang="ru-RU" sz="2400" dirty="0" smtClean="0">
                <a:solidFill>
                  <a:srgbClr val="104010"/>
                </a:solidFill>
              </a:rPr>
              <a:t> (</a:t>
            </a:r>
            <a:r>
              <a:rPr lang="ru-RU" sz="2400" dirty="0" err="1" smtClean="0">
                <a:solidFill>
                  <a:srgbClr val="104010"/>
                </a:solidFill>
              </a:rPr>
              <a:t>соняшник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арахіс</a:t>
            </a:r>
            <a:r>
              <a:rPr lang="ru-RU" sz="2400" dirty="0" smtClean="0">
                <a:solidFill>
                  <a:srgbClr val="104010"/>
                </a:solidFill>
              </a:rPr>
              <a:t>, тунг та </a:t>
            </a:r>
            <a:r>
              <a:rPr lang="ru-RU" sz="2400" dirty="0" err="1" smtClean="0">
                <a:solidFill>
                  <a:srgbClr val="104010"/>
                </a:solidFill>
              </a:rPr>
              <a:t>ін</a:t>
            </a:r>
            <a:r>
              <a:rPr lang="ru-RU" sz="2400" dirty="0" smtClean="0">
                <a:solidFill>
                  <a:srgbClr val="104010"/>
                </a:solidFill>
              </a:rPr>
              <a:t>.); </a:t>
            </a:r>
            <a:r>
              <a:rPr lang="ru-RU" sz="2400" dirty="0" err="1" smtClean="0">
                <a:solidFill>
                  <a:srgbClr val="104010"/>
                </a:solidFill>
              </a:rPr>
              <a:t>більшість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видів</a:t>
            </a:r>
            <a:r>
              <a:rPr lang="ru-RU" sz="2400" dirty="0" smtClean="0">
                <a:solidFill>
                  <a:srgbClr val="104010"/>
                </a:solidFill>
              </a:rPr>
              <a:t> дерев (дуб, береза, липа та </a:t>
            </a:r>
            <a:r>
              <a:rPr lang="ru-RU" sz="2400" dirty="0" err="1" smtClean="0">
                <a:solidFill>
                  <a:srgbClr val="104010"/>
                </a:solidFill>
              </a:rPr>
              <a:t>ін</a:t>
            </a:r>
            <a:r>
              <a:rPr lang="ru-RU" sz="2400" dirty="0" smtClean="0">
                <a:solidFill>
                  <a:srgbClr val="104010"/>
                </a:solidFill>
              </a:rPr>
              <a:t>.); чай, </a:t>
            </a:r>
            <a:r>
              <a:rPr lang="ru-RU" sz="2400" dirty="0" err="1" smtClean="0">
                <a:solidFill>
                  <a:srgbClr val="104010"/>
                </a:solidFill>
              </a:rPr>
              <a:t>кава</a:t>
            </a:r>
            <a:r>
              <a:rPr lang="ru-RU" sz="2400" dirty="0" smtClean="0">
                <a:solidFill>
                  <a:srgbClr val="104010"/>
                </a:solidFill>
              </a:rPr>
              <a:t>, какао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сотні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найважливіших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лікарських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рослин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пряні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ароматичні</a:t>
            </a:r>
            <a:r>
              <a:rPr lang="ru-RU" sz="2400" dirty="0" smtClean="0">
                <a:solidFill>
                  <a:srgbClr val="104010"/>
                </a:solidFill>
              </a:rPr>
              <a:t> рослини (лавр, </a:t>
            </a:r>
            <a:r>
              <a:rPr lang="ru-RU" sz="2400" dirty="0" err="1" smtClean="0">
                <a:solidFill>
                  <a:srgbClr val="104010"/>
                </a:solidFill>
              </a:rPr>
              <a:t>коричне</a:t>
            </a:r>
            <a:r>
              <a:rPr lang="ru-RU" sz="2400" dirty="0" smtClean="0">
                <a:solidFill>
                  <a:srgbClr val="104010"/>
                </a:solidFill>
              </a:rPr>
              <a:t> дерево та </a:t>
            </a:r>
            <a:r>
              <a:rPr lang="ru-RU" sz="2400" dirty="0" err="1" smtClean="0">
                <a:solidFill>
                  <a:srgbClr val="104010"/>
                </a:solidFill>
              </a:rPr>
              <a:t>ін</a:t>
            </a:r>
            <a:r>
              <a:rPr lang="ru-RU" sz="2400" dirty="0" smtClean="0">
                <a:solidFill>
                  <a:srgbClr val="104010"/>
                </a:solidFill>
              </a:rPr>
              <a:t>.); тютюн; </a:t>
            </a:r>
            <a:r>
              <a:rPr lang="ru-RU" sz="2400" dirty="0" err="1" smtClean="0">
                <a:solidFill>
                  <a:srgbClr val="104010"/>
                </a:solidFill>
              </a:rPr>
              <a:t>найважливіші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волокнисті</a:t>
            </a:r>
            <a:r>
              <a:rPr lang="ru-RU" sz="2400" dirty="0" smtClean="0">
                <a:solidFill>
                  <a:srgbClr val="104010"/>
                </a:solidFill>
              </a:rPr>
              <a:t> рослини (</a:t>
            </a:r>
            <a:r>
              <a:rPr lang="ru-RU" sz="2400" dirty="0" err="1" smtClean="0">
                <a:solidFill>
                  <a:srgbClr val="104010"/>
                </a:solidFill>
              </a:rPr>
              <a:t>бавовник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льон</a:t>
            </a:r>
            <a:r>
              <a:rPr lang="ru-RU" sz="2400" dirty="0" smtClean="0">
                <a:solidFill>
                  <a:srgbClr val="104010"/>
                </a:solidFill>
              </a:rPr>
              <a:t>, конопля, джут та </a:t>
            </a:r>
            <a:r>
              <a:rPr lang="ru-RU" sz="2400" dirty="0" err="1" smtClean="0">
                <a:solidFill>
                  <a:srgbClr val="104010"/>
                </a:solidFill>
              </a:rPr>
              <a:t>ін</a:t>
            </a:r>
            <a:r>
              <a:rPr lang="ru-RU" sz="2400" dirty="0" smtClean="0">
                <a:solidFill>
                  <a:srgbClr val="104010"/>
                </a:solidFill>
              </a:rPr>
              <a:t>.); рослини, </a:t>
            </a:r>
            <a:r>
              <a:rPr lang="ru-RU" sz="2400" dirty="0" err="1" smtClean="0">
                <a:solidFill>
                  <a:srgbClr val="104010"/>
                </a:solidFill>
              </a:rPr>
              <a:t>що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дають</a:t>
            </a:r>
            <a:r>
              <a:rPr lang="ru-RU" sz="2400" dirty="0" smtClean="0">
                <a:solidFill>
                  <a:srgbClr val="104010"/>
                </a:solidFill>
              </a:rPr>
              <a:t> каучук, камедь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смоли; </a:t>
            </a:r>
            <a:r>
              <a:rPr lang="ru-RU" sz="2400" dirty="0" err="1" smtClean="0">
                <a:solidFill>
                  <a:srgbClr val="104010"/>
                </a:solidFill>
              </a:rPr>
              <a:t>багато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дубильних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фарбових</a:t>
            </a:r>
            <a:r>
              <a:rPr lang="ru-RU" sz="2400" dirty="0" smtClean="0">
                <a:solidFill>
                  <a:srgbClr val="104010"/>
                </a:solidFill>
              </a:rPr>
              <a:t>, </a:t>
            </a:r>
            <a:r>
              <a:rPr lang="ru-RU" sz="2400" dirty="0" err="1" smtClean="0">
                <a:solidFill>
                  <a:srgbClr val="104010"/>
                </a:solidFill>
              </a:rPr>
              <a:t>ефіроолійних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і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декоративних</a:t>
            </a:r>
            <a:r>
              <a:rPr lang="ru-RU" sz="2400" dirty="0" smtClean="0">
                <a:solidFill>
                  <a:srgbClr val="104010"/>
                </a:solidFill>
              </a:rPr>
              <a:t> </a:t>
            </a:r>
            <a:r>
              <a:rPr lang="ru-RU" sz="2400" dirty="0" err="1" smtClean="0">
                <a:solidFill>
                  <a:srgbClr val="104010"/>
                </a:solidFill>
              </a:rPr>
              <a:t>рослин</a:t>
            </a:r>
            <a:r>
              <a:rPr lang="ru-RU" sz="2400" dirty="0" smtClean="0">
                <a:solidFill>
                  <a:srgbClr val="104010"/>
                </a:solidFill>
              </a:rPr>
              <a:t>.</a:t>
            </a:r>
            <a:endParaRPr lang="ru-RU" sz="2400" dirty="0">
              <a:solidFill>
                <a:srgbClr val="104010"/>
              </a:solidFill>
            </a:endParaRPr>
          </a:p>
        </p:txBody>
      </p:sp>
      <p:pic>
        <p:nvPicPr>
          <p:cNvPr id="4098" name="Picture 2" descr="D:\Аня\Для презентаций\603814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86346" cy="34595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115196" cy="785818"/>
          </a:xfrm>
        </p:spPr>
        <p:txBody>
          <a:bodyPr/>
          <a:lstStyle/>
          <a:p>
            <a:r>
              <a:rPr lang="ru-RU" dirty="0" err="1" smtClean="0">
                <a:solidFill>
                  <a:srgbClr val="104010"/>
                </a:solidFill>
              </a:rPr>
              <a:t>Морфологічні</a:t>
            </a:r>
            <a:r>
              <a:rPr lang="ru-RU" dirty="0" smtClean="0">
                <a:solidFill>
                  <a:srgbClr val="104010"/>
                </a:solidFill>
              </a:rPr>
              <a:t> </a:t>
            </a:r>
            <a:r>
              <a:rPr lang="ru-RU" dirty="0" err="1" smtClean="0">
                <a:solidFill>
                  <a:srgbClr val="104010"/>
                </a:solidFill>
              </a:rPr>
              <a:t>особливості</a:t>
            </a:r>
            <a:endParaRPr lang="ru-RU" dirty="0">
              <a:solidFill>
                <a:srgbClr val="10401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2000240"/>
            <a:ext cx="8786874" cy="485776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v"/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квітки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—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тримерні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(число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частин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квітки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кратно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трьом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тоді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як 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дводольної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квітки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—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тетрамерні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або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пентамерні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(число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частин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квітки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кратно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чотирьом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en-US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або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п'яти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).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v"/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пилкове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зерно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має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одну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борозну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або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пору,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тоді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як 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воно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має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три.</a:t>
            </a:r>
          </a:p>
          <a:p>
            <a:pPr lvl="0">
              <a:spcBef>
                <a:spcPct val="0"/>
              </a:spcBef>
              <a:buFont typeface="Wingdings" pitchFamily="2" charset="2"/>
              <a:buChar char="v"/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ембріон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має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одну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сім'ядолю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тоді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як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ембріон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має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 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стебла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судинні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в'язки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в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стеблі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розсипані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а 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—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зібрані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в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кільця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lvl="0">
              <a:spcBef>
                <a:spcPct val="0"/>
              </a:spcBef>
              <a:buFont typeface="Wingdings" pitchFamily="2" charset="2"/>
              <a:buChar char="v"/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коренева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система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мичкувата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в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вона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розвивають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від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одного головного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кореня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тобто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стиржнева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endParaRPr kumimoji="1" lang="ru-RU" sz="2400" b="0" i="0" u="none" strike="noStrike" kern="0" cap="none" spc="0" normalizeH="0" baseline="0" noProof="0" dirty="0">
              <a:ln>
                <a:noFill/>
              </a:ln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928670"/>
            <a:ext cx="8643998" cy="92869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Відмінності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між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ожнодольними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дводольними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(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але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відміть-те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що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вони не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універсальні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існує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багато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виключень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):</a:t>
            </a:r>
            <a:endParaRPr kumimoji="1" lang="ru-RU" sz="2400" b="0" i="0" u="none" strike="noStrike" kern="0" cap="none" spc="0" normalizeH="0" baseline="0" noProof="0" dirty="0">
              <a:ln>
                <a:noFill/>
              </a:ln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я\Для презентаций\Monocot_vs_dicot_crop_Pe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856607" cy="43767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6143644"/>
            <a:ext cx="8143932" cy="57150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1" lang="uk-UA" sz="2400" b="0" i="0" u="none" strike="noStrike" kern="0" cap="none" spc="0" normalizeH="0" baseline="0" noProof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Також</a:t>
            </a:r>
            <a:r>
              <a:rPr kumimoji="1" lang="uk-UA" sz="2400" b="0" i="0" u="none" strike="noStrike" kern="0" cap="none" spc="0" normalizeH="0" noProof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ці відмінності можна об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‘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єднати</a:t>
            </a:r>
            <a:r>
              <a:rPr kumimoji="1" lang="uk-UA" sz="2400" b="0" i="0" u="none" strike="noStrike" kern="0" cap="none" spc="0" normalizeH="0" noProof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у таблицю:</a:t>
            </a:r>
            <a:endParaRPr kumimoji="1" lang="ru-RU" sz="2400" b="0" i="0" u="none" strike="noStrike" kern="0" cap="none" spc="0" normalizeH="0" baseline="0" noProof="0" dirty="0"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57884" y="4643446"/>
            <a:ext cx="3071834" cy="121444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1" lang="ru-RU" kern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Росток </a:t>
            </a:r>
            <a:r>
              <a:rPr kumimoji="1" lang="ru-RU" kern="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ододольної</a:t>
            </a:r>
            <a:r>
              <a:rPr kumimoji="1" lang="ru-RU" kern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(</a:t>
            </a:r>
            <a:r>
              <a:rPr kumimoji="1" lang="ru-RU" kern="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ліворуч</a:t>
            </a:r>
            <a:r>
              <a:rPr kumimoji="1" lang="ru-RU" kern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 та </a:t>
            </a:r>
            <a:r>
              <a:rPr kumimoji="1" lang="ru-RU" kern="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дводольно</a:t>
            </a:r>
            <a:r>
              <a:rPr kumimoji="1" lang="uk-UA" kern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ї </a:t>
            </a:r>
            <a:r>
              <a:rPr kumimoji="1" lang="ru-RU" kern="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</a:rPr>
              <a:t>рослини</a:t>
            </a:r>
            <a:r>
              <a:rPr kumimoji="1" lang="ru-RU" kern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(</a:t>
            </a:r>
            <a:r>
              <a:rPr kumimoji="1" lang="ru-RU" kern="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праворуч</a:t>
            </a:r>
            <a:r>
              <a:rPr kumimoji="1" lang="ru-RU" kern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).</a:t>
            </a:r>
            <a:endParaRPr kumimoji="1" lang="ru-RU" b="0" i="0" u="none" strike="noStrike" kern="0" cap="none" spc="0" normalizeH="0" baseline="0" noProof="0" dirty="0"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600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головні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листові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судини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паралельні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або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дугові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тоді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як в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дводольних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вони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сітчасті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. </a:t>
            </a:r>
            <a:endParaRPr kumimoji="1" lang="ru-RU" sz="2400" kern="0" dirty="0" smtClean="0">
              <a:solidFill>
                <a:srgbClr val="10401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onstantia"/>
              <a:ea typeface="+mj-ea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У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вторинні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пагони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зустрічаються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рідко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,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але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вони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дуже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часті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в </a:t>
            </a:r>
            <a:r>
              <a:rPr kumimoji="1" lang="ru-RU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однодольних</a:t>
            </a:r>
            <a:r>
              <a:rPr kumimoji="1" lang="ru-RU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Запилення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у однодольних </a:t>
            </a:r>
            <a:r>
              <a:rPr kumimoji="1" lang="uk-UA" sz="2400" kern="0" dirty="0" err="1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здебіль-шого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 виконується комахами, коли у дводольних –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вітром.</a:t>
            </a:r>
          </a:p>
          <a:p>
            <a:pPr>
              <a:buFont typeface="Wingdings" pitchFamily="2" charset="2"/>
              <a:buChar char="v"/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У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однодольних листки тільки прості, коли у дводольних вони можуть бути як прості, так і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складні.</a:t>
            </a:r>
          </a:p>
          <a:p>
            <a:pPr>
              <a:buFont typeface="Wingdings" pitchFamily="2" charset="2"/>
              <a:buChar char="v"/>
            </a:pP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Листкорозміщення </a:t>
            </a:r>
            <a:r>
              <a:rPr kumimoji="1" lang="uk-UA" sz="2400" kern="0" dirty="0" smtClean="0">
                <a:solidFill>
                  <a:srgbClr val="10401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nstantia"/>
                <a:ea typeface="+mj-ea"/>
                <a:cs typeface="+mj-cs"/>
              </a:rPr>
              <a:t>у однодольних кільчасте або попарне, а у дводольних почергове або супротивне.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85794"/>
          <a:ext cx="9144000" cy="59538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30244"/>
                <a:gridCol w="3494049"/>
                <a:gridCol w="3419707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noFill/>
                          </a:ln>
                        </a:rPr>
                        <a:t>Орган, процес</a:t>
                      </a:r>
                      <a:endParaRPr lang="ru-RU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noFill/>
                          </a:ln>
                        </a:rPr>
                        <a:t>Однодольні</a:t>
                      </a:r>
                      <a:endParaRPr lang="ru-RU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noFill/>
                          </a:ln>
                        </a:rPr>
                        <a:t>Дводольні</a:t>
                      </a:r>
                      <a:endParaRPr lang="ru-RU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808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Представники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Переважно трави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Дерева, кущі, </a:t>
                      </a:r>
                      <a:r>
                        <a:rPr lang="uk-UA" dirty="0" err="1" smtClean="0">
                          <a:ln>
                            <a:noFill/>
                          </a:ln>
                        </a:rPr>
                        <a:t>одно-</a:t>
                      </a:r>
                      <a:r>
                        <a:rPr lang="uk-UA" dirty="0" smtClean="0">
                          <a:ln>
                            <a:noFill/>
                          </a:ln>
                        </a:rPr>
                        <a:t>, </a:t>
                      </a:r>
                      <a:r>
                        <a:rPr lang="uk-UA" dirty="0" err="1" smtClean="0">
                          <a:ln>
                            <a:noFill/>
                          </a:ln>
                        </a:rPr>
                        <a:t>дво-</a:t>
                      </a:r>
                      <a:r>
                        <a:rPr lang="uk-UA" dirty="0" smtClean="0">
                          <a:ln>
                            <a:noFill/>
                          </a:ln>
                        </a:rPr>
                        <a:t> та багаторічні трави</a:t>
                      </a:r>
                      <a:endParaRPr lang="ru-RU" i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1496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Насіння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Зародок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з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двома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сім'ядолями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n>
                            <a:noFill/>
                          </a:ln>
                        </a:rPr>
                        <a:t>Зародок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з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однією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сім'ядолею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006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n>
                            <a:noFill/>
                          </a:ln>
                        </a:rPr>
                        <a:t>Коринева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система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n>
                            <a:noFill/>
                          </a:ln>
                        </a:rPr>
                        <a:t>Стрижнева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n>
                            <a:noFill/>
                          </a:ln>
                        </a:rPr>
                        <a:t>Мичкувата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65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Вторинні</a:t>
                      </a:r>
                      <a:r>
                        <a:rPr lang="uk-UA" baseline="0" dirty="0" smtClean="0">
                          <a:ln>
                            <a:noFill/>
                          </a:ln>
                        </a:rPr>
                        <a:t> пагони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Рідко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noFill/>
                          </a:ln>
                        </a:rPr>
                        <a:t>Часто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12862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Стебло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Дерев'янисте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,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трав'янисте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,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провідні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пучки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з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камбієм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,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розміщені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правильним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колом у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стеблі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	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n>
                            <a:noFill/>
                          </a:ln>
                        </a:rPr>
                        <a:t>Трав'янисте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(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рідко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дерев'янисте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),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провідні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пучки без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камбію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,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розкидані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по стеблу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348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Листок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Простий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	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n>
                            <a:noFill/>
                          </a:ln>
                        </a:rPr>
                        <a:t>Простий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,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складний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Листкорозміщення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</a:rPr>
                        <a:t>Кільчасте, попарне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</a:rPr>
                        <a:t>Почергове, супротивне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65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Жилкування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Паралельне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,</a:t>
                      </a:r>
                      <a:r>
                        <a:rPr lang="ru-RU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baseline="0" dirty="0" err="1" smtClean="0">
                          <a:ln>
                            <a:noFill/>
                          </a:ln>
                        </a:rPr>
                        <a:t>дугове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n>
                            <a:noFill/>
                          </a:ln>
                        </a:rPr>
                        <a:t>Сітчасте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65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Квітка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n>
                            <a:noFill/>
                          </a:ln>
                        </a:rPr>
                        <a:t>Чотири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-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або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п'ятичленна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	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Тричленна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65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n>
                            <a:noFill/>
                          </a:ln>
                        </a:rPr>
                        <a:t>Запилення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Комахами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(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здебільшого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) 	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n>
                            <a:noFill/>
                          </a:ln>
                        </a:rPr>
                        <a:t>Вітром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 (</a:t>
                      </a:r>
                      <a:r>
                        <a:rPr lang="ru-RU" dirty="0" err="1" smtClean="0">
                          <a:ln>
                            <a:noFill/>
                          </a:ln>
                        </a:rPr>
                        <a:t>здебільшого</a:t>
                      </a:r>
                      <a:r>
                        <a:rPr lang="ru-RU" dirty="0" smtClean="0">
                          <a:ln>
                            <a:noFill/>
                          </a:ln>
                        </a:rPr>
                        <a:t>)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0"/>
            <a:ext cx="4572032" cy="57150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1" lang="uk-UA" sz="3600" b="0" i="0" u="none" strike="noStrike" kern="0" cap="none" spc="0" normalizeH="0" baseline="0" noProof="0" dirty="0" smtClean="0">
                <a:solidFill>
                  <a:srgbClr val="1040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Таблиця-порівняння</a:t>
            </a:r>
            <a:endParaRPr kumimoji="1" lang="ru-RU" sz="3600" b="0" i="0" u="none" strike="noStrike" kern="0" cap="none" spc="0" normalizeH="0" baseline="0" noProof="0" dirty="0">
              <a:solidFill>
                <a:srgbClr val="10401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Другая 23">
      <a:dk1>
        <a:sysClr val="windowText" lastClr="000000"/>
      </a:dk1>
      <a:lt1>
        <a:sysClr val="window" lastClr="FFFFFF"/>
      </a:lt1>
      <a:dk2>
        <a:srgbClr val="9EB06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414</TotalTime>
  <Words>714</Words>
  <Application>Microsoft Office PowerPoint</Application>
  <PresentationFormat>Экран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Brooklet</vt:lpstr>
      <vt:lpstr>Класифікаця покирітонасінних:</vt:lpstr>
      <vt:lpstr>Відділ покритонасінних поділяють на  два класи: дводольні, чисельністю 180 тис. видів, що об'єднані в 10 тис. родів і 325 родин, і однодольні — 60 тис. видів, 3 тис. родів, 65 родин. Ми бачимо, що дводольні значно більша группа, ніж однодольні. </vt:lpstr>
      <vt:lpstr>Однодольні</vt:lpstr>
      <vt:lpstr>Найбільш економічно важлива родина класу (і усіх Покритонасінних) — Тонконогоцвіті або Трави (Poales або Gramineae). Вона включає всі зернові культури (рис, пшениця, кукурудза тощо), трави пасовищ і бамбук. Ця родина еволюціонувала в іншому напрямі, ставши спеціалізованою для запилення вітром. Тонконогоцвіті формують набагато  менші за розміром  квітки, які зібрані в  високих видимих  плюмажах (суцвіття). Також заслуговує  уваги економічно  важлива родина  Арекові (Arecales)  або Пальми (Palmae).</vt:lpstr>
      <vt:lpstr>Дводольні</vt:lpstr>
      <vt:lpstr>                                                                Дводольні займають                                                                    найважливіше місце в                                                                   господарській діяльнос-                                                                 ті людини. До них від-                                                                  носяться більшисть хар-                                                                 чових і кормових рос-                                                                                                 лин: (картопля, гречка,                                                                  соя, буряк, баштанні і                                                                  багато інших); плодові і                                                                  синичні культури (виноград, цитрусові, яблуня, смородина та ін.); олійні (соняшник, арахіс, тунг та ін.); більшість видів дерев (дуб, береза, липа та ін.); чай, кава, какао і сотні найважливіших лікарських рослин, пряні і ароматичні рослини (лавр, коричне дерево та ін.); тютюн; найважливіші волокнисті рослини (бавовник, льон, конопля, джут та ін.); рослини, що дають каучук, камедь і смоли; багато дубильних, фарбових, ефіроолійних і декоративних рослин.</vt:lpstr>
      <vt:lpstr>Морфологічні особливості</vt:lpstr>
      <vt:lpstr>Слайд 8</vt:lpstr>
      <vt:lpstr>Слайд 9</vt:lpstr>
      <vt:lpstr>Проте, ці відмінності не жорсткі: деякі однодольні мають характеристики, типовіші для дводольних, і навпаки. Так виникає тому, що «дводольні» — парафілетична група щодо однодольних, і деякі дводольні можуть бути ближче пов'язаними з однодольними, ніж з іншими дводольними. Зокрема, декілька ранніх гілок філогенетичного або еволюційного дерева дводольних поділяють характеристики однодольних, що свідчить, що ці характеристики не визначають тільки однодольні рослини.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покарітонасінних:</dc:title>
  <dc:creator>Анюта</dc:creator>
  <cp:lastModifiedBy>Кошины</cp:lastModifiedBy>
  <cp:revision>46</cp:revision>
  <dcterms:created xsi:type="dcterms:W3CDTF">2010-02-27T08:41:17Z</dcterms:created>
  <dcterms:modified xsi:type="dcterms:W3CDTF">2014-06-02T17:43:11Z</dcterms:modified>
</cp:coreProperties>
</file>