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0A235FC-87C3-4E7C-A6B5-61FA763ACA6E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E5B9F40-7C48-44C3-8445-F5D5A30FC88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1090627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err="1" smtClean="0"/>
              <a:t>Медобори</a:t>
            </a:r>
            <a:endParaRPr lang="ru-RU" sz="6000" dirty="0"/>
          </a:p>
        </p:txBody>
      </p:sp>
      <p:pic>
        <p:nvPicPr>
          <p:cNvPr id="26628" name="Picture 4" descr="http://m.io.ua/img_aa/medium/1485/79/14857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47066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Fcy;&amp;acy;&amp;jcy;&amp;lcy;:0 Dictamnus albus - Fraxinell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81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Ясенець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білий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4822" name="Picture 6" descr="&amp;Fcy;&amp;acy;&amp;jcy;&amp;lcy;:Bärlauch Blü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4552980" cy="536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500042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Цибуля </a:t>
            </a:r>
            <a:r>
              <a:rPr lang="ru-RU" sz="2400" dirty="0" err="1" smtClean="0">
                <a:latin typeface="Arial Black" pitchFamily="34" charset="0"/>
              </a:rPr>
              <a:t>ведмежа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Змієголовник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австрійський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298" y="214290"/>
            <a:ext cx="4357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Arial Black" pitchFamily="34" charset="0"/>
              </a:rPr>
              <a:t>Черевички </a:t>
            </a:r>
            <a:r>
              <a:rPr lang="ru-RU" sz="2400" dirty="0" err="1" smtClean="0">
                <a:latin typeface="Arial Black" pitchFamily="34" charset="0"/>
              </a:rPr>
              <a:t>зозулині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5842" name="Picture 2" descr="&amp;Fcy;&amp;acy;&amp;jcy;&amp;lcy;:Klump.zied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7"/>
            <a:ext cx="4306283" cy="523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&amp;Fcy;&amp;acy;&amp;jcy;&amp;lcy;:Dracocephalum austriacum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429124" cy="442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160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мохоподібних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188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лишайників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369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флора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медоносними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лікарськими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вітамінними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віднесено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угруповань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угруповань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&amp;Fcy;&amp;acy;&amp;jcy;&amp;lcy;:Iris Iris graminea Flower 2263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357718" cy="35610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5929330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Півники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6868" name="Picture 4" descr="Filipendula vulgaris - angerp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619393" cy="39290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92522" y="5786454"/>
            <a:ext cx="3151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Гадючник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звичайний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254316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Фауна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фауни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безхребетних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22 занесено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них: жук-олень,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мнемозина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махаон,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вусач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мускусний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сатурнія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руда,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джміль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моховий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стрічкар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ксилокопа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6" descr="&amp;Fcy;&amp;acy;&amp;jcy;&amp;lcy;:Aglia t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2" y="357166"/>
            <a:ext cx="5087628" cy="2925387"/>
          </a:xfrm>
          <a:prstGeom prst="rect">
            <a:avLst/>
          </a:prstGeom>
          <a:noFill/>
        </p:spPr>
      </p:pic>
      <p:pic>
        <p:nvPicPr>
          <p:cNvPr id="37896" name="Picture 8" descr="Bombus musco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3243268" cy="3368976"/>
          </a:xfrm>
          <a:prstGeom prst="rect">
            <a:avLst/>
          </a:prstGeom>
          <a:noFill/>
        </p:spPr>
      </p:pic>
      <p:pic>
        <p:nvPicPr>
          <p:cNvPr id="37892" name="Picture 4" descr="&amp;Fcy;&amp;acy;&amp;jcy;&amp;lcy;:Papilio Machaon JPG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86124"/>
            <a:ext cx="4619567" cy="3357586"/>
          </a:xfrm>
          <a:prstGeom prst="rect">
            <a:avLst/>
          </a:prstGeom>
          <a:noFill/>
        </p:spPr>
      </p:pic>
      <p:pic>
        <p:nvPicPr>
          <p:cNvPr id="37890" name="Picture 2" descr="http://www.biomon.org/en/wp-content/luc-cerv-byoxana-nekrasov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8612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хребетних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11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земноводних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7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плазунів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Орнітофауна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найчисельнішою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хребетних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основному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занесені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215082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Arial Black" pitchFamily="34" charset="0"/>
              </a:rPr>
              <a:t>Скеляр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строкатий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6143644"/>
            <a:ext cx="2741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Сова </a:t>
            </a:r>
            <a:r>
              <a:rPr lang="ru-RU" sz="2000" dirty="0" err="1" smtClean="0">
                <a:latin typeface="Arial Black" pitchFamily="34" charset="0"/>
              </a:rPr>
              <a:t>довгохвоста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6215082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Лунь </a:t>
            </a:r>
            <a:r>
              <a:rPr lang="ru-RU" sz="2000" dirty="0" err="1" smtClean="0">
                <a:latin typeface="Arial Black" pitchFamily="34" charset="0"/>
              </a:rPr>
              <a:t>польовий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8914" name="Picture 2" descr="&amp;Dcy;&amp;ocy;&amp;rcy;&amp;ocy;&amp;scy;&amp;lcy;&amp;acy; &amp;scy;&amp;acy;&amp;mcy;&amp;kcy;&amp;acy;, &amp;acy;&amp;mcy;&amp;iecy;&amp;rcy;&amp;icy;&amp;kcy;&amp;acy;&amp;ncy;&amp;scy;&amp;softcy;&amp;kcy;&amp;icy;&amp;jcy; &amp;pcy;&amp;iukcy;&amp;dcy;&amp;vcy;&amp;i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71678"/>
            <a:ext cx="2571750" cy="3857625"/>
          </a:xfrm>
          <a:prstGeom prst="rect">
            <a:avLst/>
          </a:prstGeom>
          <a:noFill/>
        </p:spPr>
      </p:pic>
      <p:pic>
        <p:nvPicPr>
          <p:cNvPr id="38916" name="Picture 4" descr="&amp;Scy;&amp;acy;&amp;mcy;&amp;iecy;&amp;tscy;&amp;softcy; (&amp;pcy;&amp;ocy; &amp;tscy;&amp;iecy;&amp;ncy;&amp;tcy;&amp;rcy;&amp;ucy;), &amp;scy;&amp;acy;&amp;mcy;&amp;kcy;&amp;acy; (&amp;vcy;&amp;ncy;&amp;icy;&amp;zcy;&amp;ucy;) &amp;tcy;&amp;acy; &amp;mcy;&amp;ocy;&amp;lcy;&amp;ocy;&amp;dcy;&amp;icy;&amp;jcy; &amp;pcy;&amp;tcy;&amp;acy;&amp;khcy; (&amp;vcy;&amp;gcy;&amp;ocy;&amp;rcy;&amp;iukcy;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571750" cy="3905251"/>
          </a:xfrm>
          <a:prstGeom prst="rect">
            <a:avLst/>
          </a:prstGeom>
          <a:noFill/>
        </p:spPr>
      </p:pic>
      <p:pic>
        <p:nvPicPr>
          <p:cNvPr id="38918" name="Picture 6" descr="Strix uralen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2732503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&amp;Fcy;&amp;acy;&amp;jcy;&amp;lcy;:Vulpes vulpes sit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943475" cy="32289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285728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Лисиця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звичайна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428604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Борсук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9938" name="Picture 2" descr="http://byology.ru/wp-content/uploads/2010/12/90064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48" y="928670"/>
            <a:ext cx="3857652" cy="4520686"/>
          </a:xfrm>
          <a:prstGeom prst="rect">
            <a:avLst/>
          </a:prstGeom>
          <a:noFill/>
        </p:spPr>
      </p:pic>
      <p:pic>
        <p:nvPicPr>
          <p:cNvPr id="39944" name="Picture 8" descr="Myot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185647"/>
            <a:ext cx="4000528" cy="26723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6143644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Велика </a:t>
            </a:r>
            <a:r>
              <a:rPr lang="ru-RU" sz="2400" dirty="0" err="1" smtClean="0">
                <a:latin typeface="Arial Black" pitchFamily="34" charset="0"/>
              </a:rPr>
              <a:t>нічниця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заслуговують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рукокрилі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печеру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«Перлина»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вечірниця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підковоніс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нічниця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довговуха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нічниця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велика — вид, занесений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списку.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6000768"/>
            <a:ext cx="281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Нічни́ця довговуха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000768"/>
            <a:ext cx="266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Підковоні́с мали́й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000768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Вечірниця</a:t>
            </a:r>
            <a:r>
              <a:rPr lang="ru-RU" sz="2400" b="1" dirty="0" smtClean="0"/>
              <a:t> мала</a:t>
            </a:r>
            <a:endParaRPr lang="ru-RU" sz="2400" b="1" dirty="0"/>
          </a:p>
        </p:txBody>
      </p:sp>
      <p:pic>
        <p:nvPicPr>
          <p:cNvPr id="40966" name="Picture 6" descr="&amp;Fcy;&amp;acy;&amp;jcy;&amp;lcy;:Vespertilion bech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843" y="2071678"/>
            <a:ext cx="3146157" cy="3776650"/>
          </a:xfrm>
          <a:prstGeom prst="rect">
            <a:avLst/>
          </a:prstGeom>
          <a:noFill/>
        </p:spPr>
      </p:pic>
      <p:pic>
        <p:nvPicPr>
          <p:cNvPr id="40968" name="Picture 8" descr="&amp;Fcy;&amp;acy;&amp;jcy;&amp;lcy;:Bat(2007060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2964647" cy="3929091"/>
          </a:xfrm>
          <a:prstGeom prst="rect">
            <a:avLst/>
          </a:prstGeom>
          <a:noFill/>
        </p:spPr>
      </p:pic>
      <p:pic>
        <p:nvPicPr>
          <p:cNvPr id="40974" name="Picture 14" descr="http://www.zoo.kharkov.ua/files/images/gallery/Nyctalus%20noctula_1237297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2857488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5972188" cy="118192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Історична</a:t>
            </a:r>
            <a:r>
              <a:rPr lang="ru-RU" b="1" dirty="0" smtClean="0"/>
              <a:t> </a:t>
            </a:r>
            <a:r>
              <a:rPr lang="ru-RU" b="1" dirty="0" err="1" smtClean="0"/>
              <a:t>цінність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14554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Х—ХІІІ ст. Археологами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язичницькі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святилища Х—ХІІІ ст. У той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функціонувало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різнотипні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городища-святилища: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Богит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Ґовда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Звенигород.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збереженим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виявилось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капище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Богит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в Х—ХІІІ ст. стояв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всесвітньовідомий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Збруцький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Святовит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божество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слов'ян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унікальну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історико-культурну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1848 року в р. Збруч,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Личківців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mahniy.blox.ua/resource/yaltaskazka3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32104"/>
            <a:ext cx="8143932" cy="5425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&amp;Fcy;&amp;acy;&amp;jcy;&amp;lcy;:Boh 20080601 102 1897 kamin-dol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357718" cy="58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vidia.org/wp-content/uploads/2012/06/20120615-124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929090" cy="5893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4504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Arial Black" pitchFamily="34" charset="0"/>
              </a:rPr>
              <a:t>Камінь-дольмен</a:t>
            </a:r>
            <a:r>
              <a:rPr lang="ru-RU" sz="2000" dirty="0" smtClean="0">
                <a:latin typeface="Arial Black" pitchFamily="34" charset="0"/>
              </a:rPr>
              <a:t> на </a:t>
            </a:r>
            <a:r>
              <a:rPr lang="ru-RU" sz="2000" dirty="0" err="1" smtClean="0">
                <a:latin typeface="Arial Black" pitchFamily="34" charset="0"/>
              </a:rPr>
              <a:t>горі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Богит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28604"/>
            <a:ext cx="2938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latin typeface="Arial Black" pitchFamily="34" charset="0"/>
              </a:rPr>
              <a:t>Збручанський</a:t>
            </a:r>
            <a:r>
              <a:rPr lang="uk-UA" sz="2000" b="1" dirty="0" smtClean="0">
                <a:latin typeface="Arial Black" pitchFamily="34" charset="0"/>
              </a:rPr>
              <a:t> ідол</a:t>
            </a:r>
            <a:endParaRPr lang="uk-UA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64344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Запові́дник «Медобо́ри»</a:t>
            </a:r>
            <a:r>
              <a:rPr lang="vi-VN" sz="2000" dirty="0" smtClean="0"/>
              <a:t> — природоохоронна територія в межах Гусятинського і (частково) Підволочиського районів Тернопільської області.</a:t>
            </a:r>
            <a:r>
              <a:rPr lang="en-US" sz="2000" dirty="0" smtClean="0"/>
              <a:t> </a:t>
            </a:r>
            <a:r>
              <a:rPr lang="vi-VN" sz="2000" dirty="0" smtClean="0"/>
              <a:t>Заповідник створено з метою збереження у природному стані унікальних природних комплексів Подільських Товтр (Медоборів), генофонду рослинного і тваринного світу та використання їх у наукових цілях.</a:t>
            </a:r>
            <a:endParaRPr lang="vi-VN" sz="2000" dirty="0"/>
          </a:p>
        </p:txBody>
      </p:sp>
      <p:pic>
        <p:nvPicPr>
          <p:cNvPr id="1026" name="Picture 2" descr="&amp;Fcy;&amp;acy;&amp;jcy;&amp;lcy;:Medobory z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929354" cy="44379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0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Медобо́ри</a:t>
            </a:r>
            <a:r>
              <a:rPr lang="vi-VN" sz="2000" dirty="0" smtClean="0"/>
              <a:t> (</a:t>
            </a:r>
            <a:r>
              <a:rPr lang="vi-VN" sz="2000" b="1" dirty="0" smtClean="0"/>
              <a:t>Поді́льські То́втри</a:t>
            </a:r>
            <a:r>
              <a:rPr lang="vi-VN" sz="2000" dirty="0" smtClean="0"/>
              <a:t>) — сильно розчленовані, скелясті вапнякові пасма. Частина єдиного у світі гірського кряжу Товтри, що з'явився не внаслідок тектонічних процесів, а утворений живими організмами — кораловими поліпами. Унікальне геологічне утворення з неповторними ландшафтами. За багатство медоносних рослин народ назвав Товтри (у межах України) Медоборами.</a:t>
            </a:r>
            <a:endParaRPr lang="ru-RU" sz="2000" dirty="0"/>
          </a:p>
        </p:txBody>
      </p:sp>
      <p:pic>
        <p:nvPicPr>
          <p:cNvPr id="27650" name="Picture 2" descr="&amp;Fcy;&amp;acy;&amp;jcy;&amp;lcy;:Boh 20080601 102 1915 Bohyt a gruny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3"/>
            <a:ext cx="6572296" cy="4381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21442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Товтрової</a:t>
            </a:r>
            <a:r>
              <a:rPr lang="ru-RU" sz="2000" dirty="0" smtClean="0"/>
              <a:t> гряди та у </a:t>
            </a:r>
            <a:r>
              <a:rPr lang="ru-RU" sz="2000" dirty="0" err="1" smtClean="0"/>
              <a:t>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Кременецького</a:t>
            </a:r>
            <a:r>
              <a:rPr lang="ru-RU" sz="2000" dirty="0" smtClean="0"/>
              <a:t> кряжу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Тернопільської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постановою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УРСР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8 лютого</a:t>
            </a:r>
            <a:r>
              <a:rPr lang="en-US" sz="2000" dirty="0"/>
              <a:t> </a:t>
            </a:r>
            <a:r>
              <a:rPr lang="ru-RU" sz="2000" dirty="0" smtClean="0"/>
              <a:t>1990 року № 25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. Указом Президента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20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2000 року № 1095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розширено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складалася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, а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: «</a:t>
            </a:r>
            <a:r>
              <a:rPr lang="ru-RU" sz="2000" dirty="0" err="1" smtClean="0"/>
              <a:t>Медобори</a:t>
            </a:r>
            <a:r>
              <a:rPr lang="ru-RU" sz="2000" dirty="0" smtClean="0"/>
              <a:t>» (9521,0 га, </a:t>
            </a:r>
            <a:r>
              <a:rPr lang="ru-RU" sz="2000" dirty="0" err="1" smtClean="0"/>
              <a:t>Гусятинський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Підволочиський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райони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«</a:t>
            </a:r>
            <a:r>
              <a:rPr lang="ru-RU" sz="2000" dirty="0" err="1" smtClean="0"/>
              <a:t>Кременецькі</a:t>
            </a:r>
            <a:r>
              <a:rPr lang="ru-RU" sz="2000" dirty="0" smtClean="0"/>
              <a:t> гори» (1000,0 га, </a:t>
            </a:r>
            <a:r>
              <a:rPr lang="ru-RU" sz="2000" dirty="0" err="1" smtClean="0"/>
              <a:t>Кременецький</a:t>
            </a:r>
            <a:r>
              <a:rPr lang="ru-RU" sz="2000" dirty="0" smtClean="0"/>
              <a:t> р-н). </a:t>
            </a:r>
            <a:endParaRPr lang="ru-RU" sz="2000" dirty="0"/>
          </a:p>
        </p:txBody>
      </p:sp>
      <p:pic>
        <p:nvPicPr>
          <p:cNvPr id="28676" name="Picture 4" descr="http://upload.wikimedia.org/wikipedia/commons/e/e9/%D0%97%D0%B0%D0%BF%D0%BE%D0%B2%D1%96%D0%B4%D0%BD%D0%B8%D0%BA_%D0%9C%D0%B5%D0%B4%D0%BE%D0%B1%D0%BE%D1%80%D0%B8_%D0%9A%D0%B0%D1%80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061219" cy="5414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kremgory.at.ua/_si/0/56218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5286388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1963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нинішній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заповідника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оголошено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пам'ятку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природи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загальнодержавного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«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Кременецькі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гори»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площею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1000,0 га, а у 1982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Медобірський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геологічний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заказник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загальнодержавного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357694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унікальною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15—20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тому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прибережних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водах теплого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Галіційського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Сарматського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моря,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розміщувалося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краю Карпат.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рифоутворювачі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відмерлі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рештки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вапняковим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скелетом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літотамнієві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водорості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моховатки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серпули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пасмо,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південно-західний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північно-східний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пологий.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upload.wikimedia.org/wikipedia/commons/4/4f/%D0%9F%D0%BE%D0%B4%D1%96%D0%BB%D1%8C%D1%81%D1%8C%D0%BA%D1%96_%D1%82%D0%BE%D0%B2%D1%82%D1%80%D0%B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6643734" cy="43714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зимою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−3 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теплим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+18 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опадів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(620 мм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сприятливі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росту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середньоєвропейських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суглинкові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лесах,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лесовидних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суглинках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делювії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вапняків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tatic.iloveukraine.com.ua/p/0/49/49355/9ad2d69615e8492dbfe57e39bf28c1c0_6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8143932" cy="3257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254316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Флора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Товтрового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кряжу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Медоборів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півторавікову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ботанічні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розпочато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Бессером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Андржейовським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93%)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вкрита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дубово-грабовими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грабово-дубовими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дубово-грабово-ясеневими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дубово-буковими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os1.i.ua/3/1/6315402_fa822a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71876"/>
            <a:ext cx="4641986" cy="3081319"/>
          </a:xfrm>
          <a:prstGeom prst="rect">
            <a:avLst/>
          </a:prstGeom>
          <a:noFill/>
        </p:spPr>
      </p:pic>
      <p:pic>
        <p:nvPicPr>
          <p:cNvPr id="33796" name="Picture 4" descr="http://www.lesovod.org.ua/sites/default/files/images/ed0c309dfd7cb29d35b25889c58d5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2861201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214422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Флора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рідкісних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ендемічних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реліктових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примежово-ареальних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занесено 44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ясенець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шиверекію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подільську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цибулю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ведмежу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астранцію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лунарію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оживаючу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лілію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крокус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Гейфеля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ареалу).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Незначними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унікальними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наскельно-степової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лучно-степової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рідкісними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формаціями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волосистої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пірчастої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Тут,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росте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волино-подільських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ендемічних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примежово-ареальних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шавлія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зарослева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кременецька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змієголовник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австрійський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аконіт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кущистий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шерстистовусий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ясенець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пірчаста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волосиста,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вівсюнець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Бессера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ломиніс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цілолистий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угорські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цибуля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подільська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молочай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волинський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зіноваті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подільська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Блоцького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відкасник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осотоподібний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</TotalTime>
  <Words>106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Медобори</vt:lpstr>
      <vt:lpstr>Слайд 2</vt:lpstr>
      <vt:lpstr>Слайд 3</vt:lpstr>
      <vt:lpstr>Слайд 4</vt:lpstr>
      <vt:lpstr>Слайд 5</vt:lpstr>
      <vt:lpstr>Слайд 6</vt:lpstr>
      <vt:lpstr>Слайд 7</vt:lpstr>
      <vt:lpstr>Флора</vt:lpstr>
      <vt:lpstr>Слайд 9</vt:lpstr>
      <vt:lpstr>Слайд 10</vt:lpstr>
      <vt:lpstr>Слайд 11</vt:lpstr>
      <vt:lpstr>Слайд 12</vt:lpstr>
      <vt:lpstr>Фауна</vt:lpstr>
      <vt:lpstr>Слайд 14</vt:lpstr>
      <vt:lpstr>Слайд 15</vt:lpstr>
      <vt:lpstr>Слайд 16</vt:lpstr>
      <vt:lpstr>Історична цінність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Медобори</dc:title>
  <dc:creator>pc</dc:creator>
  <cp:lastModifiedBy>pc</cp:lastModifiedBy>
  <cp:revision>1</cp:revision>
  <dcterms:created xsi:type="dcterms:W3CDTF">2014-03-06T19:29:21Z</dcterms:created>
  <dcterms:modified xsi:type="dcterms:W3CDTF">2014-03-06T21:43:04Z</dcterms:modified>
</cp:coreProperties>
</file>