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6F6F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6D6EA62-CA2D-4D25-81B0-86E2B14FFC7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CA5E4-A86C-4D9E-B905-8260D88C19D2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A62-CA2D-4D25-81B0-86E2B14FFC7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A5E4-A86C-4D9E-B905-8260D88C1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A62-CA2D-4D25-81B0-86E2B14FFC7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A5E4-A86C-4D9E-B905-8260D88C19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D6EA62-CA2D-4D25-81B0-86E2B14FFC7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7CA5E4-A86C-4D9E-B905-8260D88C19D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A62-CA2D-4D25-81B0-86E2B14FFC7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CA5E4-A86C-4D9E-B905-8260D88C19D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D6EA62-CA2D-4D25-81B0-86E2B14FFC7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CA5E4-A86C-4D9E-B905-8260D88C19D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6D6EA62-CA2D-4D25-81B0-86E2B14FFC7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7CA5E4-A86C-4D9E-B905-8260D88C19D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A62-CA2D-4D25-81B0-86E2B14FFC7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CA5E4-A86C-4D9E-B905-8260D88C19D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A62-CA2D-4D25-81B0-86E2B14FFC7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CA5E4-A86C-4D9E-B905-8260D88C19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D6EA62-CA2D-4D25-81B0-86E2B14FFC7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CA5E4-A86C-4D9E-B905-8260D88C19D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6D6EA62-CA2D-4D25-81B0-86E2B14FFC7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37CA5E4-A86C-4D9E-B905-8260D88C19D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6D6EA62-CA2D-4D25-81B0-86E2B14FFC7F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37CA5E4-A86C-4D9E-B905-8260D88C19D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dirty="0" err="1"/>
              <a:t>Дієго</a:t>
            </a:r>
            <a:r>
              <a:rPr lang="ru-RU" sz="3400" dirty="0"/>
              <a:t> Веласкес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/>
              <a:t>*6 </a:t>
            </a:r>
            <a:r>
              <a:rPr lang="ru-RU" sz="2000" dirty="0" err="1"/>
              <a:t>червня</a:t>
            </a:r>
            <a:r>
              <a:rPr lang="ru-RU" sz="2000" dirty="0"/>
              <a:t> 1599 — †6 </a:t>
            </a:r>
            <a:r>
              <a:rPr lang="ru-RU" sz="2000" dirty="0" err="1"/>
              <a:t>серпня</a:t>
            </a:r>
            <a:r>
              <a:rPr lang="ru-RU" sz="2000" dirty="0"/>
              <a:t> 1660</a:t>
            </a:r>
          </a:p>
        </p:txBody>
      </p:sp>
    </p:spTree>
    <p:extLst>
      <p:ext uri="{BB962C8B-B14F-4D97-AF65-F5344CB8AC3E}">
        <p14:creationId xmlns:p14="http://schemas.microsoft.com/office/powerpoint/2010/main" val="278448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5" y="548680"/>
            <a:ext cx="8780833" cy="4357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1221" y="5229200"/>
            <a:ext cx="2032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«Мулатка»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27469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3182439"/>
            <a:ext cx="3384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«Водонос»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Аквадор</a:t>
            </a:r>
            <a:r>
              <a:rPr lang="ru-RU" sz="2000" b="1" dirty="0" smtClean="0"/>
              <a:t>», ( </a:t>
            </a:r>
            <a:r>
              <a:rPr lang="ru-RU" sz="2000" b="1" dirty="0" err="1" smtClean="0"/>
              <a:t>продавець</a:t>
            </a:r>
            <a:r>
              <a:rPr lang="ru-RU" sz="2000" b="1" dirty="0" smtClean="0"/>
              <a:t> води ).</a:t>
            </a:r>
            <a:endParaRPr lang="ru-RU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035"/>
            <a:ext cx="4896544" cy="6359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849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237312"/>
            <a:ext cx="5678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 err="1" smtClean="0"/>
              <a:t>Яєчня</a:t>
            </a:r>
            <a:r>
              <a:rPr lang="ru-RU" sz="2000" b="1" dirty="0" smtClean="0"/>
              <a:t>»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Жінка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готує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яєчню</a:t>
            </a:r>
            <a:r>
              <a:rPr lang="ru-RU" sz="2000" b="1" dirty="0" smtClean="0"/>
              <a:t>», </a:t>
            </a:r>
            <a:r>
              <a:rPr lang="ru-RU" sz="2000" b="1" dirty="0" err="1" smtClean="0"/>
              <a:t>Едінбург</a:t>
            </a:r>
            <a:endParaRPr lang="ru-RU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912768" cy="590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25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91004"/>
            <a:ext cx="3528392" cy="584775"/>
          </a:xfrm>
          <a:prstGeom prst="rect">
            <a:avLst/>
          </a:prstGeom>
          <a:solidFill>
            <a:srgbClr val="F8F8F8">
              <a:alpha val="36863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Портрети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20" y="6019281"/>
            <a:ext cx="4365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Невідома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іспанка</a:t>
            </a:r>
            <a:r>
              <a:rPr lang="ru-RU" sz="2000" b="1" dirty="0" smtClean="0"/>
              <a:t>» , 1646 р.</a:t>
            </a:r>
          </a:p>
          <a:p>
            <a:pPr algn="ctr"/>
            <a:r>
              <a:rPr lang="ru-RU" sz="2000" b="1" dirty="0" err="1" smtClean="0"/>
              <a:t>Збірка</a:t>
            </a:r>
            <a:r>
              <a:rPr lang="ru-RU" sz="2000" b="1" dirty="0" smtClean="0"/>
              <a:t> герцога </a:t>
            </a:r>
            <a:r>
              <a:rPr lang="ru-RU" sz="2000" b="1" dirty="0" err="1" smtClean="0"/>
              <a:t>Девонширського</a:t>
            </a:r>
            <a:endParaRPr lang="ru-RU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0468"/>
            <a:ext cx="2623379" cy="5504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3347" y="6019281"/>
            <a:ext cx="3988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 </a:t>
            </a:r>
            <a:r>
              <a:rPr lang="ru-RU" b="1" dirty="0" err="1" smtClean="0"/>
              <a:t>Філіп</a:t>
            </a:r>
            <a:r>
              <a:rPr lang="ru-RU" b="1" dirty="0" smtClean="0"/>
              <a:t> IV верхи » (1636, Прадо, Мадрид).</a:t>
            </a:r>
            <a:endParaRPr lang="ru-RU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21434"/>
            <a:ext cx="5007074" cy="4783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048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" y="559700"/>
            <a:ext cx="4512232" cy="536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237312"/>
            <a:ext cx="3009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Філіп</a:t>
            </a:r>
            <a:r>
              <a:rPr lang="ru-RU" b="1" dirty="0" smtClean="0"/>
              <a:t> </a:t>
            </a:r>
            <a:r>
              <a:rPr lang="en-US" b="1" dirty="0" smtClean="0"/>
              <a:t>IV </a:t>
            </a:r>
            <a:r>
              <a:rPr lang="ru-RU" b="1" dirty="0" err="1" smtClean="0"/>
              <a:t>Іспанський</a:t>
            </a:r>
            <a:r>
              <a:rPr lang="ru-RU" b="1" dirty="0" smtClean="0"/>
              <a:t>, 1656</a:t>
            </a:r>
            <a:endParaRPr lang="ru-RU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3576"/>
            <a:ext cx="397192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95529" y="6237312"/>
            <a:ext cx="44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Інфанта</a:t>
            </a:r>
            <a:r>
              <a:rPr lang="ru-RU" b="1" dirty="0" smtClean="0"/>
              <a:t> Маргарита </a:t>
            </a:r>
            <a:r>
              <a:rPr lang="ru-RU" b="1" dirty="0" err="1" smtClean="0"/>
              <a:t>Австрійська</a:t>
            </a:r>
            <a:r>
              <a:rPr lang="ru-RU" b="1" dirty="0" smtClean="0"/>
              <a:t>, 1660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654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0192" y="4869160"/>
            <a:ext cx="23744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Підготувала</a:t>
            </a:r>
            <a:r>
              <a:rPr lang="ru-RU" sz="2000" dirty="0" smtClean="0"/>
              <a:t>:</a:t>
            </a:r>
          </a:p>
          <a:p>
            <a:r>
              <a:rPr lang="uk-UA" sz="2000" dirty="0" smtClean="0"/>
              <a:t>Матвєєва Вероніка</a:t>
            </a:r>
            <a:br>
              <a:rPr lang="uk-UA" sz="2000" dirty="0" smtClean="0"/>
            </a:br>
            <a:r>
              <a:rPr lang="uk-UA" sz="2000" dirty="0" smtClean="0"/>
              <a:t>403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492896"/>
            <a:ext cx="4842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/>
              <a:t>Дякую</a:t>
            </a:r>
            <a:r>
              <a:rPr lang="ru-RU" sz="4800" b="1" dirty="0" smtClean="0"/>
              <a:t> за </a:t>
            </a:r>
            <a:r>
              <a:rPr lang="ru-RU" sz="4800" b="1" dirty="0" err="1" smtClean="0"/>
              <a:t>увагу</a:t>
            </a:r>
            <a:r>
              <a:rPr lang="ru-RU" sz="4800" b="1" dirty="0" smtClean="0"/>
              <a:t>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965523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604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076056" y="548680"/>
            <a:ext cx="3635896" cy="5632311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Дієго</a:t>
            </a:r>
            <a:r>
              <a:rPr lang="ru-RU" sz="2400" dirty="0" smtClean="0">
                <a:solidFill>
                  <a:srgbClr val="FF0000"/>
                </a:solidFill>
              </a:rPr>
              <a:t> Веласкес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Севільї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uk-UA" sz="2400" dirty="0" smtClean="0">
                <a:solidFill>
                  <a:srgbClr val="FF0000"/>
                </a:solidFill>
              </a:rPr>
              <a:t>Іспанія)</a:t>
            </a:r>
            <a:r>
              <a:rPr lang="ru-RU" sz="2400" dirty="0" smtClean="0"/>
              <a:t> в </a:t>
            </a:r>
            <a:r>
              <a:rPr lang="ru-RU" sz="2400" dirty="0" smtClean="0">
                <a:solidFill>
                  <a:srgbClr val="FF0000"/>
                </a:solidFill>
              </a:rPr>
              <a:t>1599</a:t>
            </a:r>
            <a:r>
              <a:rPr lang="ru-RU" sz="2400" dirty="0" smtClean="0"/>
              <a:t>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, у </a:t>
            </a:r>
            <a:r>
              <a:rPr lang="ru-RU" sz="2400" dirty="0" err="1" smtClean="0"/>
              <a:t>незаможній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дворянській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вихідців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Португалії</a:t>
            </a:r>
            <a:r>
              <a:rPr lang="ru-RU" sz="2400" dirty="0" smtClean="0"/>
              <a:t>. </a:t>
            </a:r>
            <a:r>
              <a:rPr lang="ru-RU" sz="2400" dirty="0" err="1" smtClean="0"/>
              <a:t>Навчався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живопису</a:t>
            </a:r>
            <a:r>
              <a:rPr lang="ru-RU" sz="2400" dirty="0" smtClean="0"/>
              <a:t> в </a:t>
            </a:r>
            <a:r>
              <a:rPr lang="ru-RU" sz="2400" dirty="0" err="1" smtClean="0"/>
              <a:t>рідному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у </a:t>
            </a:r>
            <a:r>
              <a:rPr lang="ru-RU" sz="2400" u="sng" dirty="0" smtClean="0"/>
              <a:t>Франсиско </a:t>
            </a:r>
            <a:r>
              <a:rPr lang="ru-RU" sz="2400" u="sng" dirty="0" err="1" smtClean="0"/>
              <a:t>Еррери</a:t>
            </a:r>
            <a:r>
              <a:rPr lang="ru-RU" sz="2400" u="sng" dirty="0" smtClean="0"/>
              <a:t>-Старшого </a:t>
            </a:r>
            <a:r>
              <a:rPr lang="ru-RU" sz="2400" dirty="0" smtClean="0"/>
              <a:t>(</a:t>
            </a:r>
            <a:r>
              <a:rPr lang="en-US" sz="2400" dirty="0" smtClean="0"/>
              <a:t>Francisco de Herrera) </a:t>
            </a:r>
            <a:r>
              <a:rPr lang="ru-RU" sz="2400" dirty="0" smtClean="0"/>
              <a:t>та у </a:t>
            </a:r>
            <a:r>
              <a:rPr lang="ru-RU" sz="2400" u="sng" dirty="0" err="1" smtClean="0"/>
              <a:t>Франсіско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Пачеко</a:t>
            </a:r>
            <a:r>
              <a:rPr lang="ru-RU" sz="2400" u="sng" dirty="0" smtClean="0"/>
              <a:t> </a:t>
            </a:r>
            <a:r>
              <a:rPr lang="ru-RU" sz="2400" dirty="0" smtClean="0"/>
              <a:t>(</a:t>
            </a:r>
            <a:r>
              <a:rPr lang="en-US" sz="2400" dirty="0" smtClean="0"/>
              <a:t>Francisco Pacheco), </a:t>
            </a:r>
            <a:r>
              <a:rPr lang="ru-RU" sz="2400" dirty="0" smtClean="0"/>
              <a:t>з </a:t>
            </a:r>
            <a:r>
              <a:rPr lang="ru-RU" sz="2400" dirty="0" err="1" smtClean="0"/>
              <a:t>донькою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Хуаною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Міранді</a:t>
            </a:r>
            <a:r>
              <a:rPr lang="ru-RU" sz="2400" dirty="0" smtClean="0"/>
              <a:t>,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одружився</a:t>
            </a:r>
            <a:r>
              <a:rPr lang="ru-RU" sz="2400" dirty="0" smtClean="0"/>
              <a:t> в </a:t>
            </a:r>
            <a:r>
              <a:rPr lang="ru-RU" sz="2400" dirty="0" smtClean="0">
                <a:solidFill>
                  <a:srgbClr val="FF0000"/>
                </a:solidFill>
              </a:rPr>
              <a:t>1618</a:t>
            </a:r>
            <a:r>
              <a:rPr lang="ru-RU" sz="2400" dirty="0" smtClean="0"/>
              <a:t>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10190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9512" y="425329"/>
            <a:ext cx="8784976" cy="6093296"/>
          </a:xfrm>
          <a:prstGeom prst="ellipse">
            <a:avLst/>
          </a:prstGeom>
          <a:solidFill>
            <a:srgbClr val="6F6F74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67002" y="992627"/>
            <a:ext cx="7200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200" dirty="0" smtClean="0"/>
              <a:t> </a:t>
            </a:r>
            <a:r>
              <a:rPr lang="ru-RU" sz="2200" dirty="0" err="1" smtClean="0"/>
              <a:t>Молодий</a:t>
            </a:r>
            <a:r>
              <a:rPr lang="ru-RU" sz="2200" dirty="0" smtClean="0"/>
              <a:t> художник </a:t>
            </a:r>
            <a:r>
              <a:rPr lang="ru-RU" sz="2200" dirty="0" err="1" smtClean="0"/>
              <a:t>набув</a:t>
            </a:r>
            <a:r>
              <a:rPr lang="ru-RU" sz="2200" dirty="0" smtClean="0"/>
              <a:t> у </a:t>
            </a:r>
            <a:r>
              <a:rPr lang="ru-RU" sz="2200" dirty="0" err="1" smtClean="0"/>
              <a:t>Севільї</a:t>
            </a:r>
            <a:r>
              <a:rPr lang="ru-RU" sz="2200" dirty="0" smtClean="0"/>
              <a:t> </a:t>
            </a:r>
            <a:r>
              <a:rPr lang="ru-RU" sz="2200" dirty="0" err="1" smtClean="0"/>
              <a:t>досить</a:t>
            </a:r>
            <a:r>
              <a:rPr lang="ru-RU" sz="2200" dirty="0" smtClean="0"/>
              <a:t> </a:t>
            </a:r>
            <a:r>
              <a:rPr lang="ru-RU" sz="2200" dirty="0" err="1" smtClean="0"/>
              <a:t>гарної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репутації</a:t>
            </a:r>
            <a:r>
              <a:rPr lang="ru-RU" sz="2200" dirty="0" smtClean="0"/>
              <a:t>.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вчитель</a:t>
            </a:r>
            <a:r>
              <a:rPr lang="ru-RU" sz="2200" dirty="0" smtClean="0"/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Пачеко</a:t>
            </a:r>
            <a:r>
              <a:rPr lang="ru-RU" sz="2200" dirty="0" smtClean="0"/>
              <a:t>, а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dirty="0" err="1" smtClean="0"/>
              <a:t>друзі</a:t>
            </a:r>
            <a:r>
              <a:rPr lang="ru-RU" sz="2200" dirty="0" smtClean="0"/>
              <a:t> й земляки </a:t>
            </a:r>
            <a:r>
              <a:rPr lang="ru-RU" sz="2200" dirty="0" err="1" smtClean="0"/>
              <a:t>намагалися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допомогти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кар'єрі</a:t>
            </a:r>
            <a:r>
              <a:rPr lang="ru-RU" sz="2200" dirty="0" smtClean="0"/>
              <a:t>. В </a:t>
            </a:r>
            <a:r>
              <a:rPr lang="ru-RU" sz="2200" dirty="0" smtClean="0">
                <a:solidFill>
                  <a:srgbClr val="FF0000"/>
                </a:solidFill>
              </a:rPr>
              <a:t>1622 </a:t>
            </a:r>
            <a:r>
              <a:rPr lang="ru-RU" sz="2200" dirty="0" smtClean="0"/>
              <a:t>р.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вперше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відправлено</a:t>
            </a:r>
            <a:r>
              <a:rPr lang="ru-RU" sz="2200" dirty="0" smtClean="0"/>
              <a:t> до </a:t>
            </a:r>
            <a:r>
              <a:rPr lang="ru-RU" sz="2200" dirty="0" smtClean="0">
                <a:solidFill>
                  <a:srgbClr val="FF0000"/>
                </a:solidFill>
              </a:rPr>
              <a:t>Мадриду</a:t>
            </a:r>
            <a:r>
              <a:rPr lang="ru-RU" sz="2200" dirty="0" smtClean="0"/>
              <a:t>. Але, попри те, </a:t>
            </a:r>
            <a:r>
              <a:rPr lang="ru-RU" sz="2200" dirty="0" err="1" smtClean="0"/>
              <a:t>що</a:t>
            </a:r>
            <a:r>
              <a:rPr lang="ru-RU" sz="2200" dirty="0" smtClean="0"/>
              <a:t> земляки,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трималися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столиці</a:t>
            </a:r>
            <a:r>
              <a:rPr lang="ru-RU" sz="2200" dirty="0" smtClean="0"/>
              <a:t> разом, </a:t>
            </a:r>
            <a:r>
              <a:rPr lang="ru-RU" sz="2200" dirty="0" err="1" smtClean="0"/>
              <a:t>намагалися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йому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допомогти</a:t>
            </a:r>
            <a:r>
              <a:rPr lang="ru-RU" sz="2200" dirty="0" smtClean="0"/>
              <a:t>, стати перед </a:t>
            </a:r>
            <a:r>
              <a:rPr lang="ru-RU" sz="2200" dirty="0" err="1" smtClean="0"/>
              <a:t>королівськими</a:t>
            </a:r>
            <a:r>
              <a:rPr lang="ru-RU" sz="2200" dirty="0" smtClean="0"/>
              <a:t> очами </a:t>
            </a:r>
            <a:r>
              <a:rPr lang="ru-RU" sz="2200" dirty="0" err="1" smtClean="0"/>
              <a:t>йому</a:t>
            </a:r>
            <a:r>
              <a:rPr lang="ru-RU" sz="2200" dirty="0" smtClean="0"/>
              <a:t> не </a:t>
            </a:r>
            <a:r>
              <a:rPr lang="ru-RU" sz="2200" dirty="0" err="1" smtClean="0"/>
              <a:t>вдалося</a:t>
            </a:r>
            <a:r>
              <a:rPr lang="ru-RU" sz="2200" dirty="0" smtClean="0"/>
              <a:t>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200" dirty="0" smtClean="0"/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200" dirty="0" smtClean="0"/>
              <a:t>Картина </a:t>
            </a:r>
            <a:r>
              <a:rPr lang="ru-RU" sz="2200" dirty="0" err="1" smtClean="0"/>
              <a:t>зчинила</a:t>
            </a:r>
            <a:r>
              <a:rPr lang="ru-RU" sz="2200" dirty="0" smtClean="0"/>
              <a:t> фурор («Портрет </a:t>
            </a:r>
            <a:r>
              <a:rPr lang="ru-RU" sz="2200" dirty="0" err="1" smtClean="0"/>
              <a:t>Філіпа</a:t>
            </a:r>
            <a:r>
              <a:rPr lang="ru-RU" sz="2200" dirty="0" smtClean="0"/>
              <a:t> IV </a:t>
            </a:r>
            <a:r>
              <a:rPr lang="ru-RU" sz="2200" dirty="0" err="1" smtClean="0"/>
              <a:t>із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проханням</a:t>
            </a:r>
            <a:r>
              <a:rPr lang="ru-RU" sz="2200" dirty="0" smtClean="0"/>
              <a:t>», 1623 р, не </a:t>
            </a:r>
            <a:r>
              <a:rPr lang="ru-RU" sz="2200" dirty="0" err="1" smtClean="0"/>
              <a:t>збереглася</a:t>
            </a:r>
            <a:r>
              <a:rPr lang="ru-RU" sz="2200" dirty="0" smtClean="0"/>
              <a:t>). Веласкесу </a:t>
            </a:r>
            <a:r>
              <a:rPr lang="ru-RU" sz="2200" dirty="0" err="1" smtClean="0"/>
              <a:t>виплатили</a:t>
            </a:r>
            <a:r>
              <a:rPr lang="ru-RU" sz="2200" dirty="0" smtClean="0"/>
              <a:t> гонорар, </a:t>
            </a:r>
            <a:r>
              <a:rPr lang="ru-RU" sz="2200" dirty="0" err="1" smtClean="0"/>
              <a:t>потім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призначили</a:t>
            </a:r>
            <a:r>
              <a:rPr lang="ru-RU" sz="2200" dirty="0" smtClean="0"/>
              <a:t> ренту, а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прийняли</a:t>
            </a:r>
            <a:r>
              <a:rPr lang="ru-RU" sz="2200" dirty="0" smtClean="0"/>
              <a:t> на посаду придворного художника. </a:t>
            </a:r>
            <a:r>
              <a:rPr lang="ru-RU" sz="2200" dirty="0" err="1" smtClean="0">
                <a:solidFill>
                  <a:srgbClr val="FF0000"/>
                </a:solidFill>
              </a:rPr>
              <a:t>Філіп</a:t>
            </a:r>
            <a:r>
              <a:rPr lang="ru-RU" sz="2200" dirty="0" smtClean="0">
                <a:solidFill>
                  <a:srgbClr val="FF0000"/>
                </a:solidFill>
              </a:rPr>
              <a:t> IV </a:t>
            </a:r>
            <a:r>
              <a:rPr lang="ru-RU" sz="2200" dirty="0" smtClean="0"/>
              <a:t>повторив </a:t>
            </a:r>
            <a:r>
              <a:rPr lang="ru-RU" sz="2200" dirty="0" err="1" smtClean="0"/>
              <a:t>йому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обіцянку</a:t>
            </a:r>
            <a:r>
              <a:rPr lang="ru-RU" sz="2200" dirty="0" smtClean="0"/>
              <a:t> </a:t>
            </a:r>
            <a:r>
              <a:rPr lang="ru-RU" sz="2200" dirty="0" err="1" smtClean="0"/>
              <a:t>Олександра</a:t>
            </a:r>
            <a:r>
              <a:rPr lang="ru-RU" sz="2200" dirty="0" smtClean="0"/>
              <a:t> </a:t>
            </a:r>
            <a:r>
              <a:rPr lang="ru-RU" sz="2200" dirty="0" err="1" smtClean="0"/>
              <a:t>Македонського</a:t>
            </a:r>
            <a:r>
              <a:rPr lang="ru-RU" sz="2200" dirty="0" smtClean="0"/>
              <a:t> до </a:t>
            </a:r>
            <a:r>
              <a:rPr lang="ru-RU" sz="2200" dirty="0" err="1" smtClean="0"/>
              <a:t>Апеллеса</a:t>
            </a:r>
            <a:r>
              <a:rPr lang="ru-RU" sz="2200" dirty="0" smtClean="0"/>
              <a:t>: </a:t>
            </a:r>
            <a:r>
              <a:rPr lang="ru-RU" sz="2200" dirty="0" smtClean="0">
                <a:solidFill>
                  <a:srgbClr val="FF0000"/>
                </a:solidFill>
              </a:rPr>
              <a:t>«</a:t>
            </a:r>
            <a:r>
              <a:rPr lang="ru-RU" sz="2200" dirty="0" err="1" smtClean="0">
                <a:solidFill>
                  <a:srgbClr val="FF0000"/>
                </a:solidFill>
              </a:rPr>
              <a:t>ніхто</a:t>
            </a:r>
            <a:r>
              <a:rPr lang="ru-RU" sz="2200" dirty="0" smtClean="0">
                <a:solidFill>
                  <a:srgbClr val="FF0000"/>
                </a:solidFill>
              </a:rPr>
              <a:t>, </a:t>
            </a:r>
            <a:r>
              <a:rPr lang="ru-RU" sz="2200" dirty="0" err="1" smtClean="0">
                <a:solidFill>
                  <a:srgbClr val="FF0000"/>
                </a:solidFill>
              </a:rPr>
              <a:t>крім</a:t>
            </a:r>
            <a:r>
              <a:rPr lang="ru-RU" sz="2200" dirty="0" smtClean="0">
                <a:solidFill>
                  <a:srgbClr val="FF0000"/>
                </a:solidFill>
              </a:rPr>
              <a:t> тебе, </a:t>
            </a:r>
            <a:r>
              <a:rPr lang="ru-RU" sz="2200" dirty="0" err="1" smtClean="0">
                <a:solidFill>
                  <a:srgbClr val="FF0000"/>
                </a:solidFill>
              </a:rPr>
              <a:t>писати</a:t>
            </a:r>
            <a:r>
              <a:rPr lang="ru-RU" sz="2200" dirty="0" smtClean="0">
                <a:solidFill>
                  <a:srgbClr val="FF0000"/>
                </a:solidFill>
              </a:rPr>
              <a:t> мене </a:t>
            </a:r>
            <a:r>
              <a:rPr lang="ru-RU" sz="2200" dirty="0" err="1" smtClean="0">
                <a:solidFill>
                  <a:srgbClr val="FF0000"/>
                </a:solidFill>
              </a:rPr>
              <a:t>більше</a:t>
            </a:r>
            <a:r>
              <a:rPr lang="ru-RU" sz="2200" dirty="0" smtClean="0">
                <a:solidFill>
                  <a:srgbClr val="FF0000"/>
                </a:solidFill>
              </a:rPr>
              <a:t> не буде».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19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Подорожі до Італії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628800"/>
            <a:ext cx="4023360" cy="704088"/>
          </a:xfrm>
        </p:spPr>
        <p:txBody>
          <a:bodyPr/>
          <a:lstStyle/>
          <a:p>
            <a:r>
              <a:rPr lang="ru-RU" dirty="0"/>
              <a:t>Перша </a:t>
            </a:r>
            <a:r>
              <a:rPr lang="ru-RU" dirty="0" err="1"/>
              <a:t>подорож</a:t>
            </a:r>
            <a:r>
              <a:rPr lang="ru-RU" dirty="0"/>
              <a:t> до </a:t>
            </a:r>
            <a:r>
              <a:rPr lang="ru-RU" dirty="0" err="1"/>
              <a:t>Італії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2332888"/>
            <a:ext cx="4167376" cy="181619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 </a:t>
            </a:r>
            <a:r>
              <a:rPr lang="ru-RU" dirty="0">
                <a:solidFill>
                  <a:srgbClr val="FF0000"/>
                </a:solidFill>
              </a:rPr>
              <a:t>1629—1631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Веласкес </a:t>
            </a:r>
            <a:r>
              <a:rPr lang="ru-RU" dirty="0" err="1"/>
              <a:t>подорожує</a:t>
            </a:r>
            <a:r>
              <a:rPr lang="ru-RU" dirty="0"/>
              <a:t> по </a:t>
            </a:r>
            <a:r>
              <a:rPr lang="ru-RU" dirty="0" err="1"/>
              <a:t>Італії</a:t>
            </a:r>
            <a:r>
              <a:rPr lang="ru-RU" dirty="0"/>
              <a:t>. </a:t>
            </a:r>
            <a:r>
              <a:rPr lang="ru-RU" dirty="0" err="1"/>
              <a:t>Знайомство</a:t>
            </a:r>
            <a:r>
              <a:rPr lang="ru-RU" dirty="0"/>
              <a:t> з </a:t>
            </a:r>
            <a:r>
              <a:rPr lang="ru-RU" dirty="0" err="1"/>
              <a:t>творами</a:t>
            </a:r>
            <a:r>
              <a:rPr lang="ru-RU" dirty="0"/>
              <a:t> великих </a:t>
            </a:r>
            <a:r>
              <a:rPr lang="ru-RU" dirty="0" err="1"/>
              <a:t>художників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вплинуло</a:t>
            </a:r>
            <a:r>
              <a:rPr lang="ru-RU" dirty="0"/>
              <a:t> на стиль </a:t>
            </a:r>
            <a:r>
              <a:rPr lang="ru-RU" dirty="0" err="1"/>
              <a:t>живописця</a:t>
            </a:r>
            <a:r>
              <a:rPr lang="ru-RU" dirty="0"/>
              <a:t> —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зробився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вільним</a:t>
            </a:r>
            <a:r>
              <a:rPr lang="ru-RU" dirty="0"/>
              <a:t> та </a:t>
            </a:r>
            <a:r>
              <a:rPr lang="ru-RU" dirty="0" err="1"/>
              <a:t>блискучим</a:t>
            </a:r>
            <a:r>
              <a:rPr lang="ru-RU" dirty="0"/>
              <a:t>, колорит </a:t>
            </a:r>
            <a:r>
              <a:rPr lang="ru-RU" dirty="0" err="1"/>
              <a:t>менш</a:t>
            </a:r>
            <a:r>
              <a:rPr lang="ru-RU" dirty="0"/>
              <a:t> темним в </a:t>
            </a:r>
            <a:r>
              <a:rPr lang="ru-RU" dirty="0" err="1"/>
              <a:t>тінях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передає</a:t>
            </a:r>
            <a:r>
              <a:rPr lang="ru-RU" dirty="0"/>
              <a:t> натуру в </a:t>
            </a:r>
            <a:r>
              <a:rPr lang="ru-RU" dirty="0" err="1"/>
              <a:t>яскравому</a:t>
            </a:r>
            <a:r>
              <a:rPr lang="ru-RU" dirty="0"/>
              <a:t> </a:t>
            </a:r>
            <a:r>
              <a:rPr lang="ru-RU" dirty="0" err="1"/>
              <a:t>освітленні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179512" y="4941168"/>
            <a:ext cx="4239384" cy="15487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 </a:t>
            </a:r>
            <a:r>
              <a:rPr lang="ru-RU" dirty="0">
                <a:solidFill>
                  <a:srgbClr val="FF0000"/>
                </a:solidFill>
              </a:rPr>
              <a:t>1634 </a:t>
            </a:r>
            <a:r>
              <a:rPr lang="ru-RU" dirty="0"/>
              <a:t>р. </a:t>
            </a:r>
            <a:r>
              <a:rPr lang="ru-RU" dirty="0" err="1"/>
              <a:t>відомий</a:t>
            </a:r>
            <a:r>
              <a:rPr lang="ru-RU" dirty="0"/>
              <a:t> художник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почесне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 </a:t>
            </a:r>
            <a:r>
              <a:rPr lang="ru-RU" dirty="0" err="1"/>
              <a:t>королівського</a:t>
            </a:r>
            <a:r>
              <a:rPr lang="ru-RU" dirty="0"/>
              <a:t> </a:t>
            </a:r>
            <a:r>
              <a:rPr lang="ru-RU" dirty="0" err="1"/>
              <a:t>гардеробмейстера</a:t>
            </a:r>
            <a:r>
              <a:rPr lang="ru-RU" dirty="0"/>
              <a:t>, у </a:t>
            </a:r>
            <a:r>
              <a:rPr lang="ru-RU" dirty="0">
                <a:solidFill>
                  <a:srgbClr val="FF0000"/>
                </a:solidFill>
              </a:rPr>
              <a:t>1643 </a:t>
            </a:r>
            <a:r>
              <a:rPr lang="ru-RU" dirty="0" err="1"/>
              <a:t>році</a:t>
            </a:r>
            <a:r>
              <a:rPr lang="ru-RU" dirty="0"/>
              <a:t> — камердинера, у </a:t>
            </a:r>
            <a:r>
              <a:rPr lang="ru-RU" dirty="0">
                <a:solidFill>
                  <a:srgbClr val="FF0000"/>
                </a:solidFill>
              </a:rPr>
              <a:t>1642—1644</a:t>
            </a:r>
            <a:r>
              <a:rPr lang="ru-RU" dirty="0"/>
              <a:t>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супроводжував</a:t>
            </a:r>
            <a:r>
              <a:rPr lang="ru-RU" dirty="0"/>
              <a:t> короля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поході</a:t>
            </a:r>
            <a:r>
              <a:rPr lang="ru-RU" dirty="0"/>
              <a:t> на Арагон.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251520" y="4149080"/>
            <a:ext cx="4023360" cy="704088"/>
          </a:xfrm>
        </p:spPr>
        <p:txBody>
          <a:bodyPr/>
          <a:lstStyle/>
          <a:p>
            <a:r>
              <a:rPr lang="ru-RU" dirty="0" err="1"/>
              <a:t>Повернення</a:t>
            </a:r>
            <a:r>
              <a:rPr lang="ru-RU" dirty="0"/>
              <a:t> в Мадрид (</a:t>
            </a:r>
            <a:r>
              <a:rPr lang="ru-RU" dirty="0" err="1"/>
              <a:t>зрілий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)</a:t>
            </a: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4941033" y="1628800"/>
            <a:ext cx="4023360" cy="704088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Друга </a:t>
            </a:r>
            <a:r>
              <a:rPr lang="ru-RU" dirty="0" err="1"/>
              <a:t>подорож</a:t>
            </a:r>
            <a:r>
              <a:rPr lang="ru-RU" dirty="0"/>
              <a:t> до </a:t>
            </a:r>
            <a:r>
              <a:rPr lang="ru-RU" dirty="0" err="1"/>
              <a:t>Італії</a:t>
            </a:r>
            <a:endParaRPr lang="ru-RU" dirty="0"/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4427984" y="2332888"/>
            <a:ext cx="4424239" cy="232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rgbClr val="FF0000"/>
                </a:solidFill>
              </a:rPr>
              <a:t>Наприкінці</a:t>
            </a:r>
            <a:r>
              <a:rPr lang="ru-RU" sz="1400" dirty="0" smtClean="0">
                <a:solidFill>
                  <a:srgbClr val="FF0000"/>
                </a:solidFill>
              </a:rPr>
              <a:t> 1648 </a:t>
            </a:r>
            <a:r>
              <a:rPr lang="ru-RU" sz="1400" dirty="0" smtClean="0"/>
              <a:t>року Веласкес </a:t>
            </a:r>
            <a:r>
              <a:rPr lang="ru-RU" sz="1400" dirty="0" err="1" smtClean="0"/>
              <a:t>здійснив</a:t>
            </a:r>
            <a:r>
              <a:rPr lang="ru-RU" sz="1400" dirty="0" smtClean="0"/>
              <a:t> другу </a:t>
            </a:r>
            <a:r>
              <a:rPr lang="ru-RU" sz="1400" dirty="0" err="1" smtClean="0"/>
              <a:t>подорож</a:t>
            </a:r>
            <a:r>
              <a:rPr lang="ru-RU" sz="1400" dirty="0" smtClean="0"/>
              <a:t> В </a:t>
            </a:r>
            <a:r>
              <a:rPr lang="ru-RU" sz="1400" dirty="0" err="1" smtClean="0"/>
              <a:t>Італії</a:t>
            </a:r>
            <a:r>
              <a:rPr lang="ru-RU" sz="1400" dirty="0" smtClean="0"/>
              <a:t> художника </a:t>
            </a:r>
            <a:r>
              <a:rPr lang="ru-RU" sz="1400" dirty="0" err="1" smtClean="0"/>
              <a:t>чекав</a:t>
            </a:r>
            <a:r>
              <a:rPr lang="ru-RU" sz="1400" dirty="0" smtClean="0"/>
              <a:t> </a:t>
            </a:r>
            <a:r>
              <a:rPr lang="ru-RU" sz="1400" dirty="0" err="1" smtClean="0"/>
              <a:t>гучний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успіх</a:t>
            </a:r>
            <a:r>
              <a:rPr lang="ru-RU" sz="1400" dirty="0" smtClean="0"/>
              <a:t>,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обрано</a:t>
            </a:r>
            <a:r>
              <a:rPr lang="ru-RU" sz="1400" dirty="0" smtClean="0"/>
              <a:t> членом </a:t>
            </a:r>
            <a:r>
              <a:rPr lang="ru-RU" sz="1400" dirty="0" err="1" smtClean="0"/>
              <a:t>римської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академії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Відвідав</a:t>
            </a:r>
            <a:r>
              <a:rPr lang="ru-RU" sz="1400" dirty="0" smtClean="0"/>
              <a:t> Веласкес і Неаполь. </a:t>
            </a:r>
            <a:r>
              <a:rPr lang="ru-RU" sz="1400" dirty="0" err="1" smtClean="0"/>
              <a:t>Придворним</a:t>
            </a:r>
            <a:r>
              <a:rPr lang="ru-RU" sz="1400" dirty="0" smtClean="0"/>
              <a:t> художником </a:t>
            </a:r>
            <a:r>
              <a:rPr lang="ru-RU" sz="1400" dirty="0" err="1" smtClean="0"/>
              <a:t>іспанького</a:t>
            </a:r>
            <a:r>
              <a:rPr lang="ru-RU" sz="1400" dirty="0" smtClean="0"/>
              <a:t> короля в </a:t>
            </a:r>
            <a:r>
              <a:rPr lang="ru-RU" sz="1400" dirty="0" err="1" smtClean="0"/>
              <a:t>Неаполі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Хосе де </a:t>
            </a:r>
            <a:r>
              <a:rPr lang="ru-RU" sz="1400" dirty="0" err="1" smtClean="0">
                <a:solidFill>
                  <a:srgbClr val="FF0000"/>
                </a:solidFill>
              </a:rPr>
              <a:t>Рібера</a:t>
            </a:r>
            <a:r>
              <a:rPr lang="ru-RU" sz="1400" dirty="0" smtClean="0"/>
              <a:t>. Так </a:t>
            </a:r>
            <a:r>
              <a:rPr lang="ru-RU" sz="1400" dirty="0" err="1" smtClean="0"/>
              <a:t>зустрілися</a:t>
            </a:r>
            <a:r>
              <a:rPr lang="ru-RU" sz="1400" dirty="0" smtClean="0"/>
              <a:t> два великих </a:t>
            </a:r>
            <a:r>
              <a:rPr lang="ru-RU" sz="1400" dirty="0" err="1" smtClean="0"/>
              <a:t>іспанських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майстра</a:t>
            </a:r>
            <a:r>
              <a:rPr lang="ru-RU" sz="1400" dirty="0" smtClean="0"/>
              <a:t> 17 </a:t>
            </a:r>
            <a:r>
              <a:rPr lang="ru-RU" sz="1400" dirty="0" err="1" smtClean="0"/>
              <a:t>століття.Веласкес</a:t>
            </a:r>
            <a:r>
              <a:rPr lang="ru-RU" sz="1400" dirty="0" smtClean="0"/>
              <a:t> не </a:t>
            </a:r>
            <a:r>
              <a:rPr lang="ru-RU" sz="1400" dirty="0" err="1" smtClean="0"/>
              <a:t>відчував</a:t>
            </a:r>
            <a:r>
              <a:rPr lang="ru-RU" sz="1400" dirty="0" smtClean="0"/>
              <a:t> в </a:t>
            </a:r>
            <a:r>
              <a:rPr lang="ru-RU" sz="1400" dirty="0" err="1" smtClean="0"/>
              <a:t>Рібері</a:t>
            </a:r>
            <a:r>
              <a:rPr lang="ru-RU" sz="1400" dirty="0" smtClean="0"/>
              <a:t> конкурента і </a:t>
            </a:r>
            <a:r>
              <a:rPr lang="ru-RU" sz="1400" dirty="0" err="1" smtClean="0"/>
              <a:t>всіляко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сприяв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придбанню</a:t>
            </a:r>
            <a:r>
              <a:rPr lang="ru-RU" sz="1400" dirty="0" smtClean="0"/>
              <a:t> картин </a:t>
            </a:r>
            <a:r>
              <a:rPr lang="ru-RU" sz="1400" dirty="0" err="1" smtClean="0"/>
              <a:t>Рібери</a:t>
            </a:r>
            <a:r>
              <a:rPr lang="ru-RU" sz="1400" dirty="0" smtClean="0"/>
              <a:t> в Мадрид, </a:t>
            </a:r>
            <a:r>
              <a:rPr lang="ru-RU" sz="1400" dirty="0" err="1" smtClean="0"/>
              <a:t>хоча</a:t>
            </a:r>
            <a:r>
              <a:rPr lang="ru-RU" sz="1400" dirty="0" smtClean="0"/>
              <a:t>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художні</a:t>
            </a:r>
            <a:r>
              <a:rPr lang="ru-RU" sz="1400" dirty="0" smtClean="0"/>
              <a:t> </a:t>
            </a:r>
            <a:r>
              <a:rPr lang="ru-RU" sz="1400" dirty="0" err="1" smtClean="0"/>
              <a:t>манери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розходились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1" name="Текст 10"/>
          <p:cNvSpPr txBox="1">
            <a:spLocks/>
          </p:cNvSpPr>
          <p:nvPr/>
        </p:nvSpPr>
        <p:spPr>
          <a:xfrm>
            <a:off x="4678315" y="4722676"/>
            <a:ext cx="4023360" cy="704088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Повернення</a:t>
            </a:r>
            <a:r>
              <a:rPr lang="ru-RU" dirty="0" smtClean="0"/>
              <a:t> в Мадрид (</a:t>
            </a:r>
            <a:r>
              <a:rPr lang="ru-RU" dirty="0" err="1" smtClean="0"/>
              <a:t>пізній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Объект 9"/>
          <p:cNvSpPr txBox="1">
            <a:spLocks/>
          </p:cNvSpPr>
          <p:nvPr/>
        </p:nvSpPr>
        <p:spPr>
          <a:xfrm>
            <a:off x="4572000" y="5426764"/>
            <a:ext cx="4280223" cy="1211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У 1651 р</a:t>
            </a:r>
            <a:r>
              <a:rPr lang="ru-RU" dirty="0" smtClean="0"/>
              <a:t>. Веласкес </a:t>
            </a:r>
            <a:r>
              <a:rPr lang="ru-RU" dirty="0" err="1" smtClean="0"/>
              <a:t>повернувся</a:t>
            </a:r>
            <a:r>
              <a:rPr lang="ru-RU" dirty="0" smtClean="0"/>
              <a:t> у Мадрид.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подією</a:t>
            </a:r>
            <a:r>
              <a:rPr lang="ru-RU" dirty="0" smtClean="0"/>
              <a:t> </a:t>
            </a:r>
            <a:r>
              <a:rPr lang="ru-RU" dirty="0" err="1" smtClean="0"/>
              <a:t>мистецтвознавці</a:t>
            </a:r>
            <a:r>
              <a:rPr lang="ru-RU" dirty="0" smtClean="0"/>
              <a:t> </a:t>
            </a:r>
            <a:r>
              <a:rPr lang="ru-RU" dirty="0" err="1" smtClean="0"/>
              <a:t>датують</a:t>
            </a:r>
            <a:r>
              <a:rPr lang="ru-RU" dirty="0" smtClean="0"/>
              <a:t> початок </a:t>
            </a:r>
            <a:r>
              <a:rPr lang="ru-RU" dirty="0" err="1" smtClean="0"/>
              <a:t>пізнього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26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6632"/>
            <a:ext cx="8365635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5805264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Венера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дзеркалом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близько</a:t>
            </a:r>
            <a:r>
              <a:rPr lang="ru-RU" sz="2000" b="1" dirty="0" smtClean="0"/>
              <a:t> 1644-1648, </a:t>
            </a:r>
            <a:r>
              <a:rPr lang="ru-RU" sz="2000" b="1" dirty="0" err="1" smtClean="0"/>
              <a:t>Лондонська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Національна</a:t>
            </a:r>
            <a:r>
              <a:rPr lang="ru-RU" sz="2000" b="1" dirty="0" smtClean="0"/>
              <a:t> галерея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6027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4273"/>
            <a:ext cx="5112568" cy="6149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0192" y="3059668"/>
            <a:ext cx="2699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Портрет </a:t>
            </a:r>
            <a:r>
              <a:rPr lang="ru-RU" sz="2000" b="1" dirty="0" err="1" smtClean="0"/>
              <a:t>папи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Інокентія</a:t>
            </a:r>
            <a:r>
              <a:rPr lang="ru-RU" sz="2000" b="1" dirty="0" smtClean="0"/>
              <a:t> Х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6015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67544" y="980728"/>
            <a:ext cx="8208912" cy="5040560"/>
          </a:xfrm>
          <a:prstGeom prst="ellipse">
            <a:avLst/>
          </a:prstGeom>
          <a:solidFill>
            <a:srgbClr val="6F6F74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700808"/>
            <a:ext cx="63367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Хвороба і смерть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 smtClean="0">
                <a:solidFill>
                  <a:srgbClr val="FF0000"/>
                </a:solidFill>
              </a:rPr>
              <a:t>1652 </a:t>
            </a:r>
            <a:r>
              <a:rPr lang="ru-RU" sz="2000" dirty="0" smtClean="0"/>
              <a:t>р. художник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королівським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обер</a:t>
            </a:r>
            <a:r>
              <a:rPr lang="ru-RU" sz="2000" dirty="0" smtClean="0"/>
              <a:t>-гофмаршалом. Нова посада Веласкеса (у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обов'язки</a:t>
            </a:r>
            <a:r>
              <a:rPr lang="ru-RU" sz="2000" dirty="0" smtClean="0"/>
              <a:t> входила </a:t>
            </a:r>
            <a:r>
              <a:rPr lang="ru-RU" sz="2000" dirty="0" err="1" smtClean="0"/>
              <a:t>підготовка</a:t>
            </a:r>
            <a:r>
              <a:rPr lang="ru-RU" sz="2000" dirty="0" smtClean="0"/>
              <a:t> й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свят при </a:t>
            </a:r>
            <a:r>
              <a:rPr lang="ru-RU" sz="2000" dirty="0" err="1" smtClean="0"/>
              <a:t>дворі</a:t>
            </a:r>
            <a:r>
              <a:rPr lang="ru-RU" sz="2000" dirty="0" smtClean="0"/>
              <a:t>) </a:t>
            </a:r>
            <a:r>
              <a:rPr lang="ru-RU" sz="2000" dirty="0" err="1" smtClean="0"/>
              <a:t>віднімала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сил і часу.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великого свята на </a:t>
            </a:r>
            <a:r>
              <a:rPr lang="ru-RU" sz="2000" dirty="0" err="1" smtClean="0"/>
              <a:t>кордоні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Францією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присвяченого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одруженню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інфанти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Марії-Терезії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французьким</a:t>
            </a:r>
            <a:r>
              <a:rPr lang="ru-RU" sz="2000" dirty="0" smtClean="0"/>
              <a:t> королем </a:t>
            </a:r>
            <a:r>
              <a:rPr lang="ru-RU" sz="2000" dirty="0" err="1" smtClean="0">
                <a:solidFill>
                  <a:srgbClr val="FF0000"/>
                </a:solidFill>
              </a:rPr>
              <a:t>Людовіком</a:t>
            </a:r>
            <a:r>
              <a:rPr lang="ru-RU" sz="2000" dirty="0" smtClean="0">
                <a:solidFill>
                  <a:srgbClr val="FF0000"/>
                </a:solidFill>
              </a:rPr>
              <a:t> XIV</a:t>
            </a:r>
            <a:r>
              <a:rPr lang="ru-RU" sz="2000" dirty="0" smtClean="0"/>
              <a:t>, художник </a:t>
            </a:r>
            <a:r>
              <a:rPr lang="ru-RU" sz="2000" dirty="0" err="1" smtClean="0"/>
              <a:t>важко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занедужав</a:t>
            </a:r>
            <a:r>
              <a:rPr lang="ru-RU" sz="2000" dirty="0" smtClean="0"/>
              <a:t>, і </a:t>
            </a:r>
            <a:r>
              <a:rPr lang="ru-RU" sz="2000" dirty="0" err="1" smtClean="0"/>
              <a:t>незабаром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повернення</a:t>
            </a:r>
            <a:r>
              <a:rPr lang="ru-RU" sz="2000" dirty="0" smtClean="0"/>
              <a:t> в Мадрид, </a:t>
            </a:r>
            <a:r>
              <a:rPr lang="ru-RU" sz="2000" dirty="0" smtClean="0">
                <a:solidFill>
                  <a:srgbClr val="FF0000"/>
                </a:solidFill>
              </a:rPr>
              <a:t>6 </a:t>
            </a:r>
            <a:r>
              <a:rPr lang="ru-RU" sz="2000" dirty="0" err="1" smtClean="0">
                <a:solidFill>
                  <a:srgbClr val="FF0000"/>
                </a:solidFill>
              </a:rPr>
              <a:t>серпня</a:t>
            </a:r>
            <a:r>
              <a:rPr lang="ru-RU" sz="2000" dirty="0" smtClean="0">
                <a:solidFill>
                  <a:srgbClr val="FF0000"/>
                </a:solidFill>
              </a:rPr>
              <a:t> 1660 року помер.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55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6" y="3573016"/>
            <a:ext cx="4085897" cy="706821"/>
          </a:xfrm>
        </p:spPr>
        <p:txBody>
          <a:bodyPr>
            <a:normAutofit/>
          </a:bodyPr>
          <a:lstStyle/>
          <a:p>
            <a:r>
              <a:rPr lang="ru-RU" sz="4000" dirty="0" err="1"/>
              <a:t>Творчість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72509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1680" y="277429"/>
            <a:ext cx="5832648" cy="461665"/>
          </a:xfrm>
          <a:prstGeom prst="rect">
            <a:avLst/>
          </a:prstGeom>
          <a:solidFill>
            <a:schemeClr val="tx1">
              <a:alpha val="36078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Бодегонес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ранішній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8537"/>
            <a:ext cx="6768802" cy="536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80312" y="2875002"/>
            <a:ext cx="1403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«Три </a:t>
            </a:r>
            <a:r>
              <a:rPr lang="ru-RU" sz="2000" b="1" dirty="0" err="1" smtClean="0"/>
              <a:t>музики</a:t>
            </a:r>
            <a:r>
              <a:rPr lang="ru-RU" sz="2000" b="1" dirty="0" smtClean="0"/>
              <a:t>»</a:t>
            </a:r>
          </a:p>
          <a:p>
            <a:endParaRPr lang="ru-RU" sz="2000" b="1" dirty="0"/>
          </a:p>
          <a:p>
            <a:r>
              <a:rPr lang="ru-RU" sz="2000" b="1" dirty="0" smtClean="0"/>
              <a:t> </a:t>
            </a:r>
            <a:r>
              <a:rPr lang="ru-RU" sz="2400" b="1" dirty="0" err="1" smtClean="0"/>
              <a:t>Берлін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9188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139</TotalTime>
  <Words>522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BlackTie</vt:lpstr>
      <vt:lpstr>Дієго Веласкес</vt:lpstr>
      <vt:lpstr>Презентация PowerPoint</vt:lpstr>
      <vt:lpstr>Презентация PowerPoint</vt:lpstr>
      <vt:lpstr>Подорожі до Італії</vt:lpstr>
      <vt:lpstr>Презентация PowerPoint</vt:lpstr>
      <vt:lpstr>Презентация PowerPoint</vt:lpstr>
      <vt:lpstr>Презентация PowerPoint</vt:lpstr>
      <vt:lpstr>Творчість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Дієго Веласкес</dc:title>
  <dc:creator>Nika</dc:creator>
  <cp:lastModifiedBy>Nika</cp:lastModifiedBy>
  <cp:revision>8</cp:revision>
  <dcterms:created xsi:type="dcterms:W3CDTF">2013-10-12T18:43:35Z</dcterms:created>
  <dcterms:modified xsi:type="dcterms:W3CDTF">2013-10-12T21:03:07Z</dcterms:modified>
</cp:coreProperties>
</file>