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8" r:id="rId11"/>
    <p:sldId id="269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8143900" cy="3357586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/>
              <a:t>"Покутська трійця"</a:t>
            </a:r>
            <a:endParaRPr lang="uk-UA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571480"/>
            <a:ext cx="4000528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Незважаючи</a:t>
            </a:r>
            <a:r>
              <a:rPr lang="ru-RU" sz="2800" b="1" dirty="0" smtClean="0">
                <a:solidFill>
                  <a:schemeClr val="tx2"/>
                </a:solidFill>
              </a:rPr>
              <a:t> на </a:t>
            </a:r>
            <a:r>
              <a:rPr lang="ru-RU" sz="2800" b="1" dirty="0" err="1" smtClean="0">
                <a:solidFill>
                  <a:schemeClr val="tx2"/>
                </a:solidFill>
              </a:rPr>
              <a:t>всі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внутрішні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спільності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цих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письменників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кожен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з</a:t>
            </a:r>
            <a:r>
              <a:rPr lang="ru-RU" sz="2800" b="1" dirty="0" smtClean="0">
                <a:solidFill>
                  <a:schemeClr val="tx2"/>
                </a:solidFill>
              </a:rPr>
              <a:t> них </a:t>
            </a:r>
            <a:r>
              <a:rPr lang="ru-RU" sz="2800" b="1" dirty="0" err="1" smtClean="0">
                <a:solidFill>
                  <a:schemeClr val="tx2"/>
                </a:solidFill>
              </a:rPr>
              <a:t>є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оригінальним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самобутнім</a:t>
            </a:r>
            <a:r>
              <a:rPr lang="ru-RU" sz="2800" b="1" dirty="0" smtClean="0">
                <a:solidFill>
                  <a:schemeClr val="tx2"/>
                </a:solidFill>
              </a:rPr>
              <a:t> талантом. Так, </a:t>
            </a:r>
            <a:r>
              <a:rPr lang="ru-RU" sz="2800" b="1" dirty="0" err="1" smtClean="0">
                <a:solidFill>
                  <a:schemeClr val="tx2"/>
                </a:solidFill>
              </a:rPr>
              <a:t>В.Стефаник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відзначався</a:t>
            </a:r>
            <a:r>
              <a:rPr lang="ru-RU" sz="2800" b="1" dirty="0" smtClean="0">
                <a:solidFill>
                  <a:schemeClr val="tx2"/>
                </a:solidFill>
              </a:rPr>
              <a:t> як „поет </a:t>
            </a:r>
            <a:r>
              <a:rPr lang="ru-RU" sz="2800" b="1" dirty="0" err="1" smtClean="0">
                <a:solidFill>
                  <a:schemeClr val="tx2"/>
                </a:solidFill>
              </a:rPr>
              <a:t>розпуки</a:t>
            </a:r>
            <a:r>
              <a:rPr lang="ru-RU" sz="2800" b="1" dirty="0" smtClean="0">
                <a:solidFill>
                  <a:schemeClr val="tx2"/>
                </a:solidFill>
              </a:rPr>
              <a:t>", </a:t>
            </a:r>
            <a:r>
              <a:rPr lang="ru-RU" sz="2800" b="1" dirty="0" err="1" smtClean="0">
                <a:solidFill>
                  <a:schemeClr val="tx2"/>
                </a:solidFill>
              </a:rPr>
              <a:t>який</a:t>
            </a:r>
            <a:r>
              <a:rPr lang="ru-RU" sz="2800" b="1" dirty="0" smtClean="0">
                <a:solidFill>
                  <a:schemeClr val="tx2"/>
                </a:solidFill>
              </a:rPr>
              <a:t> за </a:t>
            </a:r>
            <a:r>
              <a:rPr lang="ru-RU" sz="2800" b="1" dirty="0" err="1" smtClean="0">
                <a:solidFill>
                  <a:schemeClr val="tx2"/>
                </a:solidFill>
              </a:rPr>
              <a:t>визначенням</a:t>
            </a:r>
            <a:r>
              <a:rPr lang="ru-RU" sz="2800" b="1" dirty="0" smtClean="0">
                <a:solidFill>
                  <a:schemeClr val="tx2"/>
                </a:solidFill>
              </a:rPr>
              <a:t> М. Горького, писав „коротко, сильно </a:t>
            </a:r>
            <a:r>
              <a:rPr lang="ru-RU" sz="2800" b="1" dirty="0" err="1" smtClean="0">
                <a:solidFill>
                  <a:schemeClr val="tx2"/>
                </a:solidFill>
              </a:rPr>
              <a:t>і</a:t>
            </a:r>
            <a:r>
              <a:rPr lang="ru-RU" sz="2800" b="1" dirty="0" smtClean="0">
                <a:solidFill>
                  <a:schemeClr val="tx2"/>
                </a:solidFill>
              </a:rPr>
              <a:t> страшно".</a:t>
            </a:r>
            <a:endParaRPr lang="uk-UA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11012619485574706_f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2328867" cy="3147118"/>
          </a:xfrm>
          <a:prstGeom prst="rect">
            <a:avLst/>
          </a:prstGeom>
        </p:spPr>
      </p:pic>
      <p:pic>
        <p:nvPicPr>
          <p:cNvPr id="5" name="Рисунок 4" descr="att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00438"/>
            <a:ext cx="2286016" cy="3176775"/>
          </a:xfrm>
          <a:prstGeom prst="rect">
            <a:avLst/>
          </a:prstGeom>
        </p:spPr>
      </p:pic>
      <p:pic>
        <p:nvPicPr>
          <p:cNvPr id="6" name="Рисунок 5" descr="Василь-Стефаник-Камінний-Хрест-скорочено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42852"/>
            <a:ext cx="2074894" cy="3114676"/>
          </a:xfrm>
          <a:prstGeom prst="rect">
            <a:avLst/>
          </a:prstGeom>
        </p:spPr>
      </p:pic>
      <p:pic>
        <p:nvPicPr>
          <p:cNvPr id="8" name="Рисунок 7" descr="Vasil_Stefanik__Nov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500438"/>
            <a:ext cx="2214546" cy="301178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3643338" cy="2428916"/>
          </a:xfrm>
          <a:ln w="38100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000" b="1" dirty="0" smtClean="0">
                <a:solidFill>
                  <a:schemeClr val="tx2"/>
                </a:solidFill>
              </a:rPr>
              <a:t>Лесь Мартович, як сатирик, створив неповторні образи "</a:t>
            </a:r>
            <a:r>
              <a:rPr lang="uk-UA" sz="3000" b="1" dirty="0" smtClean="0">
                <a:solidFill>
                  <a:schemeClr val="tx2"/>
                </a:solidFill>
              </a:rPr>
              <a:t>мертвих </a:t>
            </a:r>
            <a:r>
              <a:rPr lang="uk-UA" sz="3000" b="1" dirty="0" smtClean="0">
                <a:solidFill>
                  <a:schemeClr val="tx2"/>
                </a:solidFill>
              </a:rPr>
              <a:t>душ" галицької інтелігенції</a:t>
            </a:r>
            <a:r>
              <a:rPr lang="uk-UA" sz="3000" b="1" dirty="0" smtClean="0">
                <a:solidFill>
                  <a:schemeClr val="tx2"/>
                </a:solidFill>
              </a:rPr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3143248"/>
            <a:ext cx="4857784" cy="353943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</a:rPr>
              <a:t>А от Марко Черемшина - глибокий лірик, твори якого закосичені чарівними квітами гуцульського фольклору, майстер своєрідного мовного стилю, від якого віє чарами української народної </a:t>
            </a:r>
            <a:r>
              <a:rPr lang="uk-UA" sz="2800" b="1" dirty="0" smtClean="0">
                <a:solidFill>
                  <a:schemeClr val="tx2"/>
                </a:solidFill>
              </a:rPr>
              <a:t>пісні.</a:t>
            </a:r>
            <a:endParaRPr lang="uk-UA" sz="28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33138784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60663"/>
            <a:ext cx="2643206" cy="3568733"/>
          </a:xfrm>
          <a:prstGeom prst="rect">
            <a:avLst/>
          </a:prstGeom>
        </p:spPr>
      </p:pic>
      <p:pic>
        <p:nvPicPr>
          <p:cNvPr id="6" name="Рисунок 5" descr="119289281_2_644x461_les-martovich-tvori-1963-r-fotograf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42852"/>
            <a:ext cx="2286016" cy="29496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647836" cy="2571768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Творили </a:t>
            </a:r>
            <a:r>
              <a:rPr lang="ru-RU" b="1" dirty="0" err="1" smtClean="0">
                <a:solidFill>
                  <a:schemeClr val="tx2"/>
                </a:solidFill>
              </a:rPr>
              <a:t>письменники</a:t>
            </a:r>
            <a:r>
              <a:rPr lang="ru-RU" b="1" dirty="0" smtClean="0">
                <a:solidFill>
                  <a:schemeClr val="tx2"/>
                </a:solidFill>
              </a:rPr>
              <a:t> у </a:t>
            </a:r>
            <a:r>
              <a:rPr lang="ru-RU" b="1" dirty="0" err="1" smtClean="0">
                <a:solidFill>
                  <a:schemeClr val="tx2"/>
                </a:solidFill>
              </a:rPr>
              <a:t>надто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важких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умовах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err="1" smtClean="0">
                <a:solidFill>
                  <a:schemeClr val="tx2"/>
                </a:solidFill>
              </a:rPr>
              <a:t>Літературна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творчість</a:t>
            </a:r>
            <a:r>
              <a:rPr lang="ru-RU" b="1" dirty="0" smtClean="0">
                <a:solidFill>
                  <a:schemeClr val="tx2"/>
                </a:solidFill>
              </a:rPr>
              <a:t> стала </a:t>
            </a:r>
            <a:r>
              <a:rPr lang="ru-RU" b="1" dirty="0" err="1" smtClean="0">
                <a:solidFill>
                  <a:schemeClr val="tx2"/>
                </a:solidFill>
              </a:rPr>
              <a:t>справжнім</a:t>
            </a:r>
            <a:r>
              <a:rPr lang="ru-RU" b="1" dirty="0" smtClean="0">
                <a:solidFill>
                  <a:schemeClr val="tx2"/>
                </a:solidFill>
              </a:rPr>
              <a:t> подвигом для </a:t>
            </a:r>
            <a:r>
              <a:rPr lang="ru-RU" b="1" dirty="0" err="1" smtClean="0">
                <a:solidFill>
                  <a:schemeClr val="tx2"/>
                </a:solidFill>
              </a:rPr>
              <a:t>передчасно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зломленого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безпросвітними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злиднями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талановитого</a:t>
            </a:r>
            <a:r>
              <a:rPr lang="ru-RU" b="1" dirty="0" smtClean="0">
                <a:solidFill>
                  <a:schemeClr val="tx2"/>
                </a:solidFill>
              </a:rPr>
              <a:t> сатирика Леся </a:t>
            </a:r>
            <a:r>
              <a:rPr lang="ru-RU" b="1" dirty="0" err="1" smtClean="0">
                <a:solidFill>
                  <a:schemeClr val="tx2"/>
                </a:solidFill>
              </a:rPr>
              <a:t>Мартовича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94068"/>
            <a:ext cx="3500462" cy="406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426642" cy="1500198"/>
          </a:xfrm>
          <a:ln w="381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 err="1" smtClean="0">
                <a:solidFill>
                  <a:schemeClr val="tx2"/>
                </a:solidFill>
              </a:rPr>
              <a:t>селі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Русові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біля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Снятина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пров’ю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власного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серця</a:t>
            </a:r>
            <a:r>
              <a:rPr lang="ru-RU" b="1" dirty="0" smtClean="0">
                <a:solidFill>
                  <a:schemeClr val="tx2"/>
                </a:solidFill>
              </a:rPr>
              <a:t> писав </a:t>
            </a:r>
            <a:r>
              <a:rPr lang="ru-RU" b="1" dirty="0" err="1" smtClean="0">
                <a:solidFill>
                  <a:schemeClr val="tx2"/>
                </a:solidFill>
              </a:rPr>
              <a:t>свої</a:t>
            </a:r>
            <a:r>
              <a:rPr lang="ru-RU" b="1" dirty="0" smtClean="0">
                <a:solidFill>
                  <a:schemeClr val="tx2"/>
                </a:solidFill>
              </a:rPr>
              <a:t> новели Василь </a:t>
            </a:r>
            <a:r>
              <a:rPr lang="ru-RU" b="1" dirty="0" err="1" smtClean="0">
                <a:solidFill>
                  <a:schemeClr val="tx2"/>
                </a:solidFill>
              </a:rPr>
              <a:t>Стефаник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endParaRPr lang="uk-UA" b="1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928802"/>
            <a:ext cx="5179077" cy="414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643866" cy="1571636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Іван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Семанюк</a:t>
            </a:r>
            <a:r>
              <a:rPr lang="ru-RU" b="1" dirty="0" smtClean="0">
                <a:solidFill>
                  <a:schemeClr val="tx2"/>
                </a:solidFill>
              </a:rPr>
              <a:t> – Марко </a:t>
            </a:r>
            <a:r>
              <a:rPr lang="ru-RU" b="1" dirty="0" err="1" smtClean="0">
                <a:solidFill>
                  <a:schemeClr val="tx2"/>
                </a:solidFill>
              </a:rPr>
              <a:t>Черемшина</a:t>
            </a:r>
            <a:r>
              <a:rPr lang="ru-RU" b="1" dirty="0" smtClean="0">
                <a:solidFill>
                  <a:schemeClr val="tx2"/>
                </a:solidFill>
              </a:rPr>
              <a:t> половину </a:t>
            </a:r>
            <a:r>
              <a:rPr lang="ru-RU" b="1" dirty="0" err="1" smtClean="0">
                <a:solidFill>
                  <a:schemeClr val="tx2"/>
                </a:solidFill>
              </a:rPr>
              <a:t>свого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творчого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життя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також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провів</a:t>
            </a:r>
            <a:r>
              <a:rPr lang="ru-RU" b="1" dirty="0" smtClean="0">
                <a:solidFill>
                  <a:schemeClr val="tx2"/>
                </a:solidFill>
              </a:rPr>
              <a:t> по закутках </a:t>
            </a:r>
            <a:r>
              <a:rPr lang="ru-RU" b="1" dirty="0" err="1" smtClean="0">
                <a:solidFill>
                  <a:schemeClr val="tx2"/>
                </a:solidFill>
              </a:rPr>
              <a:t>Гуцульщини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heremshin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54932"/>
            <a:ext cx="3786214" cy="489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3857652" cy="6072230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Тільки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сильні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самобутні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таланти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здібні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були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прорвати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товсту</a:t>
            </a:r>
            <a:r>
              <a:rPr lang="ru-RU" b="1" dirty="0" smtClean="0">
                <a:solidFill>
                  <a:schemeClr val="tx2"/>
                </a:solidFill>
              </a:rPr>
              <a:t> кору </a:t>
            </a:r>
            <a:r>
              <a:rPr lang="ru-RU" b="1" dirty="0" err="1" smtClean="0">
                <a:solidFill>
                  <a:schemeClr val="tx2"/>
                </a:solidFill>
              </a:rPr>
              <a:t>косності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затхлості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що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панувала</a:t>
            </a:r>
            <a:r>
              <a:rPr lang="ru-RU" b="1" dirty="0" smtClean="0">
                <a:solidFill>
                  <a:schemeClr val="tx2"/>
                </a:solidFill>
              </a:rPr>
              <a:t> в </a:t>
            </a:r>
            <a:r>
              <a:rPr lang="ru-RU" b="1" dirty="0" err="1" smtClean="0">
                <a:solidFill>
                  <a:schemeClr val="tx2"/>
                </a:solidFill>
              </a:rPr>
              <a:t>усіх</a:t>
            </a:r>
            <a:r>
              <a:rPr lang="ru-RU" b="1" dirty="0" smtClean="0">
                <a:solidFill>
                  <a:schemeClr val="tx2"/>
                </a:solidFill>
              </a:rPr>
              <a:t> сферах </a:t>
            </a:r>
            <a:r>
              <a:rPr lang="ru-RU" b="1" dirty="0" err="1" smtClean="0">
                <a:solidFill>
                  <a:schemeClr val="tx2"/>
                </a:solidFill>
              </a:rPr>
              <a:t>життя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галицької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провінції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вийти</a:t>
            </a:r>
            <a:r>
              <a:rPr lang="ru-RU" b="1" dirty="0" smtClean="0">
                <a:solidFill>
                  <a:schemeClr val="tx2"/>
                </a:solidFill>
              </a:rPr>
              <a:t> на шлях </a:t>
            </a:r>
            <a:r>
              <a:rPr lang="ru-RU" b="1" dirty="0" err="1" smtClean="0">
                <a:solidFill>
                  <a:schemeClr val="tx2"/>
                </a:solidFill>
              </a:rPr>
              <a:t>творення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демократичної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літератури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676" y="785794"/>
            <a:ext cx="381883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2214578"/>
          </a:xfrm>
        </p:spPr>
        <p:txBody>
          <a:bodyPr/>
          <a:lstStyle/>
          <a:p>
            <a:pPr algn="ctr"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Покутська трійця </a:t>
            </a:r>
            <a:r>
              <a:rPr lang="uk-UA" b="1" dirty="0" smtClean="0">
                <a:solidFill>
                  <a:schemeClr val="tx2"/>
                </a:solidFill>
              </a:rPr>
              <a:t>— умовне об'єднання трьох українських письменників Василя Стефаника, Леся Мартовича та Марка Черемшини.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778399"/>
            <a:ext cx="2500330" cy="350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rt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26" y="2714620"/>
            <a:ext cx="256581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59" y="2643182"/>
            <a:ext cx="273592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181584"/>
            <a:ext cx="7498080" cy="1462126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Назва</a:t>
            </a:r>
            <a:r>
              <a:rPr lang="ru-RU" b="1" dirty="0" smtClean="0">
                <a:solidFill>
                  <a:schemeClr val="tx2"/>
                </a:solidFill>
              </a:rPr>
              <a:t> походить </a:t>
            </a:r>
            <a:r>
              <a:rPr lang="ru-RU" b="1" dirty="0" err="1" smtClean="0">
                <a:solidFill>
                  <a:schemeClr val="tx2"/>
                </a:solidFill>
              </a:rPr>
              <a:t>від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регіону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оскільки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усі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троє</a:t>
            </a:r>
            <a:r>
              <a:rPr lang="ru-RU" b="1" dirty="0" smtClean="0">
                <a:solidFill>
                  <a:schemeClr val="tx2"/>
                </a:solidFill>
              </a:rPr>
              <a:t> походили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Покуття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age_4d484b14d6f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714380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4286280" cy="5962672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tx2"/>
                </a:solidFill>
              </a:rPr>
              <a:t>Назву Покутська трійця, очевидно, отримали з легкої руки Івана Франка, оскільки саме він брав активну участь у становленні та формуванні таланту Стефаника, Мартовича та Черемшин</a:t>
            </a:r>
            <a:r>
              <a:rPr lang="uk-UA" dirty="0" smtClean="0"/>
              <a:t>и. </a:t>
            </a:r>
            <a:endParaRPr lang="uk-UA" dirty="0"/>
          </a:p>
        </p:txBody>
      </p:sp>
      <p:pic>
        <p:nvPicPr>
          <p:cNvPr id="4" name="Рисунок 3" descr="Ivan_Fra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932242"/>
            <a:ext cx="3143272" cy="449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286676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tx2"/>
                </a:solidFill>
              </a:rPr>
              <a:t>Завдяки постійній та тісній співпраці молоді письменники пройшли так звану Франкову школу та сформувалися під його безпосереднім впливом</a:t>
            </a:r>
            <a:r>
              <a:rPr lang="uk-UA" b="1" dirty="0" smtClean="0">
                <a:solidFill>
                  <a:schemeClr val="tx2"/>
                </a:solidFill>
              </a:rPr>
              <a:t>.</a:t>
            </a:r>
            <a:endParaRPr lang="uk-UA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130394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4714908" cy="371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3143248"/>
            <a:ext cx="2786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</a:rPr>
              <a:t>«Переважно </a:t>
            </a:r>
            <a:r>
              <a:rPr lang="uk-UA" sz="2000" b="1" i="1" dirty="0" smtClean="0">
                <a:solidFill>
                  <a:schemeClr val="tx2"/>
                </a:solidFill>
              </a:rPr>
              <a:t>хлопські сини походженням, соціалісти з переконання, </a:t>
            </a:r>
            <a:r>
              <a:rPr lang="uk-UA" sz="2000" b="1" i="1" dirty="0" smtClean="0">
                <a:solidFill>
                  <a:schemeClr val="tx2"/>
                </a:solidFill>
              </a:rPr>
              <a:t>молоді письменники</a:t>
            </a:r>
            <a:r>
              <a:rPr lang="uk-UA" sz="2000" b="1" i="1" dirty="0" smtClean="0">
                <a:solidFill>
                  <a:schemeClr val="tx2"/>
                </a:solidFill>
              </a:rPr>
              <a:t>, взялися малювати те життя, яке найліпше знал</a:t>
            </a:r>
            <a:r>
              <a:rPr lang="uk-UA" b="1" i="1" dirty="0" smtClean="0">
                <a:solidFill>
                  <a:schemeClr val="tx2"/>
                </a:solidFill>
              </a:rPr>
              <a:t>и, — сільське </a:t>
            </a:r>
            <a:r>
              <a:rPr lang="uk-UA" b="1" i="1" dirty="0" smtClean="0">
                <a:solidFill>
                  <a:schemeClr val="tx2"/>
                </a:solidFill>
              </a:rPr>
              <a:t>життя».</a:t>
            </a:r>
          </a:p>
          <a:p>
            <a:pPr algn="ctr"/>
            <a:r>
              <a:rPr lang="uk-UA" b="1" i="1" dirty="0" smtClean="0">
                <a:solidFill>
                  <a:schemeClr val="tx2"/>
                </a:solidFill>
              </a:rPr>
              <a:t>(І.Франко)</a:t>
            </a:r>
            <a:endParaRPr lang="uk-UA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572008"/>
            <a:ext cx="7065482" cy="1928826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Коломийська гімназія, де навчалася </a:t>
            </a:r>
            <a:r>
              <a:rPr lang="uk-UA" sz="2800" b="1" dirty="0" err="1" smtClean="0">
                <a:solidFill>
                  <a:schemeClr val="tx2"/>
                </a:solidFill>
              </a:rPr>
              <a:t>„покутська</a:t>
            </a:r>
            <a:r>
              <a:rPr lang="uk-UA" sz="2800" b="1" dirty="0" smtClean="0">
                <a:solidFill>
                  <a:schemeClr val="tx2"/>
                </a:solidFill>
              </a:rPr>
              <a:t> трійця", зневажливо ставилася до </a:t>
            </a:r>
            <a:r>
              <a:rPr lang="uk-UA" sz="2800" b="1" dirty="0" err="1" smtClean="0">
                <a:solidFill>
                  <a:schemeClr val="tx2"/>
                </a:solidFill>
              </a:rPr>
              <a:t>„хлопських</a:t>
            </a:r>
            <a:r>
              <a:rPr lang="uk-UA" sz="2800" b="1" dirty="0" smtClean="0">
                <a:solidFill>
                  <a:schemeClr val="tx2"/>
                </a:solidFill>
              </a:rPr>
              <a:t> синів від гною" і викликала у Черемшини почуття відрази й огиди.</a:t>
            </a:r>
            <a:endParaRPr lang="uk-UA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093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592935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4572032" cy="4643470"/>
          </a:xfrm>
          <a:ln w="381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Формально гімназійна наука мало що могла дати </a:t>
            </a:r>
            <a:r>
              <a:rPr lang="uk-UA" sz="2800" b="1" dirty="0" smtClean="0">
                <a:solidFill>
                  <a:schemeClr val="tx2"/>
                </a:solidFill>
              </a:rPr>
              <a:t>Черемшині і він починає ґрунтовне </a:t>
            </a:r>
            <a:r>
              <a:rPr lang="uk-UA" sz="2800" b="1" dirty="0" smtClean="0">
                <a:solidFill>
                  <a:schemeClr val="tx2"/>
                </a:solidFill>
              </a:rPr>
              <a:t>вивчення української літератури, особливо велике враження зробили на нього твори Шевченка і Франка, безмежно любив їхні твори</a:t>
            </a:r>
            <a:r>
              <a:rPr lang="uk-UA" sz="2800" b="1" dirty="0" smtClean="0">
                <a:solidFill>
                  <a:schemeClr val="tx2"/>
                </a:solidFill>
              </a:rPr>
              <a:t>.</a:t>
            </a:r>
            <a:endParaRPr lang="uk-UA" sz="2800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249434506.jpg"/>
          <p:cNvPicPr>
            <a:picLocks noChangeAspect="1"/>
          </p:cNvPicPr>
          <p:nvPr/>
        </p:nvPicPr>
        <p:blipFill>
          <a:blip r:embed="rId2"/>
          <a:srcRect r="4552" b="5555"/>
          <a:stretch>
            <a:fillRect/>
          </a:stretch>
        </p:blipFill>
        <p:spPr>
          <a:xfrm>
            <a:off x="5929322" y="500042"/>
            <a:ext cx="300459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5214950"/>
            <a:ext cx="6858048" cy="138499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 Марко Черемшина особисто познайомився з Іваном Франком у Відні 1897 року.</a:t>
            </a:r>
            <a:endParaRPr lang="uk-UA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504960" cy="14176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err="1" smtClean="0"/>
              <a:t>Ознаки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притаманні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письменникам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Покутської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трійці</a:t>
            </a:r>
            <a:r>
              <a:rPr lang="ru-RU" sz="3200" b="1" i="1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357562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u="sng" dirty="0" smtClean="0">
                <a:solidFill>
                  <a:schemeClr val="tx2"/>
                </a:solidFill>
              </a:rPr>
              <a:t>тематика </a:t>
            </a:r>
            <a:r>
              <a:rPr lang="uk-UA" sz="2800" b="1" dirty="0" smtClean="0">
                <a:solidFill>
                  <a:schemeClr val="tx2"/>
                </a:solidFill>
              </a:rPr>
              <a:t>— в основі творів лежало вкрай важке життя селян Покуття, Буковини та Галичини за часів правління Австро-Угорщини; </a:t>
            </a:r>
            <a:endParaRPr lang="uk-UA" sz="2800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214422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u="sng" dirty="0" smtClean="0">
                <a:solidFill>
                  <a:schemeClr val="tx2"/>
                </a:solidFill>
              </a:rPr>
              <a:t>вік</a:t>
            </a:r>
            <a:r>
              <a:rPr lang="uk-UA" sz="2800" b="1" dirty="0" smtClean="0">
                <a:solidFill>
                  <a:schemeClr val="tx2"/>
                </a:solidFill>
              </a:rPr>
              <a:t> — почали творити у молодості;</a:t>
            </a:r>
          </a:p>
          <a:p>
            <a:pPr>
              <a:buFont typeface="Arial" pitchFamily="34" charset="0"/>
              <a:buChar char="•"/>
            </a:pPr>
            <a:r>
              <a:rPr lang="uk-UA" sz="2800" b="1" u="sng" dirty="0" smtClean="0">
                <a:solidFill>
                  <a:schemeClr val="tx2"/>
                </a:solidFill>
              </a:rPr>
              <a:t>походження </a:t>
            </a:r>
            <a:r>
              <a:rPr lang="uk-UA" sz="2800" b="1" dirty="0" smtClean="0">
                <a:solidFill>
                  <a:schemeClr val="tx2"/>
                </a:solidFill>
              </a:rPr>
              <a:t>— родовід вели із нижніх верств суспільства;</a:t>
            </a:r>
            <a:endParaRPr lang="uk-UA" sz="2800" b="1" dirty="0" smtClean="0">
              <a:solidFill>
                <a:schemeClr val="tx2"/>
              </a:solidFill>
            </a:endParaRPr>
          </a:p>
        </p:txBody>
      </p:sp>
      <p:pic>
        <p:nvPicPr>
          <p:cNvPr id="8" name="Рисунок 7" descr="big.photo.jpg"/>
          <p:cNvPicPr>
            <a:picLocks noChangeAspect="1"/>
          </p:cNvPicPr>
          <p:nvPr/>
        </p:nvPicPr>
        <p:blipFill>
          <a:blip r:embed="rId2"/>
          <a:srcRect l="469" t="2870" r="6710" b="8446"/>
          <a:stretch>
            <a:fillRect/>
          </a:stretch>
        </p:blipFill>
        <p:spPr>
          <a:xfrm>
            <a:off x="4643438" y="1785926"/>
            <a:ext cx="436104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715304" cy="2857520"/>
          </a:xfrm>
        </p:spPr>
        <p:txBody>
          <a:bodyPr>
            <a:normAutofit/>
          </a:bodyPr>
          <a:lstStyle/>
          <a:p>
            <a:r>
              <a:rPr lang="ru-RU" sz="2800" b="1" u="sng" dirty="0" err="1" smtClean="0">
                <a:solidFill>
                  <a:schemeClr val="tx2"/>
                </a:solidFill>
              </a:rPr>
              <a:t>жанрова</a:t>
            </a:r>
            <a:r>
              <a:rPr lang="ru-RU" sz="2800" b="1" u="sng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своєрідність</a:t>
            </a:r>
            <a:r>
              <a:rPr lang="ru-RU" sz="2800" b="1" u="sng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— </a:t>
            </a:r>
            <a:r>
              <a:rPr lang="ru-RU" sz="2800" b="1" dirty="0" err="1" smtClean="0">
                <a:solidFill>
                  <a:schemeClr val="tx2"/>
                </a:solidFill>
              </a:rPr>
              <a:t>незважаючи</a:t>
            </a:r>
            <a:r>
              <a:rPr lang="ru-RU" sz="2800" b="1" dirty="0" smtClean="0">
                <a:solidFill>
                  <a:schemeClr val="tx2"/>
                </a:solidFill>
              </a:rPr>
              <a:t> на </a:t>
            </a:r>
            <a:r>
              <a:rPr lang="ru-RU" sz="2800" b="1" dirty="0" err="1" smtClean="0">
                <a:solidFill>
                  <a:schemeClr val="tx2"/>
                </a:solidFill>
              </a:rPr>
              <a:t>традиційність</a:t>
            </a:r>
            <a:r>
              <a:rPr lang="ru-RU" sz="2800" b="1" dirty="0" smtClean="0">
                <a:solidFill>
                  <a:schemeClr val="tx2"/>
                </a:solidFill>
              </a:rPr>
              <a:t> тематики, </a:t>
            </a:r>
            <a:r>
              <a:rPr lang="ru-RU" sz="2800" b="1" dirty="0" err="1" smtClean="0">
                <a:solidFill>
                  <a:schemeClr val="tx2"/>
                </a:solidFill>
              </a:rPr>
              <a:t>Стефаник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Мартович</a:t>
            </a:r>
            <a:r>
              <a:rPr lang="ru-RU" sz="2800" b="1" dirty="0" smtClean="0">
                <a:solidFill>
                  <a:schemeClr val="tx2"/>
                </a:solidFill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</a:rPr>
              <a:t>Черемшина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формувалися</a:t>
            </a:r>
            <a:r>
              <a:rPr lang="ru-RU" sz="2800" b="1" dirty="0" smtClean="0">
                <a:solidFill>
                  <a:schemeClr val="tx2"/>
                </a:solidFill>
              </a:rPr>
              <a:t> як </a:t>
            </a:r>
            <a:r>
              <a:rPr lang="ru-RU" sz="2800" b="1" dirty="0" err="1" smtClean="0">
                <a:solidFill>
                  <a:schemeClr val="tx2"/>
                </a:solidFill>
              </a:rPr>
              <a:t>письменники-модерністи</a:t>
            </a:r>
            <a:r>
              <a:rPr lang="ru-RU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 err="1" smtClean="0">
                <a:solidFill>
                  <a:schemeClr val="tx2"/>
                </a:solidFill>
              </a:rPr>
              <a:t>Скажімо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це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виявлено</a:t>
            </a:r>
            <a:r>
              <a:rPr lang="ru-RU" sz="2800" b="1" dirty="0" smtClean="0">
                <a:solidFill>
                  <a:schemeClr val="tx2"/>
                </a:solidFill>
              </a:rPr>
              <a:t> у </a:t>
            </a:r>
            <a:r>
              <a:rPr lang="ru-RU" sz="2800" b="1" dirty="0" err="1" smtClean="0">
                <a:solidFill>
                  <a:schemeClr val="tx2"/>
                </a:solidFill>
              </a:rPr>
              <a:t>новій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формі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зображення</a:t>
            </a:r>
            <a:r>
              <a:rPr lang="ru-RU" sz="2800" b="1" dirty="0" smtClean="0">
                <a:solidFill>
                  <a:schemeClr val="tx2"/>
                </a:solidFill>
              </a:rPr>
              <a:t> тематики села — </a:t>
            </a:r>
            <a:r>
              <a:rPr lang="ru-RU" sz="2800" b="1" dirty="0" err="1" smtClean="0">
                <a:solidFill>
                  <a:schemeClr val="tx2"/>
                </a:solidFill>
              </a:rPr>
              <a:t>створення</a:t>
            </a:r>
            <a:r>
              <a:rPr lang="ru-RU" sz="2800" b="1" dirty="0" smtClean="0">
                <a:solidFill>
                  <a:schemeClr val="tx2"/>
                </a:solidFill>
              </a:rPr>
              <a:t> новел, </a:t>
            </a:r>
            <a:r>
              <a:rPr lang="ru-RU" sz="2800" b="1" dirty="0" err="1" smtClean="0">
                <a:solidFill>
                  <a:schemeClr val="tx2"/>
                </a:solidFill>
              </a:rPr>
              <a:t>етюдів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uk-UA" sz="2800" b="1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  <p:pic>
        <p:nvPicPr>
          <p:cNvPr id="4" name="Рисунок 3" descr="7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9212">
            <a:off x="2577126" y="3363675"/>
            <a:ext cx="4771110" cy="320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420</Words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"Покутська трійця"</vt:lpstr>
      <vt:lpstr>Слайд 2</vt:lpstr>
      <vt:lpstr>Слайд 3</vt:lpstr>
      <vt:lpstr>Слайд 4</vt:lpstr>
      <vt:lpstr>Слайд 5</vt:lpstr>
      <vt:lpstr>Слайд 6</vt:lpstr>
      <vt:lpstr>Слайд 7</vt:lpstr>
      <vt:lpstr> Ознаки, притаманні письменникам Покутської трійці: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"Покутська трійця"</dc:title>
  <dc:creator>Администратор</dc:creator>
  <cp:lastModifiedBy>DNA7 X86</cp:lastModifiedBy>
  <cp:revision>10</cp:revision>
  <dcterms:created xsi:type="dcterms:W3CDTF">2014-02-24T17:26:00Z</dcterms:created>
  <dcterms:modified xsi:type="dcterms:W3CDTF">2014-02-24T18:41:14Z</dcterms:modified>
</cp:coreProperties>
</file>