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692D-3445-48D7-B250-781A4F921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8D169-1A0E-42BE-B746-216F8A099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D933-D3FE-4731-AB9E-2D61E4D01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CFA6E-46E8-4DD9-B83C-4BD0B61F8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5404-4DDB-4DA1-9191-CEBADB671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10E2-ADAA-4AA4-9759-CAE350B55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34BAE-7D6A-40F5-ADCA-A035F235B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E4EFE-1A90-4E52-B15A-2B1822022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F24F3-9460-46AB-B6C5-A7BF65231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3EA26-C8C5-4EDC-A254-803667474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E96D2-32B5-4188-9E84-FCB777A80B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54975-6EE0-4E0F-A19D-267D08158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6880-5167-4DE8-B2D3-81C9149AB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D7676-C094-40F2-83ED-01CBDD2855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FE2FE-D43D-46E5-A8AF-1CA798386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443AB-98B5-4267-B412-5E4FC015F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8DE1B-4111-4123-82FB-38A907F25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969C-ECE5-4A3A-B3DB-77FD5C0B18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38920-E19B-435A-A7CE-65F44D60F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800F8-0DDB-4EB0-A2A2-FC85BE997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D3840-1F29-43A5-8F44-C64EA5DD1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84E37-975D-4307-A846-71C789537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F84A9-FDB6-44BD-817E-8CD03D7C5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7628A-0505-4986-9130-600895124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FA7A-1DB4-407B-A6F0-40EA98319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3E05F-F7D5-40CB-9C6D-A14CB57B3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73E4C-0089-43A7-AA14-A15C408BA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33C26-517F-4444-B026-4F2ABCB1E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83F27-4710-4B1E-8E47-8481B9A09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FB73-4274-4632-B12C-3123B97B7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8533B-D1CB-4B97-9CB8-4847B40CF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3BF-455A-4A86-972F-8AA1DF116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E4AB7-34AF-4F10-ABB9-66D2B1D1B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7EEC3-63A7-4109-8937-AAD3D608C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9EF4C-D5C1-48FE-829B-BC3128DDF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7196-8492-4323-8BBB-D4CAAA660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5D6AA-A530-4A10-B44A-5CD37C8F3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8901-9483-4D53-941D-5889D58C5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C695D-FE69-4BEC-8D8C-49DC3602E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DF1F6-F659-438C-B80A-7A35C6D8A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BA0D1-A165-4AAE-9A41-03115038B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B4E2E-9FDF-42A8-9B4F-BD5C2D660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974E9-F897-4E66-A4BF-70E8D8858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8FF97-578F-42DA-851B-61F5FEC16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F6CB-6A72-4C10-B092-0B7D73FA6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10C28-684E-4F8B-95DD-1E1D739E8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00123-25CF-4A10-B826-64FCD50FE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41E4B-FC1E-429B-9A5E-BE8F2C613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5B371-BE51-4CA2-8959-737E8932B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E3D5F-3F7B-4CE1-853F-9FFC82290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05144-59EA-4893-8EBF-8A978EB63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DF16A-38FF-4D4B-AE0E-021A61730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3B660-BFE6-48C7-9088-A6C21D76E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EE579-1FDD-434B-905A-20530F9CD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4F295-5C39-4D9B-BF56-3AE1EAAD9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2041F-7344-4782-A39C-C21DED7A4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0BB1F-93F2-49F9-9FC4-A000BB790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A9212-C260-4BBB-8FC2-B50C372BCF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4AC5D-CB39-4D60-BB38-44C339578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76B7D-E2FF-4170-AE9E-27CC13915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D8F4-145A-4984-AB32-9A748199B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FE96B-46A1-41FE-8777-DCA9BB992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40313-7B14-4B0D-A0A4-A136E232A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C66C9-DEF8-46E5-9724-16A7FC442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634C-AE3E-4A2B-94E9-9BC88B59C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A2711-2C19-4FED-BA59-17E2CE6D2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4BD2F-0906-40B9-BB4B-4D5ADB356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C456-E1E9-4B71-A534-8D2A62D61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4DAB5-E5A6-4152-8314-F7E9DBA5F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0BF74-51AC-400F-83E1-B6C46A843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C6588-718C-4C54-A42D-282C1181D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BF445-7CFC-42C7-93A1-D99A81703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983A4-1F79-425C-98EF-9CBC48E38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4DD12-5AD8-4033-A9E5-9A04A7581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C879F-AA8A-48DB-B840-72EFAAF03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6EF71-E7C0-43CF-972C-14F816A3D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7CD3B-6E25-4E0B-B87C-8E041E450A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91936-390E-4F52-8656-C4BF45402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8D237-90BD-43ED-9D25-BFDB6662B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AFE95-E4D8-4602-82DF-210B6A954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C9220-2B06-43B7-808C-AB9694588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54C83-38E8-48BC-969D-1E51CB094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2A9FD-4D9F-4118-ABE7-579301901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8BF9B-7638-411D-867D-5A4C6E545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D655B-6FAB-414A-94B1-9E4113372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DA798-4420-49B6-8F96-28729CC0C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5BEE9-F761-408A-A11C-6183B0323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D9D1-F811-45AF-88B8-BCF9FE190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BA7B0-D338-41AF-B291-59236C2CA7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84663-D289-41DA-9F1E-3AF6C2A8A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6C8FE-CCB1-40CA-8026-E22EDFF3D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EAFB9-D450-423F-9C5F-84D4675C2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8C1FF-9CFE-45AC-8207-0E42EC888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AC03-61A0-4F0D-9728-B0D5E37BC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5655-69E1-494E-8D57-716BF0C2EE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63E5-9A12-4D4E-8755-5ABF5F471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477F9-EF1F-48A8-90FC-57545C887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2E089-5070-4845-A7E2-7D6445F17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D50F2-5A53-40C3-821D-D3681879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48DB2A-10B1-4AEC-A42B-D8F1DC8C50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0048C9-DF2C-4F9D-8F6D-2E0FBCF2E1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9E8BE9-C220-41A4-8E4B-96DA6DFAA4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DC954-C1EF-4DCE-B255-7A8873D151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5D201-E100-435B-92F8-D24DF8371C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AF2A78-055C-4403-B23A-B5EE9D0873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6256B6-7338-422D-A49B-54E8E669A7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3293FC-AB1F-4D90-A5CC-51FB48CC73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DB10C5-46AF-4E86-A705-82D7E4A942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"/>
            <a:ext cx="7772400" cy="1071545"/>
          </a:xfrm>
        </p:spPr>
        <p:txBody>
          <a:bodyPr/>
          <a:lstStyle/>
          <a:p>
            <a:r>
              <a:rPr lang="uk-UA" b="1" dirty="0" smtClean="0">
                <a:latin typeface="Bookman Old Style" pitchFamily="18" charset="0"/>
              </a:rPr>
              <a:t/>
            </a:r>
            <a:br>
              <a:rPr lang="uk-UA" b="1" dirty="0" smtClean="0">
                <a:latin typeface="Bookman Old Style" pitchFamily="18" charset="0"/>
              </a:rPr>
            </a:br>
            <a:r>
              <a:rPr lang="uk-UA" sz="8000" b="1" dirty="0" smtClean="0">
                <a:latin typeface="Bookman Old Style" pitchFamily="18" charset="0"/>
              </a:rPr>
              <a:t>Готи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054" name="Picture 6" descr="http://basik.ru/images/3498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00174"/>
            <a:ext cx="2788912" cy="3857652"/>
          </a:xfrm>
          <a:prstGeom prst="rect">
            <a:avLst/>
          </a:prstGeom>
          <a:noFill/>
        </p:spPr>
      </p:pic>
      <p:pic>
        <p:nvPicPr>
          <p:cNvPr id="2056" name="Picture 8" descr="http://4.bp.blogspot.com/-RnVK5-JYZPQ/TspOeD-W86I/AAAAAAAACaY/49UZNvgCScY/s1600/0931ea81e2e89640f41008be973e3a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3"/>
            <a:ext cx="2357454" cy="3862041"/>
          </a:xfrm>
          <a:prstGeom prst="rect">
            <a:avLst/>
          </a:prstGeom>
          <a:noFill/>
        </p:spPr>
      </p:pic>
      <p:pic>
        <p:nvPicPr>
          <p:cNvPr id="2058" name="Picture 10" descr="http://nevsedoma.com.ua/images/2009/93/3/Goths_17.jpg"/>
          <p:cNvPicPr>
            <a:picLocks noChangeAspect="1" noChangeArrowheads="1"/>
          </p:cNvPicPr>
          <p:nvPr/>
        </p:nvPicPr>
        <p:blipFill>
          <a:blip r:embed="rId4"/>
          <a:srcRect l="5291" t="2268" r="4535" b="3402"/>
          <a:stretch>
            <a:fillRect/>
          </a:stretch>
        </p:blipFill>
        <p:spPr bwMode="auto">
          <a:xfrm>
            <a:off x="6358013" y="1500174"/>
            <a:ext cx="2762842" cy="385373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8429652" cy="178592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vi-VN" sz="2400" b="1" dirty="0" smtClean="0"/>
              <a:t>Готи</a:t>
            </a:r>
            <a:r>
              <a:rPr lang="vi-VN" sz="2400" dirty="0" smtClean="0"/>
              <a:t> — субкультура, що зародилася наприкінці 70-х років </a:t>
            </a:r>
            <a:r>
              <a:rPr lang="en-US" sz="2400" dirty="0" smtClean="0"/>
              <a:t>XX </a:t>
            </a:r>
            <a:r>
              <a:rPr lang="vi-VN" sz="2400" dirty="0" smtClean="0"/>
              <a:t>століття у Великобританії на основі панк-руху.Готична субкультура досить різноманітна і неоднорідна, однак для всіх її представників в тому чи іншому ступені характерні специфічний імідж і інтерес до готичної музики. </a:t>
            </a:r>
            <a:endParaRPr lang="uk-UA" sz="2400" dirty="0" smtClean="0"/>
          </a:p>
          <a:p>
            <a:pPr>
              <a:buFont typeface="Arial" pitchFamily="34" charset="0"/>
              <a:buChar char="•"/>
            </a:pPr>
            <a:r>
              <a:rPr lang="vi-VN" sz="2400" dirty="0" smtClean="0"/>
              <a:t>Від початку будучи молодіжною, нині у світі субкультура представлена людьми віком від 14 до 45 років і старшими.</a:t>
            </a:r>
            <a:endParaRPr lang="uk-UA" sz="2400" dirty="0" smtClean="0"/>
          </a:p>
        </p:txBody>
      </p:sp>
      <p:pic>
        <p:nvPicPr>
          <p:cNvPr id="117762" name="Picture 2" descr="http://yahooeu.ru/uploads/posts/2010-06/1276242577_8.jpg"/>
          <p:cNvPicPr>
            <a:picLocks noChangeAspect="1" noChangeArrowheads="1"/>
          </p:cNvPicPr>
          <p:nvPr/>
        </p:nvPicPr>
        <p:blipFill>
          <a:blip r:embed="rId2"/>
          <a:srcRect l="8837" t="2779" r="5438" b="3335"/>
          <a:stretch>
            <a:fillRect/>
          </a:stretch>
        </p:blipFill>
        <p:spPr bwMode="auto">
          <a:xfrm>
            <a:off x="6476630" y="3286124"/>
            <a:ext cx="2667370" cy="3571876"/>
          </a:xfrm>
          <a:prstGeom prst="rect">
            <a:avLst/>
          </a:prstGeom>
          <a:noFill/>
        </p:spPr>
      </p:pic>
      <p:pic>
        <p:nvPicPr>
          <p:cNvPr id="7" name="Picture 12" descr="&amp;Fcy;&amp;acy;&amp;jcy;&amp;lcy;:Gothgirl.jpg"/>
          <p:cNvPicPr>
            <a:picLocks noChangeAspect="1" noChangeArrowheads="1"/>
          </p:cNvPicPr>
          <p:nvPr/>
        </p:nvPicPr>
        <p:blipFill>
          <a:blip r:embed="rId3"/>
          <a:srcRect t="18456" r="4241"/>
          <a:stretch>
            <a:fillRect/>
          </a:stretch>
        </p:blipFill>
        <p:spPr bwMode="auto">
          <a:xfrm>
            <a:off x="3643306" y="3286124"/>
            <a:ext cx="2808069" cy="3571876"/>
          </a:xfrm>
          <a:prstGeom prst="rect">
            <a:avLst/>
          </a:prstGeom>
          <a:noFill/>
        </p:spPr>
      </p:pic>
      <p:pic>
        <p:nvPicPr>
          <p:cNvPr id="117764" name="Picture 4" descr="http://nevsedoma.com.ua/images/2007/68/23_goth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421331"/>
            <a:ext cx="2286016" cy="34366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0"/>
            <a:ext cx="8358214" cy="2143116"/>
          </a:xfrm>
        </p:spPr>
        <p:txBody>
          <a:bodyPr/>
          <a:lstStyle/>
          <a:p>
            <a:r>
              <a:rPr lang="ru-RU" sz="2400" dirty="0" err="1" smtClean="0"/>
              <a:t>Основними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субкультури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готична</a:t>
            </a:r>
            <a:r>
              <a:rPr lang="ru-RU" sz="2400" dirty="0" smtClean="0"/>
              <a:t> мода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готична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музика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До </a:t>
            </a:r>
            <a:r>
              <a:rPr lang="ru-RU" sz="2400" dirty="0" err="1" smtClean="0"/>
              <a:t>готичної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готичний</a:t>
            </a:r>
            <a:r>
              <a:rPr lang="ru-RU" sz="2400" dirty="0" smtClean="0"/>
              <a:t> рок, </a:t>
            </a:r>
            <a:r>
              <a:rPr lang="ru-RU" sz="2400" dirty="0" err="1" smtClean="0"/>
              <a:t>дет-рок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/>
              <a:t>дарквейв</a:t>
            </a:r>
            <a:r>
              <a:rPr lang="ru-RU" sz="2400" dirty="0" smtClean="0"/>
              <a:t>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включати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жанри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готичний</a:t>
            </a:r>
            <a:r>
              <a:rPr lang="ru-RU" sz="2400" dirty="0" smtClean="0"/>
              <a:t> метал</a:t>
            </a:r>
            <a:r>
              <a:rPr lang="ru-RU" sz="2200" dirty="0" smtClean="0"/>
              <a:t>. </a:t>
            </a:r>
          </a:p>
        </p:txBody>
      </p:sp>
      <p:pic>
        <p:nvPicPr>
          <p:cNvPr id="118788" name="Picture 4" descr="&amp;Fcy;&amp;acy;&amp;jcy;&amp;lcy;:Fields of the Nephil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2000240"/>
            <a:ext cx="4404447" cy="2928958"/>
          </a:xfrm>
          <a:prstGeom prst="rect">
            <a:avLst/>
          </a:prstGeom>
          <a:noFill/>
        </p:spPr>
      </p:pic>
      <p:pic>
        <p:nvPicPr>
          <p:cNvPr id="118790" name="Picture 6" descr="&amp;Fcy;&amp;acy;&amp;jcy;&amp;lcy;:Clan-of-xymox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566" y="2000240"/>
            <a:ext cx="3651434" cy="2928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5072074"/>
            <a:ext cx="478634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Fields of the </a:t>
            </a:r>
            <a:r>
              <a:rPr lang="en-US" dirty="0" err="1" smtClean="0"/>
              <a:t>Nephilim</a:t>
            </a:r>
            <a:r>
              <a:rPr lang="en-US" dirty="0" smtClean="0"/>
              <a:t>, </a:t>
            </a:r>
            <a:r>
              <a:rPr lang="ru-RU" dirty="0" err="1" smtClean="0"/>
              <a:t>примітий</a:t>
            </a:r>
            <a:r>
              <a:rPr lang="ru-RU" dirty="0" smtClean="0"/>
              <a:t> гурт </a:t>
            </a:r>
            <a:r>
              <a:rPr lang="ru-RU" dirty="0" err="1" smtClean="0"/>
              <a:t>готичного</a:t>
            </a:r>
            <a:r>
              <a:rPr lang="ru-RU" dirty="0" smtClean="0"/>
              <a:t> року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Clan of </a:t>
            </a:r>
            <a:r>
              <a:rPr lang="en-US" dirty="0" err="1" smtClean="0"/>
              <a:t>Xymox</a:t>
            </a:r>
            <a:r>
              <a:rPr lang="en-US" dirty="0" smtClean="0"/>
              <a:t>,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 </a:t>
            </a:r>
            <a:r>
              <a:rPr lang="ru-RU" dirty="0" err="1" smtClean="0"/>
              <a:t>дарквейву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r>
              <a:rPr lang="ru-RU" sz="2400" dirty="0" err="1" smtClean="0"/>
              <a:t>Готична</a:t>
            </a:r>
            <a:r>
              <a:rPr lang="ru-RU" sz="2400" dirty="0" smtClean="0"/>
              <a:t> мода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різноманітна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загальними</a:t>
            </a:r>
            <a:r>
              <a:rPr lang="ru-RU" sz="2400" dirty="0" smtClean="0"/>
              <a:t> рисами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кольору</a:t>
            </a:r>
            <a:r>
              <a:rPr lang="ru-RU" sz="2400" dirty="0" smtClean="0"/>
              <a:t> в </a:t>
            </a:r>
            <a:r>
              <a:rPr lang="ru-RU" sz="2400" dirty="0" err="1" smtClean="0"/>
              <a:t>одязі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специфічна</a:t>
            </a:r>
            <a:r>
              <a:rPr lang="ru-RU" sz="2400" dirty="0" smtClean="0"/>
              <a:t> атрибутика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макіяж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готики </a:t>
            </a:r>
            <a:r>
              <a:rPr lang="ru-RU" sz="2400" dirty="0" err="1" smtClean="0"/>
              <a:t>здійснили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певні</a:t>
            </a:r>
            <a:r>
              <a:rPr lang="ru-RU" sz="2400" dirty="0" smtClean="0"/>
              <a:t> твори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кінострічки</a:t>
            </a:r>
            <a:r>
              <a:rPr lang="ru-RU" sz="2400" dirty="0" smtClean="0"/>
              <a:t>,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субкультурної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естетики</a:t>
            </a:r>
            <a:r>
              <a:rPr lang="ru-RU" sz="2400" dirty="0" smtClean="0"/>
              <a:t> почали </a:t>
            </a:r>
            <a:r>
              <a:rPr lang="ru-RU" sz="2400" dirty="0" err="1" smtClean="0"/>
              <a:t>проникати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мистецтво.Особливо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тісно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готична</a:t>
            </a:r>
            <a:r>
              <a:rPr lang="ru-RU" sz="2400" dirty="0" smtClean="0"/>
              <a:t> культура </a:t>
            </a:r>
            <a:r>
              <a:rPr lang="ru-RU" sz="2400" dirty="0" err="1" smtClean="0"/>
              <a:t>пов'язана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вампірською</a:t>
            </a:r>
            <a:r>
              <a:rPr lang="ru-RU" sz="2400" dirty="0" smtClean="0"/>
              <a:t> тематикою.</a:t>
            </a:r>
          </a:p>
          <a:p>
            <a:endParaRPr lang="ru-RU" dirty="0"/>
          </a:p>
        </p:txBody>
      </p:sp>
      <p:pic>
        <p:nvPicPr>
          <p:cNvPr id="4" name="Picture 2" descr="&amp;Fcy;&amp;acy;&amp;jcy;&amp;lcy;:Létain.jpg"/>
          <p:cNvPicPr>
            <a:picLocks noChangeAspect="1" noChangeArrowheads="1"/>
          </p:cNvPicPr>
          <p:nvPr/>
        </p:nvPicPr>
        <p:blipFill>
          <a:blip r:embed="rId2"/>
          <a:srcRect l="8483"/>
          <a:stretch>
            <a:fillRect/>
          </a:stretch>
        </p:blipFill>
        <p:spPr bwMode="auto">
          <a:xfrm>
            <a:off x="1071538" y="2734903"/>
            <a:ext cx="2526097" cy="4123097"/>
          </a:xfrm>
          <a:prstGeom prst="rect">
            <a:avLst/>
          </a:prstGeom>
          <a:noFill/>
        </p:spPr>
      </p:pic>
      <p:pic>
        <p:nvPicPr>
          <p:cNvPr id="119810" name="Picture 2" descr="&amp;Fcy;&amp;acy;&amp;jcy;&amp;lcy;:Fani Castle Party 2009 21.jpg"/>
          <p:cNvPicPr>
            <a:picLocks noChangeAspect="1" noChangeArrowheads="1"/>
          </p:cNvPicPr>
          <p:nvPr/>
        </p:nvPicPr>
        <p:blipFill>
          <a:blip r:embed="rId3"/>
          <a:srcRect l="1159" t="1183"/>
          <a:stretch>
            <a:fillRect/>
          </a:stretch>
        </p:blipFill>
        <p:spPr bwMode="auto">
          <a:xfrm>
            <a:off x="3643306" y="2727856"/>
            <a:ext cx="2765833" cy="4130144"/>
          </a:xfrm>
          <a:prstGeom prst="rect">
            <a:avLst/>
          </a:prstGeom>
          <a:noFill/>
        </p:spPr>
      </p:pic>
      <p:pic>
        <p:nvPicPr>
          <p:cNvPr id="119812" name="Picture 4" descr="&amp;Fcy;&amp;acy;&amp;jcy;&amp;lcy;:Lady Amaranth.jpg"/>
          <p:cNvPicPr>
            <a:picLocks noChangeAspect="1" noChangeArrowheads="1"/>
          </p:cNvPicPr>
          <p:nvPr/>
        </p:nvPicPr>
        <p:blipFill>
          <a:blip r:embed="rId4"/>
          <a:srcRect l="3780" t="1906" r="945"/>
          <a:stretch>
            <a:fillRect/>
          </a:stretch>
        </p:blipFill>
        <p:spPr bwMode="auto">
          <a:xfrm>
            <a:off x="6456044" y="2741434"/>
            <a:ext cx="2687956" cy="411656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gothicsstyle.ru/wp-content/uploads/2011/03/Utopia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3660" y="0"/>
            <a:ext cx="3140340" cy="3929042"/>
          </a:xfrm>
          <a:prstGeom prst="rect">
            <a:avLst/>
          </a:prstGeom>
          <a:noFill/>
        </p:spPr>
      </p:pic>
      <p:pic>
        <p:nvPicPr>
          <p:cNvPr id="120836" name="Picture 4" descr="http://s.spynet.ru/images/2008/02/14/gots/gots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9986"/>
            <a:ext cx="3214678" cy="2918014"/>
          </a:xfrm>
          <a:prstGeom prst="rect">
            <a:avLst/>
          </a:prstGeom>
          <a:noFill/>
        </p:spPr>
      </p:pic>
      <p:pic>
        <p:nvPicPr>
          <p:cNvPr id="120838" name="Picture 6" descr="http://bm.img.com.ua/img/prikol/images/large/1/8/148081_256380.jpg"/>
          <p:cNvPicPr>
            <a:picLocks noChangeAspect="1" noChangeArrowheads="1"/>
          </p:cNvPicPr>
          <p:nvPr/>
        </p:nvPicPr>
        <p:blipFill>
          <a:blip r:embed="rId4"/>
          <a:srcRect l="46488" t="9921"/>
          <a:stretch>
            <a:fillRect/>
          </a:stretch>
        </p:blipFill>
        <p:spPr bwMode="auto">
          <a:xfrm>
            <a:off x="3214678" y="3937146"/>
            <a:ext cx="2168889" cy="2920855"/>
          </a:xfrm>
          <a:prstGeom prst="rect">
            <a:avLst/>
          </a:prstGeom>
          <a:noFill/>
        </p:spPr>
      </p:pic>
      <p:pic>
        <p:nvPicPr>
          <p:cNvPr id="120840" name="Picture 8" descr="http://www.vhodite.com/wp-content/uploads/2012/06/got3.jpg"/>
          <p:cNvPicPr>
            <a:picLocks noChangeAspect="1" noChangeArrowheads="1"/>
          </p:cNvPicPr>
          <p:nvPr/>
        </p:nvPicPr>
        <p:blipFill>
          <a:blip r:embed="rId5"/>
          <a:srcRect r="19304"/>
          <a:stretch>
            <a:fillRect/>
          </a:stretch>
        </p:blipFill>
        <p:spPr bwMode="auto">
          <a:xfrm>
            <a:off x="5397280" y="3929066"/>
            <a:ext cx="3746720" cy="2928934"/>
          </a:xfrm>
          <a:prstGeom prst="rect">
            <a:avLst/>
          </a:prstGeom>
          <a:noFill/>
        </p:spPr>
      </p:pic>
      <p:pic>
        <p:nvPicPr>
          <p:cNvPr id="120844" name="Picture 12" descr="http://content.foto.mail.ru/mail/vedma_zlobinka/_blogs/i-14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805"/>
            <a:ext cx="3071802" cy="3916547"/>
          </a:xfrm>
          <a:prstGeom prst="rect">
            <a:avLst/>
          </a:prstGeom>
          <a:noFill/>
        </p:spPr>
      </p:pic>
      <p:pic>
        <p:nvPicPr>
          <p:cNvPr id="120846" name="Picture 14" descr="http://koshmaroff.pp.net.ua/_nw/0/60358.jpeg"/>
          <p:cNvPicPr>
            <a:picLocks noChangeAspect="1" noChangeArrowheads="1"/>
          </p:cNvPicPr>
          <p:nvPr/>
        </p:nvPicPr>
        <p:blipFill>
          <a:blip r:embed="rId7"/>
          <a:srcRect b="5374"/>
          <a:stretch>
            <a:fillRect/>
          </a:stretch>
        </p:blipFill>
        <p:spPr bwMode="auto">
          <a:xfrm>
            <a:off x="3143240" y="0"/>
            <a:ext cx="2837946" cy="390768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0"/>
            <a:ext cx="8358214" cy="4525963"/>
          </a:xfrm>
        </p:spPr>
        <p:txBody>
          <a:bodyPr/>
          <a:lstStyle/>
          <a:p>
            <a:r>
              <a:rPr lang="uk-UA" sz="2400" dirty="0" smtClean="0"/>
              <a:t>Особливої уваги заслуговує процес одруження готів.</a:t>
            </a:r>
            <a:endParaRPr lang="ru-RU" sz="2400" dirty="0"/>
          </a:p>
        </p:txBody>
      </p:sp>
      <p:pic>
        <p:nvPicPr>
          <p:cNvPr id="1026" name="Picture 2" descr="http://cdn.trinixy.ru/pics4/20090805/goth-wedding_01.jpg"/>
          <p:cNvPicPr>
            <a:picLocks noChangeAspect="1" noChangeArrowheads="1"/>
          </p:cNvPicPr>
          <p:nvPr/>
        </p:nvPicPr>
        <p:blipFill>
          <a:blip r:embed="rId2"/>
          <a:srcRect l="5906" t="1643" r="19685" b="6571"/>
          <a:stretch>
            <a:fillRect/>
          </a:stretch>
        </p:blipFill>
        <p:spPr bwMode="auto">
          <a:xfrm>
            <a:off x="1285852" y="428604"/>
            <a:ext cx="2020019" cy="2985843"/>
          </a:xfrm>
          <a:prstGeom prst="rect">
            <a:avLst/>
          </a:prstGeom>
          <a:noFill/>
        </p:spPr>
      </p:pic>
      <p:pic>
        <p:nvPicPr>
          <p:cNvPr id="1028" name="Picture 4" descr="http://belveder.name/blog/wp-content/uploads/2010/06/IMG_0238.jpg"/>
          <p:cNvPicPr>
            <a:picLocks noChangeAspect="1" noChangeArrowheads="1"/>
          </p:cNvPicPr>
          <p:nvPr/>
        </p:nvPicPr>
        <p:blipFill>
          <a:blip r:embed="rId3"/>
          <a:srcRect b="4961"/>
          <a:stretch>
            <a:fillRect/>
          </a:stretch>
        </p:blipFill>
        <p:spPr bwMode="auto">
          <a:xfrm>
            <a:off x="6286512" y="2985571"/>
            <a:ext cx="2714644" cy="3872429"/>
          </a:xfrm>
          <a:prstGeom prst="rect">
            <a:avLst/>
          </a:prstGeom>
          <a:noFill/>
        </p:spPr>
      </p:pic>
      <p:pic>
        <p:nvPicPr>
          <p:cNvPr id="1030" name="Picture 6" descr="http://www.inpic.ru/pic/1878-edfed249.jpg"/>
          <p:cNvPicPr>
            <a:picLocks noChangeAspect="1" noChangeArrowheads="1"/>
          </p:cNvPicPr>
          <p:nvPr/>
        </p:nvPicPr>
        <p:blipFill>
          <a:blip r:embed="rId4"/>
          <a:srcRect t="9431" b="7254"/>
          <a:stretch>
            <a:fillRect/>
          </a:stretch>
        </p:blipFill>
        <p:spPr bwMode="auto">
          <a:xfrm>
            <a:off x="3357554" y="428604"/>
            <a:ext cx="2214578" cy="2471101"/>
          </a:xfrm>
          <a:prstGeom prst="rect">
            <a:avLst/>
          </a:prstGeom>
          <a:noFill/>
        </p:spPr>
      </p:pic>
      <p:pic>
        <p:nvPicPr>
          <p:cNvPr id="1032" name="Picture 8" descr="http://stat17.privet.ru/lr/091719c5e244b82209119218dbd38caa"/>
          <p:cNvPicPr>
            <a:picLocks noChangeAspect="1" noChangeArrowheads="1"/>
          </p:cNvPicPr>
          <p:nvPr/>
        </p:nvPicPr>
        <p:blipFill>
          <a:blip r:embed="rId5"/>
          <a:srcRect l="4108" t="4123" r="10270" b="4123"/>
          <a:stretch>
            <a:fillRect/>
          </a:stretch>
        </p:blipFill>
        <p:spPr bwMode="auto">
          <a:xfrm>
            <a:off x="1214414" y="3539814"/>
            <a:ext cx="2071702" cy="3318186"/>
          </a:xfrm>
          <a:prstGeom prst="rect">
            <a:avLst/>
          </a:prstGeom>
          <a:noFill/>
        </p:spPr>
      </p:pic>
      <p:pic>
        <p:nvPicPr>
          <p:cNvPr id="1034" name="Picture 10" descr="http://vsyako-razno.ru/uploads/posts/2009-02/1235750106_hiop.ru_t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28604"/>
            <a:ext cx="3365669" cy="2428892"/>
          </a:xfrm>
          <a:prstGeom prst="rect">
            <a:avLst/>
          </a:prstGeom>
          <a:noFill/>
        </p:spPr>
      </p:pic>
      <p:pic>
        <p:nvPicPr>
          <p:cNvPr id="1036" name="Picture 12" descr="http://vsyako-razno.ru/uploads/posts/2009-02/1235750106_hiop.ru_0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994634"/>
            <a:ext cx="2571768" cy="38633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"/>
            <a:ext cx="8429652" cy="1428736"/>
          </a:xfrm>
        </p:spPr>
        <p:txBody>
          <a:bodyPr/>
          <a:lstStyle/>
          <a:p>
            <a:r>
              <a:rPr lang="ru-RU" sz="2400" dirty="0" smtClean="0"/>
              <a:t>«Святим» </a:t>
            </a:r>
            <a:r>
              <a:rPr lang="ru-RU" sz="2400" dirty="0" err="1" smtClean="0"/>
              <a:t>місцем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готів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кладовища</a:t>
            </a:r>
            <a:r>
              <a:rPr lang="ru-RU" sz="2400" dirty="0" smtClean="0"/>
              <a:t>.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надихають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надають</a:t>
            </a:r>
            <a:r>
              <a:rPr lang="ru-RU" sz="2400" dirty="0" smtClean="0"/>
              <a:t> сил та </a:t>
            </a:r>
            <a:r>
              <a:rPr lang="ru-RU" sz="2400" dirty="0" err="1" smtClean="0"/>
              <a:t>почуття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самотності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їм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потрібна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7762" name="Picture 2" descr="http://end-of-days.narod.ru/IMAGES/gott/goth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4786346" cy="3323092"/>
          </a:xfrm>
          <a:prstGeom prst="rect">
            <a:avLst/>
          </a:prstGeom>
          <a:noFill/>
        </p:spPr>
      </p:pic>
      <p:pic>
        <p:nvPicPr>
          <p:cNvPr id="117764" name="Picture 4" descr="http://als.ucoz.ru/_si/0/63357.jpg"/>
          <p:cNvPicPr>
            <a:picLocks noChangeAspect="1" noChangeArrowheads="1"/>
          </p:cNvPicPr>
          <p:nvPr/>
        </p:nvPicPr>
        <p:blipFill>
          <a:blip r:embed="rId3"/>
          <a:srcRect l="5815" t="4176" r="5815" b="4176"/>
          <a:stretch>
            <a:fillRect/>
          </a:stretch>
        </p:blipFill>
        <p:spPr bwMode="auto">
          <a:xfrm>
            <a:off x="6357950" y="785794"/>
            <a:ext cx="2630422" cy="3795571"/>
          </a:xfrm>
          <a:prstGeom prst="rect">
            <a:avLst/>
          </a:prstGeom>
          <a:noFill/>
        </p:spPr>
      </p:pic>
      <p:pic>
        <p:nvPicPr>
          <p:cNvPr id="117766" name="Picture 6" descr="http://99px.ru/sstorage/56/2012/04/10204121310406374.jpg"/>
          <p:cNvPicPr>
            <a:picLocks noChangeAspect="1" noChangeArrowheads="1"/>
          </p:cNvPicPr>
          <p:nvPr/>
        </p:nvPicPr>
        <p:blipFill>
          <a:blip r:embed="rId4"/>
          <a:srcRect t="24970" b="10215"/>
          <a:stretch>
            <a:fillRect/>
          </a:stretch>
        </p:blipFill>
        <p:spPr bwMode="auto">
          <a:xfrm>
            <a:off x="1142976" y="4802120"/>
            <a:ext cx="5086350" cy="2055880"/>
          </a:xfrm>
          <a:prstGeom prst="rect">
            <a:avLst/>
          </a:prstGeom>
          <a:noFill/>
        </p:spPr>
      </p:pic>
      <p:pic>
        <p:nvPicPr>
          <p:cNvPr id="117768" name="Picture 8" descr="http://kazan24.ru/images/news/4292_original.jpg"/>
          <p:cNvPicPr>
            <a:picLocks noChangeAspect="1" noChangeArrowheads="1"/>
          </p:cNvPicPr>
          <p:nvPr/>
        </p:nvPicPr>
        <p:blipFill>
          <a:blip r:embed="rId5"/>
          <a:srcRect t="17950" b="10970"/>
          <a:stretch>
            <a:fillRect/>
          </a:stretch>
        </p:blipFill>
        <p:spPr bwMode="auto">
          <a:xfrm>
            <a:off x="6357950" y="4714884"/>
            <a:ext cx="2585593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r>
              <a:rPr lang="uk-UA" b="1" dirty="0" smtClean="0"/>
              <a:t>Готичні події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9"/>
            <a:ext cx="8429652" cy="3786214"/>
          </a:xfrm>
        </p:spPr>
        <p:txBody>
          <a:bodyPr/>
          <a:lstStyle/>
          <a:p>
            <a:r>
              <a:rPr lang="ru-RU" sz="2200" dirty="0" smtClean="0"/>
              <a:t>В </a:t>
            </a:r>
            <a:r>
              <a:rPr lang="ru-RU" sz="2200" dirty="0" err="1" smtClean="0"/>
              <a:t>даний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існує</a:t>
            </a:r>
            <a:r>
              <a:rPr lang="ru-RU" sz="2200" dirty="0" smtClean="0"/>
              <a:t> </a:t>
            </a:r>
            <a:r>
              <a:rPr lang="ru-RU" sz="2200" dirty="0" err="1" smtClean="0"/>
              <a:t>чимало</a:t>
            </a:r>
            <a:r>
              <a:rPr lang="ru-RU" sz="2200" dirty="0" smtClean="0"/>
              <a:t> </a:t>
            </a:r>
            <a:r>
              <a:rPr lang="ru-RU" sz="2200" dirty="0" err="1" smtClean="0"/>
              <a:t>фестивалів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присвячених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головним</a:t>
            </a:r>
            <a:r>
              <a:rPr lang="ru-RU" sz="2200" dirty="0" smtClean="0"/>
              <a:t> чином </a:t>
            </a:r>
            <a:r>
              <a:rPr lang="ru-RU" sz="2200" dirty="0" err="1" smtClean="0"/>
              <a:t>музиці</a:t>
            </a:r>
            <a:r>
              <a:rPr lang="ru-RU" sz="2200" dirty="0" smtClean="0"/>
              <a:t>, </a:t>
            </a:r>
            <a:r>
              <a:rPr lang="ru-RU" sz="2200" dirty="0" err="1" smtClean="0"/>
              <a:t>популярній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готів</a:t>
            </a:r>
            <a:r>
              <a:rPr lang="ru-RU" sz="2200" dirty="0" smtClean="0"/>
              <a:t>. До </a:t>
            </a:r>
            <a:r>
              <a:rPr lang="ru-RU" sz="2200" dirty="0" err="1" smtClean="0"/>
              <a:t>найбільш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відомих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них </a:t>
            </a:r>
            <a:r>
              <a:rPr lang="ru-RU" sz="2200" dirty="0" err="1" smtClean="0"/>
              <a:t>відноситься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британський</a:t>
            </a:r>
            <a:r>
              <a:rPr lang="ru-RU" sz="2200" dirty="0" smtClean="0"/>
              <a:t> </a:t>
            </a:r>
            <a:r>
              <a:rPr lang="en-US" sz="2200" dirty="0" err="1" smtClean="0"/>
              <a:t>Whitby</a:t>
            </a:r>
            <a:r>
              <a:rPr lang="en-US" sz="2200" dirty="0" smtClean="0"/>
              <a:t> Gothic Weekend, </a:t>
            </a:r>
            <a:r>
              <a:rPr lang="ru-RU" sz="2200" dirty="0" err="1" smtClean="0"/>
              <a:t>який</a:t>
            </a:r>
            <a:r>
              <a:rPr lang="ru-RU" sz="2200" dirty="0" smtClean="0"/>
              <a:t> проводиться </a:t>
            </a:r>
            <a:r>
              <a:rPr lang="ru-RU" sz="2200" dirty="0" err="1" smtClean="0"/>
              <a:t>з</a:t>
            </a:r>
            <a:r>
              <a:rPr lang="ru-RU" sz="2200" dirty="0" smtClean="0"/>
              <a:t> 1995 року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кожен</a:t>
            </a:r>
            <a:r>
              <a:rPr lang="ru-RU" sz="2200" dirty="0" smtClean="0"/>
              <a:t> раз </a:t>
            </a:r>
            <a:r>
              <a:rPr lang="ru-RU" sz="2200" dirty="0" err="1" smtClean="0"/>
              <a:t>привертає</a:t>
            </a:r>
            <a:r>
              <a:rPr lang="ru-RU" sz="2200" dirty="0" smtClean="0"/>
              <a:t> </a:t>
            </a:r>
            <a:r>
              <a:rPr lang="ru-RU" sz="2200" dirty="0" err="1" smtClean="0"/>
              <a:t>близько</a:t>
            </a:r>
            <a:r>
              <a:rPr lang="ru-RU" sz="2200" dirty="0" smtClean="0"/>
              <a:t> </a:t>
            </a:r>
            <a:r>
              <a:rPr lang="ru-RU" sz="2200" dirty="0" err="1" smtClean="0"/>
              <a:t>двох</a:t>
            </a:r>
            <a:r>
              <a:rPr lang="ru-RU" sz="2200" dirty="0" smtClean="0"/>
              <a:t> </a:t>
            </a:r>
            <a:r>
              <a:rPr lang="ru-RU" sz="2200" dirty="0" err="1" smtClean="0"/>
              <a:t>тисяч</a:t>
            </a:r>
            <a:r>
              <a:rPr lang="ru-RU" sz="2200" dirty="0" smtClean="0"/>
              <a:t> </a:t>
            </a:r>
            <a:r>
              <a:rPr lang="ru-RU" sz="2200" dirty="0" err="1" smtClean="0"/>
              <a:t>глядачів</a:t>
            </a:r>
            <a:r>
              <a:rPr lang="ru-RU" sz="2200" dirty="0" smtClean="0"/>
              <a:t>. </a:t>
            </a:r>
            <a:r>
              <a:rPr lang="ru-RU" sz="2200" dirty="0" smtClean="0"/>
              <a:t>Цей </a:t>
            </a:r>
            <a:r>
              <a:rPr lang="ru-RU" sz="2200" dirty="0" err="1" smtClean="0"/>
              <a:t>захід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проходить в </a:t>
            </a:r>
            <a:r>
              <a:rPr lang="ru-RU" sz="2200" dirty="0" err="1" smtClean="0"/>
              <a:t>англійському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містечку</a:t>
            </a:r>
            <a:r>
              <a:rPr lang="ru-RU" sz="2200" dirty="0" smtClean="0"/>
              <a:t> </a:t>
            </a:r>
            <a:r>
              <a:rPr lang="ru-RU" sz="2200" dirty="0" err="1" smtClean="0"/>
              <a:t>Вітбі</a:t>
            </a:r>
            <a:r>
              <a:rPr lang="ru-RU" sz="2200" dirty="0" smtClean="0"/>
              <a:t> </a:t>
            </a:r>
            <a:r>
              <a:rPr lang="ru-RU" sz="2200" dirty="0" err="1" smtClean="0"/>
              <a:t>двічі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рік</a:t>
            </a:r>
            <a:r>
              <a:rPr lang="ru-RU" sz="2200" dirty="0" smtClean="0"/>
              <a:t>, славиться </a:t>
            </a:r>
            <a:r>
              <a:rPr lang="ru-RU" sz="2200" dirty="0" err="1" smtClean="0"/>
              <a:t>якісною</a:t>
            </a:r>
            <a:r>
              <a:rPr lang="ru-RU" sz="2200" dirty="0" smtClean="0"/>
              <a:t> </a:t>
            </a:r>
            <a:r>
              <a:rPr lang="ru-RU" sz="2200" dirty="0" err="1" smtClean="0"/>
              <a:t>організацією</a:t>
            </a:r>
            <a:r>
              <a:rPr lang="ru-RU" sz="2200" dirty="0" smtClean="0"/>
              <a:t>. </a:t>
            </a:r>
            <a:r>
              <a:rPr lang="ru-RU" sz="2200" dirty="0" smtClean="0"/>
              <a:t>У </a:t>
            </a:r>
            <a:r>
              <a:rPr lang="en-US" sz="2200" dirty="0" err="1" smtClean="0"/>
              <a:t>Whitby</a:t>
            </a:r>
            <a:r>
              <a:rPr lang="en-US" sz="2200" dirty="0" smtClean="0"/>
              <a:t> Gothic Weekend </a:t>
            </a:r>
            <a:r>
              <a:rPr lang="ru-RU" sz="2200" dirty="0" err="1" smtClean="0"/>
              <a:t>репутація</a:t>
            </a:r>
            <a:r>
              <a:rPr lang="ru-RU" sz="2200" dirty="0" smtClean="0"/>
              <a:t> «престижного» фестивалю,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відвідувачів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вимагають</a:t>
            </a:r>
            <a:r>
              <a:rPr lang="ru-RU" sz="2200" dirty="0" smtClean="0"/>
              <a:t> «смаку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витонченості</a:t>
            </a:r>
            <a:r>
              <a:rPr lang="ru-RU" sz="2200" dirty="0" smtClean="0"/>
              <a:t>» в </a:t>
            </a:r>
            <a:r>
              <a:rPr lang="ru-RU" sz="2200" dirty="0" err="1" smtClean="0"/>
              <a:t>одязі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поведінці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118788" name="Picture 4" descr="http://daypic.ru/pars/20130503/20130503_9825/10.jpg"/>
          <p:cNvPicPr>
            <a:picLocks noChangeAspect="1" noChangeArrowheads="1"/>
          </p:cNvPicPr>
          <p:nvPr/>
        </p:nvPicPr>
        <p:blipFill>
          <a:blip r:embed="rId2"/>
          <a:srcRect l="14436" t="15117" r="11374" b="4601"/>
          <a:stretch>
            <a:fillRect/>
          </a:stretch>
        </p:blipFill>
        <p:spPr bwMode="auto">
          <a:xfrm>
            <a:off x="0" y="3770893"/>
            <a:ext cx="4286248" cy="3087107"/>
          </a:xfrm>
          <a:prstGeom prst="rect">
            <a:avLst/>
          </a:prstGeom>
          <a:noFill/>
        </p:spPr>
      </p:pic>
      <p:pic>
        <p:nvPicPr>
          <p:cNvPr id="118790" name="Picture 6" descr="http://img1.liveinternet.ru/images/attach/c/1/74/785/74785913_large_337077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47701"/>
            <a:ext cx="4357686" cy="31102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copypast.ru/fotografii/foto_prikoli/shokirujuwij_festival_v_lejpcige_/shokirujuwij_festival_v_lejpcig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94" cy="3372446"/>
          </a:xfrm>
          <a:prstGeom prst="rect">
            <a:avLst/>
          </a:prstGeom>
          <a:noFill/>
        </p:spPr>
      </p:pic>
      <p:pic>
        <p:nvPicPr>
          <p:cNvPr id="119812" name="Picture 4" descr="http://cit.ua/images/news/2011-08/1/13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54580" cy="2928934"/>
          </a:xfrm>
          <a:prstGeom prst="rect">
            <a:avLst/>
          </a:prstGeom>
          <a:noFill/>
        </p:spPr>
      </p:pic>
      <p:pic>
        <p:nvPicPr>
          <p:cNvPr id="119814" name="Picture 6" descr="http://img0.liveinternet.ru/images/attach/c/5/88/542/88542456_0_a7305_cf84f873_orig.jpg"/>
          <p:cNvPicPr>
            <a:picLocks noChangeAspect="1" noChangeArrowheads="1"/>
          </p:cNvPicPr>
          <p:nvPr/>
        </p:nvPicPr>
        <p:blipFill>
          <a:blip r:embed="rId4"/>
          <a:srcRect r="23892"/>
          <a:stretch>
            <a:fillRect/>
          </a:stretch>
        </p:blipFill>
        <p:spPr bwMode="auto">
          <a:xfrm>
            <a:off x="4743315" y="3000372"/>
            <a:ext cx="4400685" cy="3857628"/>
          </a:xfrm>
          <a:prstGeom prst="rect">
            <a:avLst/>
          </a:prstGeom>
          <a:noFill/>
        </p:spPr>
      </p:pic>
      <p:pic>
        <p:nvPicPr>
          <p:cNvPr id="119816" name="Picture 8" descr="http://1.bp.blogspot.com/-NZhyj7yLr-U/T-_81PjvxKI/AAAAAAAAFVE/CEcJrWkkKwE/s640/0_a72ff_323b55fd_o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4699272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094">
  <a:themeElements>
    <a:clrScheme name="plain rectangle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094</Template>
  <TotalTime>109</TotalTime>
  <Words>201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094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 Готи</vt:lpstr>
      <vt:lpstr>Слайд 2</vt:lpstr>
      <vt:lpstr>Слайд 3</vt:lpstr>
      <vt:lpstr>Слайд 4</vt:lpstr>
      <vt:lpstr>Слайд 5</vt:lpstr>
      <vt:lpstr>Слайд 6</vt:lpstr>
      <vt:lpstr>Слайд 7</vt:lpstr>
      <vt:lpstr>Готичні події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Молодіжні субкультури: Готи</dc:title>
  <dc:creator>Olya</dc:creator>
  <cp:lastModifiedBy>Olya</cp:lastModifiedBy>
  <cp:revision>12</cp:revision>
  <dcterms:created xsi:type="dcterms:W3CDTF">2013-10-07T13:34:51Z</dcterms:created>
  <dcterms:modified xsi:type="dcterms:W3CDTF">2013-10-07T15:30:21Z</dcterms:modified>
</cp:coreProperties>
</file>