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6" r:id="rId9"/>
    <p:sldId id="262" r:id="rId10"/>
    <p:sldId id="263" r:id="rId11"/>
    <p:sldId id="267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7300E6"/>
    <a:srgbClr val="002F74"/>
    <a:srgbClr val="4343FF"/>
    <a:srgbClr val="0000FF"/>
    <a:srgbClr val="6600CC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89F8566-D109-462D-90DC-DE9C194797BB}" type="datetimeFigureOut">
              <a:rPr lang="ru-RU" smtClean="0"/>
              <a:t>16.04.2013</a:t>
            </a:fld>
            <a:endParaRPr lang="ru-RU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B4D3A9D-CCB1-48AC-BE5D-6A7EB4CC0FB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8566-D109-462D-90DC-DE9C194797BB}" type="datetimeFigureOut">
              <a:rPr lang="ru-RU" smtClean="0"/>
              <a:t>16.04.2013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D3A9D-CCB1-48AC-BE5D-6A7EB4CC0FB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8566-D109-462D-90DC-DE9C194797BB}" type="datetimeFigureOut">
              <a:rPr lang="ru-RU" smtClean="0"/>
              <a:t>16.04.2013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B4D3A9D-CCB1-48AC-BE5D-6A7EB4CC0FB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8566-D109-462D-90DC-DE9C194797BB}" type="datetimeFigureOut">
              <a:rPr lang="ru-RU" smtClean="0"/>
              <a:t>16.04.2013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D3A9D-CCB1-48AC-BE5D-6A7EB4CC0FB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9F8566-D109-462D-90DC-DE9C194797BB}" type="datetimeFigureOut">
              <a:rPr lang="ru-RU" smtClean="0"/>
              <a:t>16.04.2013</a:t>
            </a:fld>
            <a:endParaRPr lang="ru-R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B4D3A9D-CCB1-48AC-BE5D-6A7EB4CC0FB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8566-D109-462D-90DC-DE9C194797BB}" type="datetimeFigureOut">
              <a:rPr lang="ru-RU" smtClean="0"/>
              <a:t>16.04.2013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D3A9D-CCB1-48AC-BE5D-6A7EB4CC0FB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8566-D109-462D-90DC-DE9C194797BB}" type="datetimeFigureOut">
              <a:rPr lang="ru-RU" smtClean="0"/>
              <a:t>16.04.2013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D3A9D-CCB1-48AC-BE5D-6A7EB4CC0FB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8566-D109-462D-90DC-DE9C194797BB}" type="datetimeFigureOut">
              <a:rPr lang="ru-RU" smtClean="0"/>
              <a:t>16.04.2013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D3A9D-CCB1-48AC-BE5D-6A7EB4CC0FB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8566-D109-462D-90DC-DE9C194797BB}" type="datetimeFigureOut">
              <a:rPr lang="ru-RU" smtClean="0"/>
              <a:t>16.04.2013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D3A9D-CCB1-48AC-BE5D-6A7EB4CC0FB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8566-D109-462D-90DC-DE9C194797BB}" type="datetimeFigureOut">
              <a:rPr lang="ru-RU" smtClean="0"/>
              <a:t>16.04.2013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B4D3A9D-CCB1-48AC-BE5D-6A7EB4CC0FB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8566-D109-462D-90DC-DE9C194797BB}" type="datetimeFigureOut">
              <a:rPr lang="ru-RU" smtClean="0"/>
              <a:t>16.04.2013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D3A9D-CCB1-48AC-BE5D-6A7EB4CC0FB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A89F8566-D109-462D-90DC-DE9C194797BB}" type="datetimeFigureOut">
              <a:rPr lang="ru-RU" smtClean="0"/>
              <a:t>16.04.2013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B4D3A9D-CCB1-48AC-BE5D-6A7EB4CC0FB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3320256"/>
          </a:xfrm>
        </p:spPr>
        <p:txBody>
          <a:bodyPr/>
          <a:lstStyle/>
          <a:p>
            <a:r>
              <a:rPr lang="uk-UA" dirty="0" smtClean="0"/>
              <a:t>Роль вірусів у житті людини.</a:t>
            </a:r>
            <a:br>
              <a:rPr lang="uk-UA" dirty="0" smtClean="0"/>
            </a:br>
            <a:r>
              <a:rPr lang="uk-UA" dirty="0" smtClean="0"/>
              <a:t>Вірусні інфекції людини і тварин</a:t>
            </a:r>
            <a:r>
              <a:rPr lang="uk-UA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73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Зараження відбувається: під час статевих контактів, у разі порушення санітарних правил переливання крові, ін’єкцій лік.препаратів та наркотиків за допомогою шприца;</a:t>
            </a:r>
          </a:p>
          <a:p>
            <a:r>
              <a:rPr lang="uk-UA" dirty="0" smtClean="0"/>
              <a:t>ВІЛ вбудовує свою генетичну інформацію у вигляді дволанцюгової ДНК у хромосому клітин;</a:t>
            </a:r>
          </a:p>
          <a:p>
            <a:r>
              <a:rPr lang="uk-UA" dirty="0" smtClean="0"/>
              <a:t>Вірус вражає клітини імунної системи(Т-лімфоцити та макрофаги), і у разі розвитку </a:t>
            </a:r>
            <a:r>
              <a:rPr lang="uk-UA" dirty="0" err="1" smtClean="0"/>
              <a:t>СНІДу</a:t>
            </a:r>
            <a:r>
              <a:rPr lang="uk-UA" dirty="0" smtClean="0"/>
              <a:t> інфіковані клітини масово гинуть;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Вірус імунодефіциту людини</a:t>
            </a:r>
            <a:br>
              <a:rPr lang="uk-UA" dirty="0" smtClean="0"/>
            </a:br>
            <a:r>
              <a:rPr lang="uk-UA" dirty="0" smtClean="0"/>
              <a:t>(віл)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37112"/>
            <a:ext cx="2592288" cy="218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223874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37112"/>
            <a:ext cx="2592288" cy="218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74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0627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uk-UA" dirty="0" smtClean="0"/>
              <a:t>  </a:t>
            </a:r>
            <a:r>
              <a:rPr lang="uk-UA" sz="2400" dirty="0" smtClean="0"/>
              <a:t>Людина відіграє провідну роль в появі нових вірусів, та збільшення їх патогенності.</a:t>
            </a:r>
          </a:p>
          <a:p>
            <a:pPr lvl="1">
              <a:buFont typeface="Arial" pitchFamily="34" charset="0"/>
              <a:buChar char="•"/>
            </a:pPr>
            <a:r>
              <a:rPr lang="uk-UA" dirty="0" smtClean="0"/>
              <a:t>Широкомасштабні транспортні перевезення людей та їжі,</a:t>
            </a:r>
          </a:p>
          <a:p>
            <a:pPr lvl="1">
              <a:buFont typeface="Arial" pitchFamily="34" charset="0"/>
              <a:buChar char="•"/>
            </a:pPr>
            <a:r>
              <a:rPr lang="uk-UA" dirty="0" smtClean="0"/>
              <a:t>Забруднення повітря,</a:t>
            </a:r>
          </a:p>
          <a:p>
            <a:pPr lvl="1">
              <a:buFont typeface="Arial" pitchFamily="34" charset="0"/>
              <a:buChar char="•"/>
            </a:pPr>
            <a:r>
              <a:rPr lang="uk-UA" dirty="0" smtClean="0"/>
              <a:t>Нищення лісів,</a:t>
            </a:r>
          </a:p>
          <a:p>
            <a:pPr lvl="1">
              <a:buFont typeface="Arial" pitchFamily="34" charset="0"/>
              <a:buChar char="•"/>
            </a:pPr>
            <a:r>
              <a:rPr lang="uk-UA" dirty="0" smtClean="0"/>
              <a:t>Міграції диких тварин та розширення ареалу проживання свійських,</a:t>
            </a:r>
          </a:p>
          <a:p>
            <a:pPr lvl="1">
              <a:buFont typeface="Arial" pitchFamily="34" charset="0"/>
              <a:buChar char="•"/>
            </a:pPr>
            <a:r>
              <a:rPr lang="uk-UA" dirty="0" smtClean="0"/>
              <a:t>Вживання наркотиків та неправильне переливання крові,</a:t>
            </a:r>
          </a:p>
          <a:p>
            <a:pPr lvl="1">
              <a:buFont typeface="Arial" pitchFamily="34" charset="0"/>
              <a:buChar char="•"/>
            </a:pPr>
            <a:r>
              <a:rPr lang="uk-UA" dirty="0" smtClean="0"/>
              <a:t>Випадкові статеві контакти,</a:t>
            </a:r>
          </a:p>
          <a:p>
            <a:pPr lvl="1">
              <a:buFont typeface="Arial" pitchFamily="34" charset="0"/>
              <a:buChar char="•"/>
            </a:pPr>
            <a:r>
              <a:rPr lang="uk-UA" dirty="0" smtClean="0"/>
              <a:t>Неконтрольований ріст великих міст  і багато іншого…</a:t>
            </a:r>
            <a:endParaRPr lang="uk-UA" dirty="0"/>
          </a:p>
          <a:p>
            <a:pPr marL="365760" lvl="1" indent="0">
              <a:buNone/>
            </a:pPr>
            <a:r>
              <a:rPr lang="uk-UA" sz="2400" dirty="0" smtClean="0"/>
              <a:t>…Всі ці чинники призводять до поширення інфекцій серед людських популяцій і спадкових змін самих вірусів.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Підсумок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682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04664"/>
            <a:ext cx="6324600" cy="6048672"/>
          </a:xfrm>
        </p:spPr>
        <p:txBody>
          <a:bodyPr/>
          <a:lstStyle/>
          <a:p>
            <a:pPr algn="ctr"/>
            <a:r>
              <a:rPr lang="uk-UA" dirty="0" smtClean="0"/>
              <a:t>Презентацію підготувала група </a:t>
            </a:r>
            <a:r>
              <a:rPr lang="uk-UA" sz="6000" dirty="0" smtClean="0">
                <a:solidFill>
                  <a:srgbClr val="0066FF"/>
                </a:solidFill>
              </a:rPr>
              <a:t>А</a:t>
            </a:r>
            <a:r>
              <a:rPr lang="uk-UA" sz="4800" dirty="0" smtClean="0"/>
              <a:t>:</a:t>
            </a:r>
            <a:br>
              <a:rPr lang="uk-UA" sz="4800" dirty="0" smtClean="0"/>
            </a:br>
            <a:r>
              <a:rPr lang="uk-UA" sz="4800" dirty="0" smtClean="0"/>
              <a:t/>
            </a:r>
            <a:br>
              <a:rPr lang="uk-UA" sz="4800" dirty="0" smtClean="0"/>
            </a:br>
            <a:r>
              <a:rPr lang="uk-UA" sz="3200" i="1" u="sng" dirty="0" smtClean="0">
                <a:solidFill>
                  <a:srgbClr val="7300E6"/>
                </a:solidFill>
              </a:rPr>
              <a:t>Брилинський С.</a:t>
            </a:r>
            <a:br>
              <a:rPr lang="uk-UA" sz="3200" i="1" u="sng" dirty="0" smtClean="0">
                <a:solidFill>
                  <a:srgbClr val="7300E6"/>
                </a:solidFill>
              </a:rPr>
            </a:br>
            <a:r>
              <a:rPr lang="uk-UA" sz="3200" i="1" u="sng" dirty="0" smtClean="0">
                <a:solidFill>
                  <a:srgbClr val="7300E6"/>
                </a:solidFill>
              </a:rPr>
              <a:t>Вельгун м.</a:t>
            </a:r>
            <a:br>
              <a:rPr lang="uk-UA" sz="3200" i="1" u="sng" dirty="0" smtClean="0">
                <a:solidFill>
                  <a:srgbClr val="7300E6"/>
                </a:solidFill>
              </a:rPr>
            </a:br>
            <a:r>
              <a:rPr lang="uk-UA" sz="3200" i="1" u="sng" dirty="0" smtClean="0">
                <a:solidFill>
                  <a:srgbClr val="7300E6"/>
                </a:solidFill>
              </a:rPr>
              <a:t>галушка К.</a:t>
            </a:r>
            <a:br>
              <a:rPr lang="uk-UA" sz="3200" i="1" u="sng" dirty="0" smtClean="0">
                <a:solidFill>
                  <a:srgbClr val="7300E6"/>
                </a:solidFill>
              </a:rPr>
            </a:br>
            <a:r>
              <a:rPr lang="uk-UA" sz="3200" i="1" u="sng" dirty="0" smtClean="0">
                <a:solidFill>
                  <a:srgbClr val="7300E6"/>
                </a:solidFill>
              </a:rPr>
              <a:t>гарбар а.</a:t>
            </a:r>
            <a:br>
              <a:rPr lang="uk-UA" sz="3200" i="1" u="sng" dirty="0" smtClean="0">
                <a:solidFill>
                  <a:srgbClr val="7300E6"/>
                </a:solidFill>
              </a:rPr>
            </a:br>
            <a:r>
              <a:rPr lang="uk-UA" sz="3200" i="1" u="sng" dirty="0" smtClean="0">
                <a:solidFill>
                  <a:srgbClr val="7300E6"/>
                </a:solidFill>
              </a:rPr>
              <a:t>дейнега д.</a:t>
            </a:r>
            <a:br>
              <a:rPr lang="uk-UA" sz="3200" i="1" u="sng" dirty="0" smtClean="0">
                <a:solidFill>
                  <a:srgbClr val="7300E6"/>
                </a:solidFill>
              </a:rPr>
            </a:br>
            <a:r>
              <a:rPr lang="uk-UA" sz="3200" i="1" u="sng" dirty="0" smtClean="0">
                <a:solidFill>
                  <a:srgbClr val="7300E6"/>
                </a:solidFill>
              </a:rPr>
              <a:t>дейнека н.</a:t>
            </a:r>
            <a:endParaRPr lang="ru-RU" sz="6000" i="1" u="sng" dirty="0">
              <a:solidFill>
                <a:srgbClr val="7300E6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2319"/>
            <a:ext cx="2376265" cy="386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58" y="116632"/>
            <a:ext cx="2777500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12976"/>
            <a:ext cx="3916213" cy="3358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57" y="4225744"/>
            <a:ext cx="3298181" cy="251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429000"/>
            <a:ext cx="2376265" cy="319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C:\Users\админ\Desktop\Марина\pyuXKkN-lY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847" y="312786"/>
            <a:ext cx="3812994" cy="282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79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/>
              <a:t>Віруси </a:t>
            </a:r>
            <a:r>
              <a:rPr lang="ru-RU" sz="2400" dirty="0" smtClean="0"/>
              <a:t>(Від лат.</a:t>
            </a:r>
            <a:r>
              <a:rPr lang="de-DE" sz="2400" dirty="0" smtClean="0"/>
              <a:t>virus </a:t>
            </a:r>
            <a:r>
              <a:rPr lang="de-DE" sz="2400" dirty="0"/>
              <a:t>— </a:t>
            </a:r>
            <a:r>
              <a:rPr lang="ru-RU" sz="2400" dirty="0"/>
              <a:t>отрута) — неклітинні форми живих </a:t>
            </a:r>
            <a:r>
              <a:rPr lang="ru-RU" sz="2400" dirty="0" smtClean="0"/>
              <a:t>організмів, </a:t>
            </a:r>
            <a:r>
              <a:rPr lang="ru-RU" sz="2400" dirty="0"/>
              <a:t>які складаються з нуклеїнової кислоти (ДНК або РНК) і білкової оболонки, зрідка включаючи інші компоненти (ферменти, ліпідні оболонки тощо).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45024"/>
            <a:ext cx="245745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0792" y="5797674"/>
            <a:ext cx="314772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3-вимірна модель Ротавірусу</a:t>
            </a:r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771" y="3645025"/>
            <a:ext cx="4093667" cy="230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39685" y="6006772"/>
            <a:ext cx="390183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Вірус іспанського грипу, або іспанки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062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06273"/>
          </a:xfrm>
        </p:spPr>
        <p:txBody>
          <a:bodyPr/>
          <a:lstStyle/>
          <a:p>
            <a:r>
              <a:rPr lang="uk-UA" dirty="0" smtClean="0"/>
              <a:t>Віруси є внутрішньоклітинними паразитами різноманітних видів прокаріотів та еукаріотів. Тому поширення їх у біосфері визначене територією чутливих до них організмів.</a:t>
            </a:r>
          </a:p>
          <a:p>
            <a:endParaRPr lang="uk-UA" dirty="0" smtClean="0"/>
          </a:p>
          <a:p>
            <a:r>
              <a:rPr lang="uk-UA" dirty="0" smtClean="0"/>
              <a:t>Віруси рослин не інфікують </a:t>
            </a:r>
            <a:r>
              <a:rPr lang="uk-UA" dirty="0" smtClean="0"/>
              <a:t>людину(гепатит В), тварин(ящур) </a:t>
            </a:r>
            <a:r>
              <a:rPr lang="uk-UA" dirty="0" smtClean="0"/>
              <a:t>і бактерії, віруси бактерій – рослин і тварин, віруси людини і тварин – рослини і бактерії.</a:t>
            </a:r>
          </a:p>
          <a:p>
            <a:endParaRPr lang="uk-UA" dirty="0" smtClean="0"/>
          </a:p>
          <a:p>
            <a:r>
              <a:rPr lang="uk-UA" dirty="0" smtClean="0"/>
              <a:t>Деякі віруси характерні тільки для людини або лише для тварин, рослин, грибів чи бактерій.</a:t>
            </a:r>
          </a:p>
          <a:p>
            <a:endParaRPr lang="uk-UA" dirty="0"/>
          </a:p>
          <a:p>
            <a:r>
              <a:rPr lang="uk-UA" dirty="0" smtClean="0"/>
              <a:t>Але існують й такі, що притаманні для широкого кола хазяїнів.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Особливості поширення вірусів у біосфері: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144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734265"/>
          </a:xfrm>
        </p:spPr>
        <p:txBody>
          <a:bodyPr/>
          <a:lstStyle/>
          <a:p>
            <a:pPr marL="45720" indent="0">
              <a:buNone/>
            </a:pPr>
            <a:r>
              <a:rPr lang="uk-UA" sz="2400" dirty="0" smtClean="0"/>
              <a:t>Віріони</a:t>
            </a:r>
            <a:r>
              <a:rPr lang="uk-UA" sz="2400" dirty="0"/>
              <a:t> </a:t>
            </a:r>
            <a:r>
              <a:rPr lang="uk-UA" sz="2400" dirty="0" smtClean="0"/>
              <a:t>збудників захворювань </a:t>
            </a:r>
          </a:p>
          <a:p>
            <a:pPr lvl="4">
              <a:buFont typeface="Arial" pitchFamily="34" charset="0"/>
              <a:buChar char="•"/>
            </a:pPr>
            <a:endParaRPr lang="uk-UA" sz="2500" dirty="0" smtClean="0"/>
          </a:p>
          <a:p>
            <a:pPr lvl="4">
              <a:buFont typeface="Arial" pitchFamily="34" charset="0"/>
              <a:buChar char="•"/>
            </a:pPr>
            <a:r>
              <a:rPr lang="uk-UA" sz="2500" dirty="0" smtClean="0"/>
              <a:t>органів дихання – потрапляють до хазяїв повітряно-крапельним шляхом;</a:t>
            </a:r>
          </a:p>
          <a:p>
            <a:pPr lvl="4">
              <a:buFont typeface="Arial" pitchFamily="34" charset="0"/>
              <a:buChar char="•"/>
            </a:pPr>
            <a:endParaRPr lang="uk-UA" sz="2400" dirty="0" smtClean="0"/>
          </a:p>
          <a:p>
            <a:pPr lvl="4">
              <a:buFont typeface="Arial" pitchFamily="34" charset="0"/>
              <a:buChar char="•"/>
            </a:pPr>
            <a:r>
              <a:rPr lang="uk-UA" sz="2400" dirty="0" smtClean="0"/>
              <a:t>органів травлення – з їжею та водою</a:t>
            </a:r>
            <a:r>
              <a:rPr lang="uk-UA" sz="1700" dirty="0" smtClean="0"/>
              <a:t>;</a:t>
            </a:r>
          </a:p>
          <a:p>
            <a:pPr lvl="4">
              <a:buFont typeface="Arial" pitchFamily="34" charset="0"/>
              <a:buChar char="•"/>
            </a:pPr>
            <a:endParaRPr lang="uk-UA" sz="2400" dirty="0" smtClean="0"/>
          </a:p>
          <a:p>
            <a:pPr lvl="4">
              <a:buFont typeface="Arial" pitchFamily="34" charset="0"/>
              <a:buChar char="•"/>
            </a:pPr>
            <a:r>
              <a:rPr lang="uk-UA" sz="2400" dirty="0" smtClean="0"/>
              <a:t>покривів тіла – через слизові </a:t>
            </a:r>
            <a:r>
              <a:rPr lang="uk-UA" sz="2400" dirty="0" smtClean="0"/>
              <a:t>оболонки</a:t>
            </a:r>
            <a:r>
              <a:rPr lang="uk-UA" sz="1800" dirty="0"/>
              <a:t>;</a:t>
            </a:r>
            <a:endParaRPr lang="uk-UA" sz="1800" dirty="0" smtClean="0"/>
          </a:p>
          <a:p>
            <a:pPr lvl="4">
              <a:buFont typeface="Arial" pitchFamily="34" charset="0"/>
              <a:buChar char="•"/>
            </a:pPr>
            <a:endParaRPr lang="uk-UA" sz="1800" dirty="0"/>
          </a:p>
          <a:p>
            <a:pPr lvl="4">
              <a:buFont typeface="Arial" pitchFamily="34" charset="0"/>
              <a:buChar char="•"/>
            </a:pPr>
            <a:r>
              <a:rPr lang="ru-RU" sz="2400" dirty="0"/>
              <a:t>Статевим шляхом та через кров.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ШЛЯХИ ПЕРЕДАЧІ ВІРУСІВ: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272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719070"/>
            <a:ext cx="8784975" cy="4878281"/>
          </a:xfrm>
        </p:spPr>
        <p:txBody>
          <a:bodyPr/>
          <a:lstStyle/>
          <a:p>
            <a:pPr marL="45720" indent="0">
              <a:buNone/>
            </a:pPr>
            <a:r>
              <a:rPr lang="uk-UA" dirty="0" smtClean="0"/>
              <a:t>  </a:t>
            </a:r>
            <a:r>
              <a:rPr lang="uk-UA" sz="2400" b="1" u="sng" dirty="0" smtClean="0"/>
              <a:t>Зокрема кровосисні комарі:</a:t>
            </a:r>
          </a:p>
          <a:p>
            <a:pPr marL="45720" indent="0">
              <a:buNone/>
            </a:pPr>
            <a:r>
              <a:rPr lang="uk-UA" b="1" dirty="0" smtClean="0">
                <a:latin typeface="BatangChe" pitchFamily="49" charset="-127"/>
                <a:ea typeface="BatangChe" pitchFamily="49" charset="-127"/>
              </a:rPr>
              <a:t>                              Жовта пропасниця</a:t>
            </a:r>
          </a:p>
          <a:p>
            <a:pPr marL="45720" indent="0">
              <a:buNone/>
            </a:pPr>
            <a:endParaRPr lang="uk-UA" b="1" dirty="0">
              <a:latin typeface="BatangChe" pitchFamily="49" charset="-127"/>
              <a:ea typeface="BatangChe" pitchFamily="49" charset="-127"/>
            </a:endParaRPr>
          </a:p>
          <a:p>
            <a:pPr marL="45720" indent="0">
              <a:buNone/>
            </a:pPr>
            <a:endParaRPr lang="uk-UA" b="1" dirty="0" smtClean="0">
              <a:latin typeface="BatangChe" pitchFamily="49" charset="-127"/>
              <a:ea typeface="BatangChe" pitchFamily="49" charset="-127"/>
            </a:endParaRPr>
          </a:p>
          <a:p>
            <a:pPr marL="45720" indent="0">
              <a:buNone/>
            </a:pPr>
            <a:r>
              <a:rPr lang="uk-UA" b="1" dirty="0" smtClean="0">
                <a:latin typeface="BatangChe" pitchFamily="49" charset="-127"/>
                <a:ea typeface="BatangChe" pitchFamily="49" charset="-127"/>
              </a:rPr>
              <a:t>   Лихоманка                                    Західного Нілу</a:t>
            </a:r>
            <a:endParaRPr lang="ru-RU" b="1" dirty="0"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Переносники віріонів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64904"/>
            <a:ext cx="4257002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05064"/>
            <a:ext cx="4257002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006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uk-UA" dirty="0" smtClean="0"/>
              <a:t>Та </a:t>
            </a:r>
            <a:r>
              <a:rPr lang="uk-UA" b="1" u="sng" dirty="0" smtClean="0"/>
              <a:t>кліщі: </a:t>
            </a:r>
            <a:r>
              <a:rPr lang="uk-UA" b="1" dirty="0" smtClean="0"/>
              <a:t>                              </a:t>
            </a:r>
            <a:r>
              <a:rPr lang="uk-UA" b="1" dirty="0" smtClean="0">
                <a:latin typeface="BatangChe" pitchFamily="49" charset="-127"/>
                <a:ea typeface="BatangChe" pitchFamily="49" charset="-127"/>
              </a:rPr>
              <a:t>Кліщовий енцефаліт</a:t>
            </a:r>
          </a:p>
          <a:p>
            <a:pPr marL="45720" indent="0">
              <a:buNone/>
            </a:pPr>
            <a:endParaRPr lang="uk-UA" b="1" dirty="0">
              <a:latin typeface="BatangChe" pitchFamily="49" charset="-127"/>
              <a:ea typeface="BatangChe" pitchFamily="49" charset="-127"/>
            </a:endParaRPr>
          </a:p>
          <a:p>
            <a:pPr marL="45720" indent="0">
              <a:buNone/>
            </a:pPr>
            <a:endParaRPr lang="uk-UA" b="1" dirty="0" smtClean="0">
              <a:latin typeface="BatangChe" pitchFamily="49" charset="-127"/>
              <a:ea typeface="BatangChe" pitchFamily="49" charset="-127"/>
            </a:endParaRPr>
          </a:p>
          <a:p>
            <a:pPr marL="45720" indent="0">
              <a:buNone/>
            </a:pPr>
            <a:endParaRPr lang="uk-UA" b="1" dirty="0">
              <a:latin typeface="BatangChe" pitchFamily="49" charset="-127"/>
              <a:ea typeface="BatangChe" pitchFamily="49" charset="-127"/>
            </a:endParaRPr>
          </a:p>
          <a:p>
            <a:pPr marL="45720" indent="0">
              <a:buNone/>
            </a:pPr>
            <a:endParaRPr lang="uk-UA" b="1" dirty="0" smtClean="0">
              <a:latin typeface="BatangChe" pitchFamily="49" charset="-127"/>
              <a:ea typeface="BatangChe" pitchFamily="49" charset="-127"/>
            </a:endParaRPr>
          </a:p>
          <a:p>
            <a:pPr marL="45720" indent="0">
              <a:buNone/>
            </a:pPr>
            <a:r>
              <a:rPr lang="uk-UA" b="1" dirty="0" smtClean="0">
                <a:latin typeface="BatangChe" pitchFamily="49" charset="-127"/>
                <a:ea typeface="BatangChe" pitchFamily="49" charset="-127"/>
              </a:rPr>
              <a:t>Тайговий</a:t>
            </a:r>
          </a:p>
          <a:p>
            <a:pPr marL="45720" indent="0">
              <a:buNone/>
            </a:pPr>
            <a:r>
              <a:rPr lang="uk-UA" b="1" u="sng" dirty="0" smtClean="0">
                <a:latin typeface="BatangChe" pitchFamily="49" charset="-127"/>
                <a:ea typeface="BatangChe" pitchFamily="49" charset="-127"/>
              </a:rPr>
              <a:t> </a:t>
            </a:r>
            <a:endParaRPr lang="ru-RU" b="1" u="sng" dirty="0"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Переносники віріонів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33056"/>
            <a:ext cx="3096344" cy="28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910" y="2060848"/>
            <a:ext cx="3810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618" y="4221568"/>
            <a:ext cx="3336032" cy="2502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738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06273"/>
          </a:xfrm>
        </p:spPr>
        <p:txBody>
          <a:bodyPr/>
          <a:lstStyle/>
          <a:p>
            <a:r>
              <a:rPr lang="uk-UA" dirty="0" smtClean="0"/>
              <a:t>Недотримання санітарних норм під час переливання крові або хірургічних операцій:</a:t>
            </a:r>
          </a:p>
          <a:p>
            <a:pPr marL="45720" indent="0">
              <a:buNone/>
            </a:pPr>
            <a:r>
              <a:rPr lang="uk-UA" dirty="0" smtClean="0"/>
              <a:t>Вірус гепатиту В                                       Імунодефіцит людини</a:t>
            </a:r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pPr marL="45720" indent="0">
              <a:buNone/>
            </a:pPr>
            <a:r>
              <a:rPr lang="uk-UA" dirty="0"/>
              <a:t> </a:t>
            </a:r>
            <a:r>
              <a:rPr lang="uk-UA" dirty="0" smtClean="0"/>
              <a:t>                                          Гепатит С</a:t>
            </a:r>
          </a:p>
          <a:p>
            <a:r>
              <a:rPr lang="uk-UA" dirty="0" smtClean="0"/>
              <a:t>Для деяких вірусів встановлена можливість передачі при статевих контактах.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Переносники </a:t>
            </a:r>
            <a:r>
              <a:rPr lang="uk-UA" dirty="0" err="1" smtClean="0"/>
              <a:t>віріонів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03076"/>
            <a:ext cx="3113287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768350"/>
            <a:ext cx="2348001" cy="2207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284984"/>
            <a:ext cx="2592288" cy="199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086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sz="2400" dirty="0" smtClean="0"/>
              <a:t>Але не завжди потрапляння вірусу до організму призводить до розвитку хвороби.</a:t>
            </a:r>
          </a:p>
          <a:p>
            <a:pPr marL="45720" indent="0" algn="ctr">
              <a:buNone/>
            </a:pPr>
            <a:endParaRPr lang="uk-UA" sz="2400" dirty="0" smtClean="0"/>
          </a:p>
          <a:p>
            <a:pPr marL="45720" indent="0" algn="ctr">
              <a:buNone/>
            </a:pPr>
            <a:r>
              <a:rPr lang="uk-UA" sz="2400" dirty="0" smtClean="0"/>
              <a:t>Це залежить від чутливості хазяїна, стану його імунної системи, концентрації вірусних частинок  та їхньої патогенності.</a:t>
            </a:r>
          </a:p>
          <a:p>
            <a:pPr marL="45720" indent="0" algn="ctr">
              <a:buNone/>
            </a:pPr>
            <a:endParaRPr lang="uk-UA" sz="2400" dirty="0" smtClean="0"/>
          </a:p>
          <a:p>
            <a:pPr marL="45720" indent="0" algn="ctr">
              <a:buNone/>
            </a:pPr>
            <a:r>
              <a:rPr lang="uk-UA" sz="2400" dirty="0" smtClean="0"/>
              <a:t>Часто виникають сприятливі умови  для поширення вірусів, що призводить до спалахів епідемій інфекційних захворювань.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859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Грип належить до складних вірусів;</a:t>
            </a:r>
          </a:p>
          <a:p>
            <a:r>
              <a:rPr lang="uk-UA" dirty="0" smtClean="0"/>
              <a:t>Передається повітряно-крапельним шляхом;</a:t>
            </a:r>
          </a:p>
          <a:p>
            <a:r>
              <a:rPr lang="uk-UA" dirty="0" smtClean="0"/>
              <a:t>Уражає слизові оболонки верхніх дихальних шляхів;</a:t>
            </a:r>
          </a:p>
          <a:p>
            <a:r>
              <a:rPr lang="uk-UA" dirty="0" smtClean="0"/>
              <a:t>Проникає через цитоплазму </a:t>
            </a:r>
            <a:r>
              <a:rPr lang="uk-UA" dirty="0"/>
              <a:t>д</a:t>
            </a:r>
            <a:r>
              <a:rPr lang="uk-UA" dirty="0" smtClean="0"/>
              <a:t>о ядра клітини;</a:t>
            </a:r>
          </a:p>
          <a:p>
            <a:r>
              <a:rPr lang="uk-UA" dirty="0"/>
              <a:t>С</a:t>
            </a:r>
            <a:r>
              <a:rPr lang="uk-UA" dirty="0" smtClean="0"/>
              <a:t>упроводжується руйнуванням клітинних </a:t>
            </a:r>
            <a:r>
              <a:rPr lang="uk-UA" dirty="0" smtClean="0"/>
              <a:t>структур.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Вірус грипу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37831"/>
            <a:ext cx="4156348" cy="27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837830"/>
            <a:ext cx="4142631" cy="27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246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695</TotalTime>
  <Words>444</Words>
  <Application>Microsoft Office PowerPoint</Application>
  <PresentationFormat>Экран (4:3)</PresentationFormat>
  <Paragraphs>74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Сетка</vt:lpstr>
      <vt:lpstr>Роль вірусів у житті людини. Вірусні інфекції людини і тварин.</vt:lpstr>
      <vt:lpstr>Презентация PowerPoint</vt:lpstr>
      <vt:lpstr>Особливості поширення вірусів у біосфері:</vt:lpstr>
      <vt:lpstr>ШЛЯХИ ПЕРЕДАЧІ ВІРУСІВ:</vt:lpstr>
      <vt:lpstr>Переносники віріонів</vt:lpstr>
      <vt:lpstr>Переносники віріонів</vt:lpstr>
      <vt:lpstr>Переносники віріонів</vt:lpstr>
      <vt:lpstr>Презентация PowerPoint</vt:lpstr>
      <vt:lpstr>Вірус грипу</vt:lpstr>
      <vt:lpstr>Вірус імунодефіциту людини (віл)</vt:lpstr>
      <vt:lpstr>Підсумок</vt:lpstr>
      <vt:lpstr>Презентацію підготувала група А:  Брилинський С. Вельгун м. галушка К. гарбар а. дейнега д. дейнека н.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вірусів у житті людини. Вірусні інфекції людини і тварин.</dc:title>
  <dc:creator>админ</dc:creator>
  <cp:lastModifiedBy>админ</cp:lastModifiedBy>
  <cp:revision>26</cp:revision>
  <dcterms:created xsi:type="dcterms:W3CDTF">2013-04-13T15:04:18Z</dcterms:created>
  <dcterms:modified xsi:type="dcterms:W3CDTF">2013-04-16T17:34:22Z</dcterms:modified>
</cp:coreProperties>
</file>