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6B36AE1-57AA-45E7-B014-A57001183C92}" type="datetimeFigureOut">
              <a:rPr lang="ru-RU" smtClean="0"/>
              <a:t>05.02.2015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47D9A8-87AB-43E7-89A0-7F7E9971169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B36AE1-57AA-45E7-B014-A57001183C92}" type="datetimeFigureOut">
              <a:rPr lang="ru-RU" smtClean="0"/>
              <a:t>05.02.2015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47D9A8-87AB-43E7-89A0-7F7E9971169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B36AE1-57AA-45E7-B014-A57001183C92}" type="datetimeFigureOut">
              <a:rPr lang="ru-RU" smtClean="0"/>
              <a:t>05.02.2015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47D9A8-87AB-43E7-89A0-7F7E9971169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B36AE1-57AA-45E7-B014-A57001183C92}" type="datetimeFigureOut">
              <a:rPr lang="ru-RU" smtClean="0"/>
              <a:t>05.02.2015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47D9A8-87AB-43E7-89A0-7F7E9971169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6B36AE1-57AA-45E7-B014-A57001183C92}" type="datetimeFigureOut">
              <a:rPr lang="ru-RU" smtClean="0"/>
              <a:t>05.02.2015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47D9A8-87AB-43E7-89A0-7F7E99711699}"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6B36AE1-57AA-45E7-B014-A57001183C92}" type="datetimeFigureOut">
              <a:rPr lang="ru-RU" smtClean="0"/>
              <a:t>05.02.2015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47D9A8-87AB-43E7-89A0-7F7E9971169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6B36AE1-57AA-45E7-B014-A57001183C92}" type="datetimeFigureOut">
              <a:rPr lang="ru-RU" smtClean="0"/>
              <a:t>05.02.2015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47D9A8-87AB-43E7-89A0-7F7E9971169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6B36AE1-57AA-45E7-B014-A57001183C92}" type="datetimeFigureOut">
              <a:rPr lang="ru-RU" smtClean="0"/>
              <a:t>05.02.2015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47D9A8-87AB-43E7-89A0-7F7E9971169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B36AE1-57AA-45E7-B014-A57001183C92}" type="datetimeFigureOut">
              <a:rPr lang="ru-RU" smtClean="0"/>
              <a:t>05.02.2015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47D9A8-87AB-43E7-89A0-7F7E9971169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B36AE1-57AA-45E7-B014-A57001183C92}" type="datetimeFigureOut">
              <a:rPr lang="ru-RU" smtClean="0"/>
              <a:t>05.02.2015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47D9A8-87AB-43E7-89A0-7F7E9971169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B36AE1-57AA-45E7-B014-A57001183C92}" type="datetimeFigureOut">
              <a:rPr lang="ru-RU" smtClean="0"/>
              <a:t>05.02.2015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47D9A8-87AB-43E7-89A0-7F7E9971169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36AE1-57AA-45E7-B014-A57001183C92}" type="datetimeFigureOut">
              <a:rPr lang="ru-RU" smtClean="0"/>
              <a:t>05.02.2015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7D9A8-87AB-43E7-89A0-7F7E9971169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6552" y="-387424"/>
            <a:ext cx="7772400" cy="1470025"/>
          </a:xfrm>
        </p:spPr>
        <p:txBody>
          <a:bodyPr/>
          <a:lstStyle/>
          <a:p>
            <a:r>
              <a:rPr lang="en-US" dirty="0" err="1" smtClean="0">
                <a:solidFill>
                  <a:schemeClr val="tx2">
                    <a:lumMod val="60000"/>
                    <a:lumOff val="40000"/>
                  </a:schemeClr>
                </a:solidFill>
              </a:rPr>
              <a:t>Architektur</a:t>
            </a:r>
            <a:r>
              <a:rPr lang="en-US" dirty="0" smtClean="0">
                <a:solidFill>
                  <a:schemeClr val="tx2">
                    <a:lumMod val="60000"/>
                    <a:lumOff val="40000"/>
                  </a:schemeClr>
                </a:solidFill>
              </a:rPr>
              <a:t> des </a:t>
            </a:r>
            <a:r>
              <a:rPr lang="en-US" dirty="0" err="1" smtClean="0">
                <a:solidFill>
                  <a:schemeClr val="tx2">
                    <a:lumMod val="60000"/>
                    <a:lumOff val="40000"/>
                  </a:schemeClr>
                </a:solidFill>
              </a:rPr>
              <a:t>Liechtensteins</a:t>
            </a:r>
            <a:endParaRPr lang="ru-RU" dirty="0">
              <a:solidFill>
                <a:schemeClr val="tx2">
                  <a:lumMod val="60000"/>
                  <a:lumOff val="40000"/>
                </a:schemeClr>
              </a:solidFill>
            </a:endParaRPr>
          </a:p>
        </p:txBody>
      </p:sp>
      <p:sp>
        <p:nvSpPr>
          <p:cNvPr id="3" name="Подзаголовок 2"/>
          <p:cNvSpPr>
            <a:spLocks noGrp="1"/>
          </p:cNvSpPr>
          <p:nvPr>
            <p:ph type="subTitle" idx="1"/>
          </p:nvPr>
        </p:nvSpPr>
        <p:spPr/>
        <p:txBody>
          <a:bodyPr/>
          <a:lstStyle/>
          <a:p>
            <a:endParaRPr lang="ru-RU" dirty="0"/>
          </a:p>
        </p:txBody>
      </p:sp>
      <p:sp>
        <p:nvSpPr>
          <p:cNvPr id="4" name="TextBox 3"/>
          <p:cNvSpPr txBox="1"/>
          <p:nvPr/>
        </p:nvSpPr>
        <p:spPr>
          <a:xfrm>
            <a:off x="2987824" y="764704"/>
            <a:ext cx="2244012" cy="369332"/>
          </a:xfrm>
          <a:prstGeom prst="rect">
            <a:avLst/>
          </a:prstGeom>
          <a:noFill/>
        </p:spPr>
        <p:txBody>
          <a:bodyPr wrap="none" rtlCol="0">
            <a:spAutoFit/>
          </a:bodyPr>
          <a:lstStyle/>
          <a:p>
            <a:r>
              <a:rPr lang="en-US" dirty="0" smtClean="0">
                <a:solidFill>
                  <a:schemeClr val="bg1"/>
                </a:solidFill>
              </a:rPr>
              <a:t>von </a:t>
            </a:r>
            <a:r>
              <a:rPr lang="en-US" dirty="0" err="1" smtClean="0">
                <a:solidFill>
                  <a:schemeClr val="bg1"/>
                </a:solidFill>
              </a:rPr>
              <a:t>Wlad</a:t>
            </a:r>
            <a:r>
              <a:rPr lang="en-US" dirty="0" smtClean="0">
                <a:solidFill>
                  <a:schemeClr val="bg1"/>
                </a:solidFill>
              </a:rPr>
              <a:t> </a:t>
            </a:r>
            <a:r>
              <a:rPr lang="en-US" dirty="0" err="1" smtClean="0">
                <a:solidFill>
                  <a:schemeClr val="bg1"/>
                </a:solidFill>
              </a:rPr>
              <a:t>Omeltschuk</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508104" y="2348880"/>
            <a:ext cx="2839752" cy="369332"/>
          </a:xfrm>
          <a:prstGeom prst="rect">
            <a:avLst/>
          </a:prstGeom>
          <a:noFill/>
        </p:spPr>
        <p:txBody>
          <a:bodyPr wrap="none" rtlCol="0">
            <a:spAutoFit/>
          </a:bodyPr>
          <a:lstStyle/>
          <a:p>
            <a:r>
              <a:rPr lang="en-US" dirty="0" err="1" smtClean="0">
                <a:solidFill>
                  <a:schemeClr val="accent3">
                    <a:lumMod val="75000"/>
                  </a:schemeClr>
                </a:solidFill>
              </a:rPr>
              <a:t>Kathedrale</a:t>
            </a:r>
            <a:r>
              <a:rPr lang="en-US" dirty="0" smtClean="0">
                <a:solidFill>
                  <a:schemeClr val="accent3">
                    <a:lumMod val="75000"/>
                  </a:schemeClr>
                </a:solidFill>
              </a:rPr>
              <a:t> St. Florin (Vaduz)</a:t>
            </a:r>
            <a:endParaRPr lang="ru-RU" dirty="0">
              <a:solidFill>
                <a:schemeClr val="accent3">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20px-Church_vaduz.png"/>
          <p:cNvPicPr>
            <a:picLocks noChangeAspect="1"/>
          </p:cNvPicPr>
          <p:nvPr/>
        </p:nvPicPr>
        <p:blipFill>
          <a:blip r:embed="rId2" cstate="print"/>
          <a:stretch>
            <a:fillRect/>
          </a:stretch>
        </p:blipFill>
        <p:spPr>
          <a:xfrm>
            <a:off x="5796136" y="2852936"/>
            <a:ext cx="2793651" cy="3720635"/>
          </a:xfrm>
          <a:prstGeom prst="rect">
            <a:avLst/>
          </a:prstGeom>
        </p:spPr>
      </p:pic>
      <p:pic>
        <p:nvPicPr>
          <p:cNvPr id="6" name="Рисунок 5" descr="images (6).jpg"/>
          <p:cNvPicPr>
            <a:picLocks noChangeAspect="1"/>
          </p:cNvPicPr>
          <p:nvPr/>
        </p:nvPicPr>
        <p:blipFill>
          <a:blip r:embed="rId3" cstate="print"/>
          <a:stretch>
            <a:fillRect/>
          </a:stretch>
        </p:blipFill>
        <p:spPr>
          <a:xfrm>
            <a:off x="971600" y="548680"/>
            <a:ext cx="1847850" cy="2466975"/>
          </a:xfrm>
          <a:prstGeom prst="rect">
            <a:avLst/>
          </a:prstGeom>
        </p:spPr>
      </p:pic>
      <p:sp>
        <p:nvSpPr>
          <p:cNvPr id="7" name="TextBox 6"/>
          <p:cNvSpPr txBox="1"/>
          <p:nvPr/>
        </p:nvSpPr>
        <p:spPr>
          <a:xfrm>
            <a:off x="3347864" y="332656"/>
            <a:ext cx="5364087" cy="2308324"/>
          </a:xfrm>
          <a:prstGeom prst="rect">
            <a:avLst/>
          </a:prstGeom>
          <a:noFill/>
        </p:spPr>
        <p:txBody>
          <a:bodyPr wrap="square" rtlCol="0">
            <a:spAutoFit/>
          </a:bodyPr>
          <a:lstStyle/>
          <a:p>
            <a:r>
              <a:rPr lang="de-DE" dirty="0" smtClean="0"/>
              <a:t>Die St. </a:t>
            </a:r>
            <a:r>
              <a:rPr lang="de-DE" dirty="0" err="1" smtClean="0"/>
              <a:t>Florinskirche</a:t>
            </a:r>
            <a:r>
              <a:rPr lang="de-DE" dirty="0" smtClean="0"/>
              <a:t> in Vaduz ist eine geostete neugotische dreischiffige Kirche mit Frontturm in Vaduz, Liechtenstein, die 1869 bis 1873 nach den Plänen von Friedrich von Schmidt unter Leitung des Architekten Ignaz von </a:t>
            </a:r>
            <a:r>
              <a:rPr lang="de-DE" dirty="0" err="1" smtClean="0"/>
              <a:t>Banko</a:t>
            </a:r>
            <a:r>
              <a:rPr lang="de-DE" dirty="0" smtClean="0"/>
              <a:t> errichtet wurde. Der Patron der Kirche ist St. Florin (</a:t>
            </a:r>
            <a:r>
              <a:rPr lang="de-DE" dirty="0" err="1" smtClean="0"/>
              <a:t>Florinus</a:t>
            </a:r>
            <a:r>
              <a:rPr lang="de-DE" dirty="0" smtClean="0"/>
              <a:t>), der im 7. Jahrhundert lebte und aus Matsch im </a:t>
            </a:r>
            <a:r>
              <a:rPr lang="de-DE" dirty="0" err="1" smtClean="0"/>
              <a:t>Vinschgau</a:t>
            </a:r>
            <a:r>
              <a:rPr lang="de-DE" dirty="0" smtClean="0"/>
              <a:t> stammte.</a:t>
            </a:r>
            <a:endParaRPr lang="ru-RU" dirty="0"/>
          </a:p>
        </p:txBody>
      </p:sp>
      <p:pic>
        <p:nvPicPr>
          <p:cNvPr id="8" name="Рисунок 7" descr="images (4).jpg"/>
          <p:cNvPicPr>
            <a:picLocks noChangeAspect="1"/>
          </p:cNvPicPr>
          <p:nvPr/>
        </p:nvPicPr>
        <p:blipFill>
          <a:blip r:embed="rId4" cstate="print"/>
          <a:stretch>
            <a:fillRect/>
          </a:stretch>
        </p:blipFill>
        <p:spPr>
          <a:xfrm>
            <a:off x="1475656" y="3717032"/>
            <a:ext cx="3672408" cy="275076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092280" y="332656"/>
            <a:ext cx="1697388" cy="646331"/>
          </a:xfrm>
          <a:prstGeom prst="rect">
            <a:avLst/>
          </a:prstGeom>
          <a:noFill/>
        </p:spPr>
        <p:txBody>
          <a:bodyPr wrap="none" rtlCol="0">
            <a:spAutoFit/>
          </a:bodyPr>
          <a:lstStyle/>
          <a:p>
            <a:r>
              <a:rPr lang="de-DE" dirty="0">
                <a:solidFill>
                  <a:schemeClr val="accent1">
                    <a:lumMod val="40000"/>
                    <a:lumOff val="60000"/>
                  </a:schemeClr>
                </a:solidFill>
              </a:rPr>
              <a:t>Rathaus (Vaduz)</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0"/>
            <a:ext cx="6048672" cy="1477328"/>
          </a:xfrm>
          <a:prstGeom prst="rect">
            <a:avLst/>
          </a:prstGeom>
          <a:noFill/>
        </p:spPr>
        <p:txBody>
          <a:bodyPr wrap="square" rtlCol="0">
            <a:spAutoFit/>
          </a:bodyPr>
          <a:lstStyle/>
          <a:p>
            <a:r>
              <a:rPr lang="de-DE" dirty="0" smtClean="0">
                <a:solidFill>
                  <a:schemeClr val="accent5">
                    <a:lumMod val="75000"/>
                  </a:schemeClr>
                </a:solidFill>
              </a:rPr>
              <a:t>Das Rathaus zu Vaduz, dem Hauptort Liechtensteins, wurde in den Jahren 1932 und 1933 nach den Plänen von Franz </a:t>
            </a:r>
            <a:r>
              <a:rPr lang="de-DE" dirty="0" err="1" smtClean="0">
                <a:solidFill>
                  <a:schemeClr val="accent5">
                    <a:lumMod val="75000"/>
                  </a:schemeClr>
                </a:solidFill>
              </a:rPr>
              <a:t>Roeckle</a:t>
            </a:r>
            <a:r>
              <a:rPr lang="de-DE" dirty="0" smtClean="0">
                <a:solidFill>
                  <a:schemeClr val="accent5">
                    <a:lumMod val="75000"/>
                  </a:schemeClr>
                </a:solidFill>
              </a:rPr>
              <a:t> errichtet. Das einem mittelalterlichen Städtebau nachempfundene Gebäude ist seither Tagungsort des Gemeinderates.</a:t>
            </a:r>
            <a:endParaRPr lang="ru-RU" dirty="0">
              <a:solidFill>
                <a:schemeClr val="accent5">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6696744" cy="830997"/>
          </a:xfrm>
          <a:prstGeom prst="rect">
            <a:avLst/>
          </a:prstGeom>
          <a:noFill/>
        </p:spPr>
        <p:txBody>
          <a:bodyPr wrap="square" rtlCol="0">
            <a:spAutoFit/>
          </a:bodyPr>
          <a:lstStyle/>
          <a:p>
            <a:r>
              <a:rPr lang="en-US" sz="2400" b="1" i="1" dirty="0" smtClean="0">
                <a:solidFill>
                  <a:srgbClr val="002060"/>
                </a:solidFill>
              </a:rPr>
              <a:t>Liechtenstein </a:t>
            </a:r>
            <a:r>
              <a:rPr lang="en-US" sz="2400" b="1" i="1" dirty="0" err="1" smtClean="0">
                <a:solidFill>
                  <a:srgbClr val="002060"/>
                </a:solidFill>
              </a:rPr>
              <a:t>ist</a:t>
            </a:r>
            <a:r>
              <a:rPr lang="en-US" sz="2400" b="1" i="1" dirty="0" smtClean="0">
                <a:solidFill>
                  <a:srgbClr val="002060"/>
                </a:solidFill>
              </a:rPr>
              <a:t> </a:t>
            </a:r>
            <a:r>
              <a:rPr lang="en-US" sz="2400" b="1" i="1" dirty="0" err="1" smtClean="0">
                <a:solidFill>
                  <a:srgbClr val="002060"/>
                </a:solidFill>
              </a:rPr>
              <a:t>nicht</a:t>
            </a:r>
            <a:r>
              <a:rPr lang="en-US" sz="2400" b="1" i="1" dirty="0" smtClean="0">
                <a:solidFill>
                  <a:srgbClr val="002060"/>
                </a:solidFill>
              </a:rPr>
              <a:t> </a:t>
            </a:r>
            <a:r>
              <a:rPr lang="en-US" sz="2400" b="1" i="1" dirty="0" err="1" smtClean="0">
                <a:solidFill>
                  <a:srgbClr val="002060"/>
                </a:solidFill>
              </a:rPr>
              <a:t>reich</a:t>
            </a:r>
            <a:r>
              <a:rPr lang="en-US" sz="2400" b="1" i="1" dirty="0" smtClean="0">
                <a:solidFill>
                  <a:srgbClr val="002060"/>
                </a:solidFill>
              </a:rPr>
              <a:t> an </a:t>
            </a:r>
            <a:r>
              <a:rPr lang="en-US" sz="2400" b="1" i="1" dirty="0" err="1" smtClean="0">
                <a:solidFill>
                  <a:srgbClr val="002060"/>
                </a:solidFill>
              </a:rPr>
              <a:t>Sehenswürdigkeiten</a:t>
            </a:r>
            <a:r>
              <a:rPr lang="en-US" sz="2400" b="1" i="1" dirty="0" smtClean="0">
                <a:solidFill>
                  <a:srgbClr val="002060"/>
                </a:solidFill>
              </a:rPr>
              <a:t>, </a:t>
            </a:r>
            <a:r>
              <a:rPr lang="en-US" sz="2400" b="1" i="1" dirty="0" err="1" smtClean="0">
                <a:solidFill>
                  <a:srgbClr val="002060"/>
                </a:solidFill>
              </a:rPr>
              <a:t>außer</a:t>
            </a:r>
            <a:r>
              <a:rPr lang="en-US" sz="2400" b="1" i="1" dirty="0" smtClean="0">
                <a:solidFill>
                  <a:srgbClr val="002060"/>
                </a:solidFill>
              </a:rPr>
              <a:t> </a:t>
            </a:r>
            <a:r>
              <a:rPr lang="en-US" sz="2400" b="1" i="1" dirty="0" err="1" smtClean="0">
                <a:solidFill>
                  <a:srgbClr val="002060"/>
                </a:solidFill>
              </a:rPr>
              <a:t>zwei</a:t>
            </a:r>
            <a:r>
              <a:rPr lang="en-US" sz="2400" b="1" i="1" dirty="0" smtClean="0">
                <a:solidFill>
                  <a:srgbClr val="002060"/>
                </a:solidFill>
              </a:rPr>
              <a:t> </a:t>
            </a:r>
            <a:r>
              <a:rPr lang="en-US" sz="2400" b="1" i="1" dirty="0" err="1" smtClean="0">
                <a:solidFill>
                  <a:srgbClr val="002060"/>
                </a:solidFill>
              </a:rPr>
              <a:t>Schlösser</a:t>
            </a:r>
            <a:r>
              <a:rPr lang="en-US" sz="2400" b="1" i="1" dirty="0" smtClean="0">
                <a:solidFill>
                  <a:srgbClr val="002060"/>
                </a:solidFill>
              </a:rPr>
              <a:t> und </a:t>
            </a:r>
            <a:r>
              <a:rPr lang="en-US" sz="2400" b="1" i="1" dirty="0" err="1" smtClean="0">
                <a:solidFill>
                  <a:srgbClr val="002060"/>
                </a:solidFill>
              </a:rPr>
              <a:t>Ruinen</a:t>
            </a:r>
            <a:r>
              <a:rPr lang="en-US" sz="2400" b="1" i="1" dirty="0" smtClean="0">
                <a:solidFill>
                  <a:srgbClr val="002060"/>
                </a:solidFill>
              </a:rPr>
              <a:t>.</a:t>
            </a:r>
            <a:endParaRPr lang="ru-RU" sz="2400" b="1" i="1"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556792"/>
            <a:ext cx="3857146" cy="830997"/>
          </a:xfrm>
          <a:prstGeom prst="rect">
            <a:avLst/>
          </a:prstGeom>
          <a:noFill/>
        </p:spPr>
        <p:txBody>
          <a:bodyPr wrap="none" rtlCol="0">
            <a:spAutoFit/>
          </a:bodyPr>
          <a:lstStyle/>
          <a:p>
            <a:r>
              <a:rPr lang="en-US" sz="4800" b="1" i="1" dirty="0" err="1" smtClean="0">
                <a:solidFill>
                  <a:srgbClr val="666699"/>
                </a:solidFill>
              </a:rPr>
              <a:t>Vielen</a:t>
            </a:r>
            <a:r>
              <a:rPr lang="en-US" sz="4800" b="1" i="1" dirty="0" smtClean="0">
                <a:solidFill>
                  <a:srgbClr val="666699"/>
                </a:solidFill>
              </a:rPr>
              <a:t> Dank!!!</a:t>
            </a:r>
            <a:endParaRPr lang="ru-RU" sz="4800" b="1" i="1" dirty="0">
              <a:solidFill>
                <a:srgbClr val="666699"/>
              </a:solidFill>
            </a:endParaRPr>
          </a:p>
        </p:txBody>
      </p:sp>
      <p:pic>
        <p:nvPicPr>
          <p:cNvPr id="3" name="Рисунок 2" descr="funny-cat-pictures-part-2-06-13-2012-016.jpg"/>
          <p:cNvPicPr>
            <a:picLocks noChangeAspect="1"/>
          </p:cNvPicPr>
          <p:nvPr/>
        </p:nvPicPr>
        <p:blipFill>
          <a:blip r:embed="rId2" cstate="print"/>
          <a:stretch>
            <a:fillRect/>
          </a:stretch>
        </p:blipFill>
        <p:spPr>
          <a:xfrm>
            <a:off x="4370450" y="0"/>
            <a:ext cx="477355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79712" y="6453336"/>
            <a:ext cx="3616696" cy="400110"/>
          </a:xfrm>
          <a:prstGeom prst="rect">
            <a:avLst/>
          </a:prstGeom>
          <a:noFill/>
        </p:spPr>
        <p:txBody>
          <a:bodyPr wrap="none" rtlCol="0">
            <a:spAutoFit/>
          </a:bodyPr>
          <a:lstStyle/>
          <a:p>
            <a:r>
              <a:rPr lang="en-US" sz="2000" dirty="0" err="1" smtClean="0">
                <a:solidFill>
                  <a:schemeClr val="accent6">
                    <a:lumMod val="20000"/>
                    <a:lumOff val="80000"/>
                  </a:schemeClr>
                </a:solidFill>
              </a:rPr>
              <a:t>Landtagsgebäude</a:t>
            </a:r>
            <a:r>
              <a:rPr lang="en-US" sz="2000" dirty="0" smtClean="0">
                <a:solidFill>
                  <a:schemeClr val="accent6">
                    <a:lumMod val="20000"/>
                    <a:lumOff val="80000"/>
                  </a:schemeClr>
                </a:solidFill>
              </a:rPr>
              <a:t> (Liechtenstein)</a:t>
            </a:r>
            <a:endParaRPr lang="ru-RU" sz="2000"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6840760" cy="923330"/>
          </a:xfrm>
          <a:prstGeom prst="rect">
            <a:avLst/>
          </a:prstGeom>
          <a:noFill/>
        </p:spPr>
        <p:txBody>
          <a:bodyPr wrap="square" rtlCol="0">
            <a:spAutoFit/>
          </a:bodyPr>
          <a:lstStyle/>
          <a:p>
            <a:r>
              <a:rPr lang="de-DE" dirty="0" smtClean="0">
                <a:solidFill>
                  <a:schemeClr val="bg1"/>
                </a:solidFill>
              </a:rPr>
              <a:t>Das Landtagsgebäude des Fürstentums Liechtenstein in Vaduz wurde im Jahr 2008 eröffnet und ist seither Sitz des Landtags des Fürstentums Liechtenstein. Das vom deutschen Architekten Hansjörg </a:t>
            </a:r>
            <a:r>
              <a:rPr lang="de-DE" dirty="0" err="1" smtClean="0">
                <a:solidFill>
                  <a:schemeClr val="bg1"/>
                </a:solidFill>
              </a:rPr>
              <a:t>Göritz</a:t>
            </a:r>
            <a:r>
              <a:rPr lang="de-DE" dirty="0" smtClean="0">
                <a:solidFill>
                  <a:schemeClr val="bg1"/>
                </a:solidFill>
              </a:rPr>
              <a:t>.</a:t>
            </a:r>
            <a:endParaRPr lang="ru-RU"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179021" y="6488668"/>
            <a:ext cx="2964979" cy="369332"/>
          </a:xfrm>
          <a:prstGeom prst="rect">
            <a:avLst/>
          </a:prstGeom>
          <a:noFill/>
        </p:spPr>
        <p:txBody>
          <a:bodyPr wrap="none" rtlCol="0">
            <a:spAutoFit/>
          </a:bodyPr>
          <a:lstStyle/>
          <a:p>
            <a:r>
              <a:rPr lang="en-US" dirty="0" err="1" smtClean="0">
                <a:solidFill>
                  <a:schemeClr val="accent1">
                    <a:lumMod val="75000"/>
                  </a:schemeClr>
                </a:solidFill>
              </a:rPr>
              <a:t>Regierungshaus</a:t>
            </a:r>
            <a:r>
              <a:rPr lang="en-US" dirty="0" smtClean="0">
                <a:solidFill>
                  <a:schemeClr val="accent1">
                    <a:lumMod val="75000"/>
                  </a:schemeClr>
                </a:solidFill>
              </a:rPr>
              <a:t> Liechtenstein</a:t>
            </a:r>
            <a:endParaRPr lang="ru-RU"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55576" y="5934670"/>
            <a:ext cx="7992888" cy="923330"/>
          </a:xfrm>
          <a:prstGeom prst="rect">
            <a:avLst/>
          </a:prstGeom>
          <a:noFill/>
        </p:spPr>
        <p:txBody>
          <a:bodyPr wrap="square" rtlCol="0">
            <a:spAutoFit/>
          </a:bodyPr>
          <a:lstStyle/>
          <a:p>
            <a:r>
              <a:rPr lang="de-DE" dirty="0" smtClean="0">
                <a:solidFill>
                  <a:schemeClr val="accent5">
                    <a:lumMod val="50000"/>
                  </a:schemeClr>
                </a:solidFill>
              </a:rPr>
              <a:t>Das Haus wurde im Stil der Spätrenaissance erbaut und hat drei Stockwerke. Süd, West und Ost Fassade des Gebäudes reich mit verschiedenen Ornamenten und Fassaden von der Seite des Berges und der Burg eingerichtet dekoriert nicht.</a:t>
            </a:r>
            <a:endParaRPr lang="ru-RU"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27984" y="404664"/>
            <a:ext cx="1503873" cy="369332"/>
          </a:xfrm>
          <a:prstGeom prst="rect">
            <a:avLst/>
          </a:prstGeom>
          <a:noFill/>
        </p:spPr>
        <p:txBody>
          <a:bodyPr wrap="none" rtlCol="0">
            <a:spAutoFit/>
          </a:bodyPr>
          <a:lstStyle/>
          <a:p>
            <a:r>
              <a:rPr lang="en-US" dirty="0" err="1">
                <a:solidFill>
                  <a:schemeClr val="bg1"/>
                </a:solidFill>
              </a:rPr>
              <a:t>Schloss</a:t>
            </a:r>
            <a:r>
              <a:rPr lang="en-US" dirty="0">
                <a:solidFill>
                  <a:schemeClr val="bg1"/>
                </a:solidFill>
              </a:rPr>
              <a:t> Vaduz</a:t>
            </a:r>
            <a:endParaRPr lang="ru-RU"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99184" y="0"/>
            <a:ext cx="7344816" cy="1200329"/>
          </a:xfrm>
          <a:prstGeom prst="rect">
            <a:avLst/>
          </a:prstGeom>
          <a:noFill/>
        </p:spPr>
        <p:txBody>
          <a:bodyPr wrap="square" rtlCol="0">
            <a:spAutoFit/>
          </a:bodyPr>
          <a:lstStyle/>
          <a:p>
            <a:r>
              <a:rPr lang="de-DE" dirty="0" smtClean="0">
                <a:solidFill>
                  <a:schemeClr val="tx2">
                    <a:lumMod val="50000"/>
                  </a:schemeClr>
                </a:solidFill>
              </a:rPr>
              <a:t>Das Schloss Vaduz, früher auch </a:t>
            </a:r>
            <a:r>
              <a:rPr lang="de-DE" dirty="0" err="1" smtClean="0">
                <a:solidFill>
                  <a:schemeClr val="tx2">
                    <a:lumMod val="50000"/>
                  </a:schemeClr>
                </a:solidFill>
              </a:rPr>
              <a:t>Hohenliechtenstein</a:t>
            </a:r>
            <a:r>
              <a:rPr lang="de-DE" dirty="0" smtClean="0">
                <a:solidFill>
                  <a:schemeClr val="tx2">
                    <a:lumMod val="50000"/>
                  </a:schemeClr>
                </a:solidFill>
              </a:rPr>
              <a:t> genannt, liegt auf einer Felsterrasse über Vaduz, dem Hauptort des Fürstentums Liechtenstein. Heute ist es Wahrzeichen des Ortes und Sitz des Fürstenhauses Liechtenstein.</a:t>
            </a:r>
            <a:endParaRPr lang="ru-RU" dirty="0">
              <a:solidFill>
                <a:schemeClr val="tx2">
                  <a:lumMod val="50000"/>
                </a:schemeClr>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243</Words>
  <Application>Microsoft Office PowerPoint</Application>
  <PresentationFormat>Экран (4:3)</PresentationFormat>
  <Paragraphs>14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Architektur des Liechtensteins</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Architektur Liechtenstein</dc:title>
  <dc:creator>user</dc:creator>
  <cp:lastModifiedBy>user</cp:lastModifiedBy>
  <cp:revision>8</cp:revision>
  <dcterms:created xsi:type="dcterms:W3CDTF">2015-02-05T16:39:06Z</dcterms:created>
  <dcterms:modified xsi:type="dcterms:W3CDTF">2015-02-05T17:54:09Z</dcterms:modified>
</cp:coreProperties>
</file>