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EBC7092-5990-4B10-BF78-200BEB929AA2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394F5B1-3222-4027-872F-20D3AE29C64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1%80%D0%BB%D1%96%D0%B1%D1%80" TargetMode="External"/><Relationship Id="rId3" Type="http://schemas.openxmlformats.org/officeDocument/2006/relationships/hyperlink" Target="http://uk.wikipedia.org/wiki/1819" TargetMode="External"/><Relationship Id="rId7" Type="http://schemas.openxmlformats.org/officeDocument/2006/relationships/hyperlink" Target="http://uk.wikipedia.org/wiki/%D0%A0%D0%B5%D0%B0%D0%BB%D1%96%D0%B7%D0%BC" TargetMode="External"/><Relationship Id="rId2" Type="http://schemas.openxmlformats.org/officeDocument/2006/relationships/hyperlink" Target="http://uk.wikipedia.org/wiki/31_%D1%82%D1%80%D0%B0%D0%B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A8%D0%90" TargetMode="External"/><Relationship Id="rId5" Type="http://schemas.openxmlformats.org/officeDocument/2006/relationships/hyperlink" Target="http://uk.wikipedia.org/wiki/1892" TargetMode="External"/><Relationship Id="rId4" Type="http://schemas.openxmlformats.org/officeDocument/2006/relationships/hyperlink" Target="http://uk.wikipedia.org/wiki/26_%D0%B1%D0%B5%D1%80%D0%B5%D0%B7%D0%BD%D1%8F" TargetMode="External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42" TargetMode="External"/><Relationship Id="rId2" Type="http://schemas.openxmlformats.org/officeDocument/2006/relationships/hyperlink" Target="http://uk.wikipedia.org/wiki/%D0%93%D1%80%D0%BE%D0%BC%D0%B0%D0%B4%D1%8F%D0%BD%D1%81%D1%8C%D0%BA%D0%B0_%D0%B2%D1%96%D0%B9%D0%BD%D0%B0_%D0%B2_%D0%A1%D0%A8%D0%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uk.wikipedia.org/wiki/189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0%D0%B1%D1%81%D1%82%D0%B2%D0%BE" TargetMode="External"/><Relationship Id="rId2" Type="http://schemas.openxmlformats.org/officeDocument/2006/relationships/hyperlink" Target="http://uk.wikipedia.org/wiki/%D0%9A%D0%BE%D0%BD%D1%81%D1%82%D0%B8%D1%82%D1%83%D1%86%D1%96%D1%8F_%D0%A1%D0%A8%D0%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uk.wikipedia.org/wiki/%D0%90%D0%B1%D0%BE%D0%BB%D1%96%D1%86%D1%96%D0%BE%D0%BD%D1%96%D0%B7%D0%B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400" y="0"/>
            <a:ext cx="4013200" cy="1412776"/>
          </a:xfrm>
        </p:spPr>
        <p:txBody>
          <a:bodyPr anchor="ctr"/>
          <a:lstStyle/>
          <a:p>
            <a:r>
              <a:rPr lang="uk-UA" sz="4000" dirty="0" err="1">
                <a:solidFill>
                  <a:schemeClr val="tx1"/>
                </a:solidFill>
                <a:effectLst/>
              </a:rPr>
              <a:t>Волт</a:t>
            </a:r>
            <a:r>
              <a:rPr lang="uk-UA" sz="4000" dirty="0">
                <a:solidFill>
                  <a:schemeClr val="tx1"/>
                </a:solidFill>
                <a:effectLst/>
              </a:rPr>
              <a:t> </a:t>
            </a:r>
            <a:r>
              <a:rPr lang="uk-UA" sz="4000" dirty="0" err="1">
                <a:solidFill>
                  <a:schemeClr val="tx1"/>
                </a:solidFill>
                <a:effectLst/>
              </a:rPr>
              <a:t>Вітмен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37" y="908720"/>
            <a:ext cx="4662127" cy="576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028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2132856"/>
            <a:ext cx="6012160" cy="4725144"/>
          </a:xfrm>
        </p:spPr>
        <p:txBody>
          <a:bodyPr anchor="b">
            <a:normAutofit/>
          </a:bodyPr>
          <a:lstStyle/>
          <a:p>
            <a:r>
              <a:rPr lang="uk-UA" dirty="0"/>
              <a:t>Домінуюче в поезії </a:t>
            </a:r>
            <a:r>
              <a:rPr lang="uk-UA" dirty="0" err="1"/>
              <a:t>Вітмена</a:t>
            </a:r>
            <a:r>
              <a:rPr lang="uk-UA" dirty="0"/>
              <a:t> відчуття нескінченної широти і багатоликості світобудови поєднується з настільки ж органічним відчуттям вічної динаміки, мінливості, діалектичної контрастності буття. Воно не визнає ієрархії цінностей, тому що справжнє життя  — постійний рух у часі, нескінченні трансформації і метаморфози:</a:t>
            </a:r>
            <a:endParaRPr lang="ru-RU" dirty="0"/>
          </a:p>
          <a:p>
            <a:r>
              <a:rPr lang="uk-UA" dirty="0"/>
              <a:t>"Все обертається навколо мене, концентрується в мені, виходить з мене самого. У мене є лише один центральний образ — загальна людська особистість ".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58" y="0"/>
            <a:ext cx="3433442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07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11960" y="0"/>
            <a:ext cx="4932040" cy="6858000"/>
          </a:xfrm>
        </p:spPr>
        <p:txBody>
          <a:bodyPr anchor="ctr">
            <a:normAutofit/>
          </a:bodyPr>
          <a:lstStyle/>
          <a:p>
            <a:r>
              <a:rPr lang="uk-UA" dirty="0"/>
              <a:t>Ця особистість, навмисно позбавлена у «Листі трави» унікальності, носить імена «</a:t>
            </a:r>
            <a:r>
              <a:rPr lang="uk-UA" dirty="0" err="1"/>
              <a:t>Волта</a:t>
            </a:r>
            <a:r>
              <a:rPr lang="uk-UA" dirty="0"/>
              <a:t> </a:t>
            </a:r>
            <a:r>
              <a:rPr lang="uk-UA" dirty="0" err="1"/>
              <a:t>Вітмена</a:t>
            </a:r>
            <a:r>
              <a:rPr lang="uk-UA" dirty="0"/>
              <a:t>» або «сина </a:t>
            </a:r>
            <a:r>
              <a:rPr lang="uk-UA" dirty="0" err="1"/>
              <a:t>Манхеттена</a:t>
            </a:r>
            <a:r>
              <a:rPr lang="uk-UA" dirty="0"/>
              <a:t>». У дійсності ліричний герой книги являє собою узагальнений портрет американця, для якого характерні гранична демократичність поглядів, незатьмареним оптимізм, здатність встановлювати довірчі, родинні стосунки з усіма людьми, що зустрічаються на його шляху, і зберігати захоплення перед життям у всіх її видах.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"/>
            <a:ext cx="4286250" cy="535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47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4283968" cy="6741368"/>
          </a:xfrm>
        </p:spPr>
        <p:txBody>
          <a:bodyPr anchor="ctr">
            <a:normAutofit lnSpcReduction="10000"/>
          </a:bodyPr>
          <a:lstStyle/>
          <a:p>
            <a:r>
              <a:rPr lang="uk-UA" dirty="0"/>
              <a:t>«Пісня великої дороги», що входить у всі авторські редакції «Листів трави», найбільш послідовно втілює філософію радості, братерства, повного злиття зі світом і захоплення перед його зачаровує динамічністю. З'єднанням цих мотивів створений ліричний сюжет книги. Важливе доповнення до нього — цикл «Барабанний бій», навіяний Громадянської війною 1861-65, під час якої </a:t>
            </a:r>
            <a:r>
              <a:rPr lang="uk-UA" dirty="0" err="1"/>
              <a:t>Вітмен</a:t>
            </a:r>
            <a:r>
              <a:rPr lang="uk-UA" dirty="0"/>
              <a:t> був добровольцем-санітаром в армії жителів півночі. Обожнюючи Авраама Лінкольна, </a:t>
            </a:r>
            <a:r>
              <a:rPr lang="uk-UA" dirty="0" err="1"/>
              <a:t>Вітмен</a:t>
            </a:r>
            <a:r>
              <a:rPr lang="uk-UA" dirty="0"/>
              <a:t> присвятив пам'яті президента, полеглого від руки вбивці, проникливу елегію «Коли в дворі перед будинком цвів цієї весною бузок».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98" y="0"/>
            <a:ext cx="50099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48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4437112"/>
            <a:ext cx="9144000" cy="242088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Віра </a:t>
            </a:r>
            <a:r>
              <a:rPr lang="uk-UA" dirty="0" err="1"/>
              <a:t>Вітмена</a:t>
            </a:r>
            <a:r>
              <a:rPr lang="uk-UA" dirty="0"/>
              <a:t> в призначення Америки, яка повинна явити приклад для всього людства, ставши суспільством перемогла соціальної справедливості і великих тріумфів духу, похитнулася після закінчення Громадянської війни, коли він переконався під всевладді «дракона наживи» і з тривогою писав про загрозу, створюваної плоским меркантилізмом, якому піддалися співвітчизники (книга публіцистики «Демократичні дали», 1871). Проте в цілому оптимістичне світовідчуття </a:t>
            </a:r>
            <a:r>
              <a:rPr lang="uk-UA" dirty="0" err="1"/>
              <a:t>Вітмена</a:t>
            </a:r>
            <a:r>
              <a:rPr lang="uk-UA" dirty="0"/>
              <a:t> не зазнав суттєвих змін до кінця його життя.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260648"/>
            <a:ext cx="3038475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62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5220072" cy="5733256"/>
          </a:xfrm>
        </p:spPr>
        <p:txBody>
          <a:bodyPr anchor="ctr">
            <a:normAutofit/>
          </a:bodyPr>
          <a:lstStyle/>
          <a:p>
            <a:r>
              <a:rPr lang="uk-UA" dirty="0"/>
              <a:t>Виражене </a:t>
            </a:r>
            <a:r>
              <a:rPr lang="uk-UA" dirty="0" err="1"/>
              <a:t>Вітменом</a:t>
            </a:r>
            <a:r>
              <a:rPr lang="uk-UA" dirty="0"/>
              <a:t> нове світовідчуття зажадало художніх нетрадиційних засобів. Найрадикальнішим нововведенням в «Листах трави» був вільний вірш, що у великій мірі визначив неуспіх книги у сучасників, які вважали, що поезія неможлива без правильних розмірів і системи рим, обов'язкових в класичній ліриці. Верлібр </a:t>
            </a:r>
            <a:r>
              <a:rPr lang="uk-UA" dirty="0" err="1"/>
              <a:t>Вітмена</a:t>
            </a:r>
            <a:r>
              <a:rPr lang="uk-UA" dirty="0"/>
              <a:t>, в якому відсутні ці компоненти, являв собою складний синтез фольклорного та біблійного вірша, синтаксичного паралелізму, що відрізняє ораторську прозу, ритмічно однорідних пасажів-перерахувань («каталоги»), внутрішніх алітерацій та асонансів, які надають завершеність рядках і всієї строфі.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44624"/>
            <a:ext cx="4114800" cy="1080120"/>
          </a:xfrm>
        </p:spPr>
        <p:txBody>
          <a:bodyPr/>
          <a:lstStyle/>
          <a:p>
            <a:r>
              <a:rPr lang="uk-UA" dirty="0"/>
              <a:t>Недооцінений </a:t>
            </a:r>
            <a:r>
              <a:rPr lang="uk-UA" dirty="0" smtClean="0"/>
              <a:t>новатор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87249"/>
            <a:ext cx="3923928" cy="530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24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4499992" cy="6858000"/>
          </a:xfrm>
        </p:spPr>
        <p:txBody>
          <a:bodyPr anchor="ctr"/>
          <a:lstStyle/>
          <a:p>
            <a:r>
              <a:rPr lang="uk-UA" dirty="0"/>
              <a:t>Вважаючи, що його вірш повинен бути природним, як дихання, </a:t>
            </a:r>
            <a:r>
              <a:rPr lang="uk-UA" dirty="0" err="1"/>
              <a:t>Вітмен</a:t>
            </a:r>
            <a:r>
              <a:rPr lang="uk-UA" dirty="0"/>
              <a:t> рішуче відкинув канонічні поетичні форми, на яких, як він вважав, лежить слід неживої літературності, і заклав основи нової поетики, яка отримала виключно інтенсивний розвиток протягом XX століття, особливо в англомовних країнах . Одним з перших, хто оцінив значення зробленого </a:t>
            </a:r>
            <a:r>
              <a:rPr lang="uk-UA" dirty="0" err="1"/>
              <a:t>Вітменом</a:t>
            </a:r>
            <a:r>
              <a:rPr lang="uk-UA" dirty="0"/>
              <a:t> для подальшого руху поезії, був І. С. Тургенєв. Серед російських поетів, об'єктивно найбільш близьких </a:t>
            </a:r>
            <a:r>
              <a:rPr lang="uk-UA" dirty="0" err="1"/>
              <a:t>Уитмену</a:t>
            </a:r>
            <a:r>
              <a:rPr lang="uk-UA" dirty="0"/>
              <a:t>, — </a:t>
            </a:r>
            <a:r>
              <a:rPr lang="uk-UA" dirty="0" err="1"/>
              <a:t>Велімир</a:t>
            </a:r>
            <a:r>
              <a:rPr lang="uk-UA" dirty="0"/>
              <a:t> </a:t>
            </a:r>
            <a:r>
              <a:rPr lang="uk-UA" dirty="0" err="1"/>
              <a:t>Хлєбников</a:t>
            </a:r>
            <a:r>
              <a:rPr lang="uk-UA" dirty="0"/>
              <a:t> і В. В. Маяковський.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4000"/>
            <a:ext cx="47244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66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5805264"/>
            <a:ext cx="9144000" cy="1052736"/>
          </a:xfrm>
        </p:spPr>
        <p:txBody>
          <a:bodyPr/>
          <a:lstStyle/>
          <a:p>
            <a:r>
              <a:rPr lang="uk-UA" dirty="0"/>
              <a:t>У Росії пам'ятник </a:t>
            </a:r>
            <a:r>
              <a:rPr lang="uk-UA" dirty="0" err="1"/>
              <a:t>Вітмену</a:t>
            </a:r>
            <a:r>
              <a:rPr lang="uk-UA" dirty="0"/>
              <a:t> встановлений в Москві на території МДУ в 2009 р. На честь </a:t>
            </a:r>
            <a:r>
              <a:rPr lang="uk-UA" dirty="0" err="1"/>
              <a:t>Вітмена</a:t>
            </a:r>
            <a:r>
              <a:rPr lang="uk-UA" dirty="0"/>
              <a:t> названий кратер на Меркурії.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5145"/>
            <a:ext cx="7668344" cy="575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85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lvl="0"/>
            <a:r>
              <a:rPr lang="en-US" dirty="0" smtClean="0"/>
              <a:t>- </a:t>
            </a:r>
            <a:r>
              <a:rPr lang="uk-UA" dirty="0" smtClean="0"/>
              <a:t>збірка </a:t>
            </a:r>
            <a:r>
              <a:rPr lang="uk-UA" dirty="0"/>
              <a:t>«Листя трави»</a:t>
            </a:r>
            <a:endParaRPr lang="ru-RU" dirty="0"/>
          </a:p>
          <a:p>
            <a:pPr lvl="0"/>
            <a:r>
              <a:rPr lang="en-US" dirty="0" smtClean="0"/>
              <a:t>- </a:t>
            </a:r>
            <a:r>
              <a:rPr lang="uk-UA" dirty="0" smtClean="0"/>
              <a:t>поема </a:t>
            </a:r>
            <a:r>
              <a:rPr lang="uk-UA" dirty="0"/>
              <a:t>«Коли бузок розцвів торік у моєму дворі»</a:t>
            </a:r>
            <a:endParaRPr lang="ru-RU" dirty="0"/>
          </a:p>
          <a:p>
            <a:pPr lvl="0"/>
            <a:r>
              <a:rPr lang="en-US" dirty="0" smtClean="0"/>
              <a:t>- </a:t>
            </a:r>
            <a:r>
              <a:rPr lang="uk-UA" dirty="0" smtClean="0"/>
              <a:t>цикл </a:t>
            </a:r>
            <a:r>
              <a:rPr lang="uk-UA" dirty="0"/>
              <a:t>віршів «Прощай, моя фантазіє!»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</a:t>
            </a:r>
            <a:r>
              <a:rPr lang="uk-UA" dirty="0" smtClean="0"/>
              <a:t>твори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26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086350" cy="6858000"/>
          </a:xfrm>
        </p:spPr>
        <p:txBody>
          <a:bodyPr anchor="ctr"/>
          <a:lstStyle/>
          <a:p>
            <a:r>
              <a:rPr lang="uk-UA" b="1" dirty="0" err="1"/>
              <a:t>Волт</a:t>
            </a:r>
            <a:r>
              <a:rPr lang="uk-UA" b="1" dirty="0"/>
              <a:t> </a:t>
            </a:r>
            <a:r>
              <a:rPr lang="uk-UA" b="1" dirty="0" err="1"/>
              <a:t>Вітмен</a:t>
            </a:r>
            <a:r>
              <a:rPr lang="uk-UA" dirty="0"/>
              <a:t> </a:t>
            </a:r>
            <a:r>
              <a:rPr lang="uk-UA" dirty="0" smtClean="0"/>
              <a:t>(</a:t>
            </a:r>
            <a:r>
              <a:rPr lang="uk-UA" dirty="0" smtClean="0">
                <a:hlinkClick r:id="rId2" tooltip="31 травня"/>
              </a:rPr>
              <a:t>31 </a:t>
            </a:r>
            <a:r>
              <a:rPr lang="uk-UA" dirty="0">
                <a:hlinkClick r:id="rId2" tooltip="31 травня"/>
              </a:rPr>
              <a:t>травня</a:t>
            </a:r>
            <a:r>
              <a:rPr lang="uk-UA" dirty="0"/>
              <a:t> </a:t>
            </a:r>
            <a:r>
              <a:rPr lang="uk-UA" dirty="0">
                <a:hlinkClick r:id="rId3" tooltip="1819"/>
              </a:rPr>
              <a:t>1819</a:t>
            </a:r>
            <a:r>
              <a:rPr lang="uk-UA" dirty="0"/>
              <a:t> — </a:t>
            </a:r>
            <a:r>
              <a:rPr lang="uk-UA" dirty="0">
                <a:hlinkClick r:id="rId4" tooltip="26 березня"/>
              </a:rPr>
              <a:t>26 березня</a:t>
            </a:r>
            <a:r>
              <a:rPr lang="uk-UA" dirty="0"/>
              <a:t> </a:t>
            </a:r>
            <a:r>
              <a:rPr lang="uk-UA" dirty="0">
                <a:hlinkClick r:id="rId5" tooltip="1892"/>
              </a:rPr>
              <a:t>1892</a:t>
            </a:r>
            <a:r>
              <a:rPr lang="uk-UA" dirty="0"/>
              <a:t>) — </a:t>
            </a:r>
            <a:r>
              <a:rPr lang="uk-UA" dirty="0">
                <a:hlinkClick r:id="rId6" tooltip="США"/>
              </a:rPr>
              <a:t>американський</a:t>
            </a:r>
            <a:r>
              <a:rPr lang="uk-UA" dirty="0"/>
              <a:t> поет, есеїст, журналіст та гуманіст. Представник перехідного періоду між трансценденталізмом та </a:t>
            </a:r>
            <a:r>
              <a:rPr lang="uk-UA" dirty="0">
                <a:hlinkClick r:id="rId7" tooltip="Реалізм"/>
              </a:rPr>
              <a:t>реалізмом</a:t>
            </a:r>
            <a:r>
              <a:rPr lang="uk-UA" dirty="0"/>
              <a:t>, що об'єднав ці два напрями в своїх творах. Вітмен — один з найвпливовіших поетів американського канону, якого часто називають батьком </a:t>
            </a:r>
            <a:r>
              <a:rPr lang="uk-UA" dirty="0">
                <a:hlinkClick r:id="rId8" tooltip="Верлібр"/>
              </a:rPr>
              <a:t>верлібру</a:t>
            </a:r>
            <a:r>
              <a:rPr lang="uk-UA" dirty="0"/>
              <a:t>. Його твори на той час були дуже суперечливі, особливо його поетична збірка «Листя </a:t>
            </a:r>
            <a:r>
              <a:rPr lang="uk-UA" dirty="0" smtClean="0"/>
              <a:t>трави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576263"/>
            <a:ext cx="405765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36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3851920" cy="6858000"/>
          </a:xfrm>
        </p:spPr>
        <p:txBody>
          <a:bodyPr anchor="ctr">
            <a:normAutofit lnSpcReduction="10000"/>
          </a:bodyPr>
          <a:lstStyle/>
          <a:p>
            <a:r>
              <a:rPr lang="uk-UA" dirty="0" err="1"/>
              <a:t>Вітмен</a:t>
            </a:r>
            <a:r>
              <a:rPr lang="uk-UA" dirty="0"/>
              <a:t> народився на </a:t>
            </a:r>
            <a:r>
              <a:rPr lang="uk-UA" dirty="0" err="1"/>
              <a:t>Лонг-Айленді</a:t>
            </a:r>
            <a:r>
              <a:rPr lang="uk-UA" dirty="0"/>
              <a:t>. Працював журналістом, вчителем, державним службовцем та медиком-добровольцем під час </a:t>
            </a:r>
            <a:r>
              <a:rPr lang="uk-UA" u="sng" dirty="0">
                <a:hlinkClick r:id="rId2" tooltip="Громадянська війна в США"/>
              </a:rPr>
              <a:t>Громадянської війни в США</a:t>
            </a:r>
            <a:r>
              <a:rPr lang="uk-UA" dirty="0"/>
              <a:t>. На початку своєї кар'єри він опублікував досить помірковану новелу «Франклін </a:t>
            </a:r>
            <a:r>
              <a:rPr lang="uk-UA" dirty="0" err="1"/>
              <a:t>Еванс</a:t>
            </a:r>
            <a:r>
              <a:rPr lang="uk-UA" dirty="0"/>
              <a:t>» (</a:t>
            </a:r>
            <a:r>
              <a:rPr lang="uk-UA" u="sng" dirty="0">
                <a:hlinkClick r:id="rId3" tooltip="1842"/>
              </a:rPr>
              <a:t>1842</a:t>
            </a:r>
            <a:r>
              <a:rPr lang="uk-UA" dirty="0"/>
              <a:t>). Свій головний твір — «Листя трави» — </a:t>
            </a:r>
            <a:r>
              <a:rPr lang="uk-UA" dirty="0" err="1"/>
              <a:t>Вітмен</a:t>
            </a:r>
            <a:r>
              <a:rPr lang="uk-UA" dirty="0"/>
              <a:t> вперше опублікував у 1855 р. за власний кошт. До самої смерті </a:t>
            </a:r>
            <a:r>
              <a:rPr lang="uk-UA" dirty="0" err="1"/>
              <a:t>Вітмен</a:t>
            </a:r>
            <a:r>
              <a:rPr lang="uk-UA" dirty="0"/>
              <a:t> продовжував його розширяти та переробляти. Наприкінці свого життя </a:t>
            </a:r>
            <a:r>
              <a:rPr lang="uk-UA" dirty="0" err="1"/>
              <a:t>Вітмен</a:t>
            </a:r>
            <a:r>
              <a:rPr lang="uk-UA" dirty="0"/>
              <a:t> переїхав до </a:t>
            </a:r>
            <a:r>
              <a:rPr lang="uk-UA" dirty="0" err="1"/>
              <a:t>Кемдена</a:t>
            </a:r>
            <a:r>
              <a:rPr lang="uk-UA" dirty="0"/>
              <a:t>, </a:t>
            </a:r>
            <a:r>
              <a:rPr lang="uk-UA" dirty="0" err="1"/>
              <a:t>Нью-Джерсі</a:t>
            </a:r>
            <a:r>
              <a:rPr lang="uk-UA" dirty="0"/>
              <a:t>, де його здоров'я різко погіршилося. Він помер у </a:t>
            </a:r>
            <a:r>
              <a:rPr lang="uk-UA" u="sng" dirty="0">
                <a:hlinkClick r:id="rId4" tooltip="1892"/>
              </a:rPr>
              <a:t>1892</a:t>
            </a:r>
            <a:r>
              <a:rPr lang="uk-UA" dirty="0"/>
              <a:t> р. у віці 72 років і його похорон став громадською подією.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54360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68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1" y="0"/>
            <a:ext cx="4562475" cy="6858000"/>
          </a:xfrm>
        </p:spPr>
        <p:txBody>
          <a:bodyPr anchor="ctr">
            <a:normAutofit/>
          </a:bodyPr>
          <a:lstStyle/>
          <a:p>
            <a:r>
              <a:rPr lang="uk-UA" dirty="0" smtClean="0"/>
              <a:t>Усе </a:t>
            </a:r>
            <a:r>
              <a:rPr lang="uk-UA" dirty="0"/>
              <a:t>життя </a:t>
            </a:r>
            <a:r>
              <a:rPr lang="uk-UA" dirty="0" err="1"/>
              <a:t>Вітмен</a:t>
            </a:r>
            <a:r>
              <a:rPr lang="uk-UA" dirty="0"/>
              <a:t> займався політичною та суспільною діяльністю. Він підтримував Умову Вілмота — проект поправки до </a:t>
            </a:r>
            <a:r>
              <a:rPr lang="uk-UA" u="sng" dirty="0">
                <a:hlinkClick r:id="rId2" tooltip="Конституція США"/>
              </a:rPr>
              <a:t>Конституції</a:t>
            </a:r>
            <a:r>
              <a:rPr lang="uk-UA" dirty="0"/>
              <a:t>, яка забороняла </a:t>
            </a:r>
            <a:r>
              <a:rPr lang="uk-UA" u="sng" dirty="0">
                <a:hlinkClick r:id="rId3" tooltip="Рабство"/>
              </a:rPr>
              <a:t>рабство</a:t>
            </a:r>
            <a:r>
              <a:rPr lang="uk-UA" dirty="0"/>
              <a:t>, і загалом був проти розповсюдження рабства. У своїй поезії </a:t>
            </a:r>
            <a:r>
              <a:rPr lang="uk-UA" dirty="0" err="1"/>
              <a:t>Вітмен</a:t>
            </a:r>
            <a:r>
              <a:rPr lang="uk-UA" dirty="0"/>
              <a:t> сповідує рівноправність усіх рас, і в певний період часу вимагає скасування рабства, проте пізніше вбачає в русі </a:t>
            </a:r>
            <a:r>
              <a:rPr lang="uk-UA" u="sng" dirty="0">
                <a:hlinkClick r:id="rId4" tooltip="Аболіціонізм"/>
              </a:rPr>
              <a:t>аболіціоністів</a:t>
            </a:r>
            <a:r>
              <a:rPr lang="uk-UA" dirty="0"/>
              <a:t> погрозу демократії.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381000"/>
            <a:ext cx="4581525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55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1" y="908720"/>
            <a:ext cx="4862547" cy="5949280"/>
          </a:xfrm>
        </p:spPr>
        <p:txBody>
          <a:bodyPr anchor="ctr"/>
          <a:lstStyle/>
          <a:p>
            <a:r>
              <a:rPr lang="uk-UA" dirty="0"/>
              <a:t>Народився </a:t>
            </a:r>
            <a:r>
              <a:rPr lang="uk-UA" dirty="0" err="1"/>
              <a:t>Волт</a:t>
            </a:r>
            <a:r>
              <a:rPr lang="uk-UA" dirty="0"/>
              <a:t> </a:t>
            </a:r>
            <a:r>
              <a:rPr lang="uk-UA" dirty="0" err="1"/>
              <a:t>Вітмен</a:t>
            </a:r>
            <a:r>
              <a:rPr lang="uk-UA" dirty="0"/>
              <a:t> в робітничій сім'ї, і тому в 11 років вже працював «хлопчиком на побігеньках» у місцевого юриста безкоштовно, тільки за те, що юрист давав йому книги з бібліотеки. Далі працював складачем у друкарні, журналістом. У 1846 році — став редактором у «Демократичній газеті», але вже в 1852 році розлучився з журналістикою і почав займатися літературною діяльністю.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116632"/>
            <a:ext cx="4114800" cy="720080"/>
          </a:xfrm>
        </p:spPr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47" y="908720"/>
            <a:ext cx="4281453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841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4229100" cy="6858000"/>
          </a:xfrm>
        </p:spPr>
        <p:txBody>
          <a:bodyPr anchor="ctr">
            <a:normAutofit/>
          </a:bodyPr>
          <a:lstStyle/>
          <a:p>
            <a:r>
              <a:rPr lang="uk-UA" dirty="0"/>
              <a:t>Реформатор американської поезії. У збірці віршів «Листя трави» (1855—1891) ідеї близькості до природи взяли космічний характер; будь-яка людина і будь-яка річ сприйняті священними на тлі нескінченної в часі і просторі еволюції Всесвіту. Почуття спорідненості з усіма людьми і всіма явищами світу виражено за допомогою перетворення ліричного героя в інших людей і неживі предмети. Вітмен — співак «світової демократії», всесвітнього братства людей праці, позитивних наук, любові і товариства, які не знають соціальних кордонів. Новатор вільного вірша.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228600"/>
            <a:ext cx="49149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94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5200650" cy="6858000"/>
          </a:xfrm>
        </p:spPr>
        <p:txBody>
          <a:bodyPr anchor="ctr"/>
          <a:lstStyle/>
          <a:p>
            <a:r>
              <a:rPr lang="uk-UA" dirty="0"/>
              <a:t>Його головна книга «Листя трави» за життя автора виходила шість разів, при кожному перевиданні, включаючи в себе нові цикли віршів, залишалася єдиним поетичним твором, у якому міститься багатогранний і цілісний образ Америки, де перемогла ідея демократії. У XX столітті «Листя трави» визнані одним з найважливіших літературних подій, знаменували собою революцію в поезії, пов'язану з появою вільного вірша (верлібру), новаторської віршової системи, піонером якої виступив </a:t>
            </a:r>
            <a:r>
              <a:rPr lang="uk-UA" dirty="0" err="1"/>
              <a:t>Вітмен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571500"/>
            <a:ext cx="39433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18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88024" y="0"/>
            <a:ext cx="4355976" cy="6858000"/>
          </a:xfrm>
        </p:spPr>
        <p:txBody>
          <a:bodyPr anchor="ctr">
            <a:normAutofit lnSpcReduction="10000"/>
          </a:bodyPr>
          <a:lstStyle/>
          <a:p>
            <a:r>
              <a:rPr lang="uk-UA" dirty="0"/>
              <a:t>Сповіщаючи, що для нього на землі не існує нічого чужого і що йому однаково близькі всі люди, незалежно від їх соціального статусу, раси, статі, конфесії тощо, </a:t>
            </a:r>
            <a:r>
              <a:rPr lang="uk-UA" dirty="0" err="1"/>
              <a:t>Вітмен</a:t>
            </a:r>
            <a:r>
              <a:rPr lang="uk-UA" dirty="0"/>
              <a:t> постає поборником соціалістичної ідеї в найбільш узагальненому формулюванні. Разом з тим він усвідомлює себе і містиком, який передбачав епоху, коли всі конфлікти, протиріччя і відмінність зникнуть, так що життя стане нескінченно складним, мінливим, але цілісним організмом, «електричним тілом», як сказано в одному з його віршів. Тілесність, речовинність, інтерес до матеріального, який ніколи не слабшає, фізична зовнішність явищ і завзяте неприйняття всього умоглядного складають важливу особливість поетичного світу «Листя трави».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1268760"/>
          </a:xfrm>
        </p:spPr>
        <p:txBody>
          <a:bodyPr/>
          <a:lstStyle/>
          <a:p>
            <a:r>
              <a:rPr lang="uk-UA" dirty="0"/>
              <a:t>Велика </a:t>
            </a:r>
            <a:r>
              <a:rPr lang="uk-UA" dirty="0" smtClean="0"/>
              <a:t>дорога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301727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9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348880"/>
          </a:xfrm>
        </p:spPr>
        <p:txBody>
          <a:bodyPr>
            <a:normAutofit/>
          </a:bodyPr>
          <a:lstStyle/>
          <a:p>
            <a:r>
              <a:rPr lang="uk-UA" dirty="0"/>
              <a:t>Вітмен — один з перших поетів, </a:t>
            </a:r>
            <a:r>
              <a:rPr lang="uk-UA" dirty="0" err="1"/>
              <a:t>відтворивших</a:t>
            </a:r>
            <a:r>
              <a:rPr lang="uk-UA" dirty="0"/>
              <a:t> реальність величезного сучасного міста, сприйнятого ним як зриме уособлення «загальних зв'язків у світобудові» і </a:t>
            </a:r>
            <a:r>
              <a:rPr lang="uk-UA" dirty="0" err="1"/>
              <a:t>зобразивших</a:t>
            </a:r>
            <a:r>
              <a:rPr lang="uk-UA" dirty="0"/>
              <a:t> з репортерською точністю описи самих різних сторін його повсякденного життя. Чудеса техніки, тріумфи «індустрії» викликали захоплення </a:t>
            </a:r>
            <a:r>
              <a:rPr lang="uk-UA" dirty="0" err="1"/>
              <a:t>Вітмена</a:t>
            </a:r>
            <a:r>
              <a:rPr lang="uk-UA" dirty="0"/>
              <a:t>, локомотив, «горластий красень», що на величезній швидкості мчить через дикі прерії, здавався йому символом незворотного прогресу.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28" y="2197284"/>
            <a:ext cx="3542144" cy="466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948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37</TotalTime>
  <Words>805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BlackTie</vt:lpstr>
      <vt:lpstr>Волт Вітмен </vt:lpstr>
      <vt:lpstr>Презентация PowerPoint</vt:lpstr>
      <vt:lpstr>Презентация PowerPoint</vt:lpstr>
      <vt:lpstr>Презентация PowerPoint</vt:lpstr>
      <vt:lpstr>Біографія</vt:lpstr>
      <vt:lpstr>Презентация PowerPoint</vt:lpstr>
      <vt:lpstr>Презентация PowerPoint</vt:lpstr>
      <vt:lpstr>Велика дорога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Недооцінений новатор</vt:lpstr>
      <vt:lpstr>Презентация PowerPoint</vt:lpstr>
      <vt:lpstr>Презентация PowerPoint</vt:lpstr>
      <vt:lpstr>Основні твори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Волт Вітмен</dc:title>
  <dc:creator>Sasha</dc:creator>
  <cp:lastModifiedBy>Sasha</cp:lastModifiedBy>
  <cp:revision>5</cp:revision>
  <dcterms:created xsi:type="dcterms:W3CDTF">2014-02-18T13:55:57Z</dcterms:created>
  <dcterms:modified xsi:type="dcterms:W3CDTF">2014-06-08T21:21:43Z</dcterms:modified>
</cp:coreProperties>
</file>