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24CC8-3B31-4B77-9BCF-C2C964FD524B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7C8DC12-D3C0-4E88-89F2-BB6F8FFF0089}">
      <dgm:prSet/>
      <dgm:spPr/>
      <dgm:t>
        <a:bodyPr/>
        <a:lstStyle/>
        <a:p>
          <a:pPr rtl="0"/>
          <a:r>
            <a:rPr lang="uk-UA" dirty="0" smtClean="0"/>
            <a:t>Індія в </a:t>
          </a:r>
          <a:r>
            <a:rPr lang="en-US" dirty="0" smtClean="0"/>
            <a:t>XX-XXI </a:t>
          </a:r>
          <a:r>
            <a:rPr lang="uk-UA" dirty="0" smtClean="0"/>
            <a:t>століттях</a:t>
          </a:r>
          <a:endParaRPr lang="uk-UA" dirty="0"/>
        </a:p>
      </dgm:t>
    </dgm:pt>
    <dgm:pt modelId="{12670770-E382-489D-880B-3FC356F0F68A}" type="parTrans" cxnId="{47056BE0-14E2-4BAA-8987-C202F638D3FB}">
      <dgm:prSet/>
      <dgm:spPr/>
      <dgm:t>
        <a:bodyPr/>
        <a:lstStyle/>
        <a:p>
          <a:endParaRPr lang="uk-UA"/>
        </a:p>
      </dgm:t>
    </dgm:pt>
    <dgm:pt modelId="{DB073DDD-4ED9-4B50-80E8-04D9E02933E8}" type="sibTrans" cxnId="{47056BE0-14E2-4BAA-8987-C202F638D3FB}">
      <dgm:prSet/>
      <dgm:spPr/>
      <dgm:t>
        <a:bodyPr/>
        <a:lstStyle/>
        <a:p>
          <a:endParaRPr lang="uk-UA"/>
        </a:p>
      </dgm:t>
    </dgm:pt>
    <dgm:pt modelId="{CC3E987F-2FB3-4AC4-A290-75C78BE29F27}" type="pres">
      <dgm:prSet presAssocID="{C3924CC8-3B31-4B77-9BCF-C2C964FD524B}" presName="compositeShape" presStyleCnt="0">
        <dgm:presLayoutVars>
          <dgm:chMax val="7"/>
          <dgm:dir/>
          <dgm:resizeHandles val="exact"/>
        </dgm:presLayoutVars>
      </dgm:prSet>
      <dgm:spPr/>
    </dgm:pt>
    <dgm:pt modelId="{A8957A17-9570-4679-B8E8-84E6152E4FEF}" type="pres">
      <dgm:prSet presAssocID="{D7C8DC12-D3C0-4E88-89F2-BB6F8FFF0089}" presName="circ1TxSh" presStyleLbl="vennNode1" presStyleIdx="0" presStyleCnt="1" custScaleX="102997" custScaleY="94493"/>
      <dgm:spPr/>
    </dgm:pt>
  </dgm:ptLst>
  <dgm:cxnLst>
    <dgm:cxn modelId="{678CCCAF-A813-4F32-9FD4-B9EC1D16653E}" type="presOf" srcId="{C3924CC8-3B31-4B77-9BCF-C2C964FD524B}" destId="{CC3E987F-2FB3-4AC4-A290-75C78BE29F27}" srcOrd="0" destOrd="0" presId="urn:microsoft.com/office/officeart/2005/8/layout/venn1"/>
    <dgm:cxn modelId="{27F32A74-05DA-4129-93B7-D1AB51B508A7}" type="presOf" srcId="{D7C8DC12-D3C0-4E88-89F2-BB6F8FFF0089}" destId="{A8957A17-9570-4679-B8E8-84E6152E4FEF}" srcOrd="0" destOrd="0" presId="urn:microsoft.com/office/officeart/2005/8/layout/venn1"/>
    <dgm:cxn modelId="{47056BE0-14E2-4BAA-8987-C202F638D3FB}" srcId="{C3924CC8-3B31-4B77-9BCF-C2C964FD524B}" destId="{D7C8DC12-D3C0-4E88-89F2-BB6F8FFF0089}" srcOrd="0" destOrd="0" parTransId="{12670770-E382-489D-880B-3FC356F0F68A}" sibTransId="{DB073DDD-4ED9-4B50-80E8-04D9E02933E8}"/>
    <dgm:cxn modelId="{49E85B69-AD69-4606-918F-CD1DD45DAE6F}" type="presParOf" srcId="{CC3E987F-2FB3-4AC4-A290-75C78BE29F27}" destId="{A8957A17-9570-4679-B8E8-84E6152E4FE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CBF17-346C-4775-AA6E-ADE177F9A0B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FBAEF05-5D94-4FF4-A528-41D2DE534BA1}">
      <dgm:prSet custT="1"/>
      <dgm:spPr/>
      <dgm:t>
        <a:bodyPr/>
        <a:lstStyle/>
        <a:p>
          <a:pPr rtl="0"/>
          <a:r>
            <a:rPr lang="uk-UA" sz="2400" dirty="0" smtClean="0"/>
            <a:t>Під натиском визвольного руху британський уряд видав у 1935 р. новий Акт про державний лад Індії, що передбачав створення законодавчого (</a:t>
          </a:r>
          <a:r>
            <a:rPr lang="uk-UA" sz="2400" dirty="0" err="1" smtClean="0"/>
            <a:t>а де-факто</a:t>
          </a:r>
          <a:r>
            <a:rPr lang="uk-UA" sz="2400" dirty="0" smtClean="0"/>
            <a:t> — дорадчого) органу і надання виборчих прав верхівці індійського суспільства. Цей закон лише сприяв розпалюванню міжнаціональної і </a:t>
          </a:r>
          <a:r>
            <a:rPr lang="uk-UA" sz="2400" dirty="0" err="1" smtClean="0"/>
            <a:t>міжкастової</a:t>
          </a:r>
          <a:r>
            <a:rPr lang="uk-UA" sz="2400" dirty="0" smtClean="0"/>
            <a:t> ворожнечі. Під час Другої світової війни і відразу після її закінчення визвольний рух перекинувся на індійську армію і військово-морський флот, і Англії довелося піти з Індії.</a:t>
          </a:r>
          <a:endParaRPr lang="uk-UA" sz="2400" dirty="0"/>
        </a:p>
      </dgm:t>
    </dgm:pt>
    <dgm:pt modelId="{CC33EA44-156D-4588-9B25-F5797F45D010}" type="parTrans" cxnId="{36E10247-7091-41CE-AD12-B9EA2C552824}">
      <dgm:prSet/>
      <dgm:spPr/>
      <dgm:t>
        <a:bodyPr/>
        <a:lstStyle/>
        <a:p>
          <a:endParaRPr lang="uk-UA"/>
        </a:p>
      </dgm:t>
    </dgm:pt>
    <dgm:pt modelId="{6AA46753-7362-4579-8CFA-1603F229E6B0}" type="sibTrans" cxnId="{36E10247-7091-41CE-AD12-B9EA2C552824}">
      <dgm:prSet/>
      <dgm:spPr/>
      <dgm:t>
        <a:bodyPr/>
        <a:lstStyle/>
        <a:p>
          <a:endParaRPr lang="uk-UA"/>
        </a:p>
      </dgm:t>
    </dgm:pt>
    <dgm:pt modelId="{F5A24F5B-0300-4D71-A7E6-838E34DCE6DC}">
      <dgm:prSet custT="1"/>
      <dgm:spPr/>
      <dgm:t>
        <a:bodyPr/>
        <a:lstStyle/>
        <a:p>
          <a:pPr rtl="0"/>
          <a:r>
            <a:rPr lang="ru-RU" sz="2200" dirty="0" smtClean="0"/>
            <a:t>В 1945-1946 р. Калькутта стала ареною </a:t>
          </a:r>
          <a:r>
            <a:rPr lang="ru-RU" sz="2200" dirty="0" err="1" smtClean="0"/>
            <a:t>масових</a:t>
          </a:r>
          <a:r>
            <a:rPr lang="ru-RU" sz="2200" dirty="0" smtClean="0"/>
            <a:t> </a:t>
          </a:r>
          <a:r>
            <a:rPr lang="ru-RU" sz="2200" dirty="0" err="1" smtClean="0"/>
            <a:t>виступів</a:t>
          </a:r>
          <a:r>
            <a:rPr lang="ru-RU" sz="2200" dirty="0" smtClean="0"/>
            <a:t> </a:t>
          </a:r>
          <a:r>
            <a:rPr lang="ru-RU" sz="2200" dirty="0" err="1" smtClean="0"/>
            <a:t>населення</a:t>
          </a:r>
          <a:r>
            <a:rPr lang="ru-RU" sz="2200" dirty="0" smtClean="0"/>
            <a:t>, не раз возводившего </a:t>
          </a:r>
          <a:r>
            <a:rPr lang="ru-RU" sz="2200" dirty="0" err="1" smtClean="0"/>
            <a:t>барикади</a:t>
          </a:r>
          <a:r>
            <a:rPr lang="ru-RU" sz="2200" dirty="0" smtClean="0"/>
            <a:t> в </a:t>
          </a:r>
          <a:r>
            <a:rPr lang="ru-RU" sz="2200" dirty="0" err="1" smtClean="0"/>
            <a:t>боротьбі</a:t>
          </a:r>
          <a:r>
            <a:rPr lang="ru-RU" sz="2200" dirty="0" smtClean="0"/>
            <a:t> з </a:t>
          </a:r>
          <a:r>
            <a:rPr lang="ru-RU" sz="2200" dirty="0" err="1" smtClean="0"/>
            <a:t>англійськими</a:t>
          </a:r>
          <a:r>
            <a:rPr lang="ru-RU" sz="2200" dirty="0" smtClean="0"/>
            <a:t> </a:t>
          </a:r>
          <a:r>
            <a:rPr lang="ru-RU" sz="2200" dirty="0" err="1" smtClean="0"/>
            <a:t>військово-поліцейськими</a:t>
          </a:r>
          <a:r>
            <a:rPr lang="ru-RU" sz="2200" dirty="0" smtClean="0"/>
            <a:t> </a:t>
          </a:r>
          <a:r>
            <a:rPr lang="ru-RU" sz="2200" dirty="0" err="1" smtClean="0"/>
            <a:t>каральними</a:t>
          </a:r>
          <a:r>
            <a:rPr lang="ru-RU" sz="2200" dirty="0" smtClean="0"/>
            <a:t> силами. У лютому </a:t>
          </a:r>
          <a:r>
            <a:rPr lang="ru-RU" sz="2200" dirty="0" err="1" smtClean="0"/>
            <a:t>відбулося</a:t>
          </a:r>
          <a:r>
            <a:rPr lang="ru-RU" sz="2200" dirty="0" smtClean="0"/>
            <a:t> </a:t>
          </a:r>
          <a:r>
            <a:rPr lang="ru-RU" sz="2200" dirty="0" err="1" smtClean="0"/>
            <a:t>повстання</a:t>
          </a:r>
          <a:r>
            <a:rPr lang="ru-RU" sz="2200" dirty="0" smtClean="0"/>
            <a:t> на </a:t>
          </a:r>
          <a:r>
            <a:rPr lang="ru-RU" sz="2200" dirty="0" err="1" smtClean="0"/>
            <a:t>флоті</a:t>
          </a:r>
          <a:r>
            <a:rPr lang="ru-RU" sz="2200" dirty="0" smtClean="0"/>
            <a:t>, </a:t>
          </a:r>
          <a:r>
            <a:rPr lang="ru-RU" sz="2200" dirty="0" err="1" smtClean="0"/>
            <a:t>що</a:t>
          </a:r>
          <a:r>
            <a:rPr lang="ru-RU" sz="2200" dirty="0" smtClean="0"/>
            <a:t> одержав широкий </a:t>
          </a:r>
          <a:r>
            <a:rPr lang="ru-RU" sz="2200" dirty="0" err="1" smtClean="0"/>
            <a:t>відгук</a:t>
          </a:r>
          <a:r>
            <a:rPr lang="ru-RU" sz="2200" dirty="0" smtClean="0"/>
            <a:t> і в </a:t>
          </a:r>
          <a:r>
            <a:rPr lang="ru-RU" sz="2200" dirty="0" err="1" smtClean="0"/>
            <a:t>Північній</a:t>
          </a:r>
          <a:r>
            <a:rPr lang="ru-RU" sz="2200" dirty="0" smtClean="0"/>
            <a:t> </a:t>
          </a:r>
          <a:r>
            <a:rPr lang="ru-RU" sz="2200" dirty="0" err="1" smtClean="0"/>
            <a:t>Індії</a:t>
          </a:r>
          <a:r>
            <a:rPr lang="ru-RU" sz="2200" dirty="0" smtClean="0"/>
            <a:t>. У </a:t>
          </a:r>
          <a:r>
            <a:rPr lang="ru-RU" sz="2200" dirty="0" err="1" smtClean="0"/>
            <a:t>країні</a:t>
          </a:r>
          <a:r>
            <a:rPr lang="ru-RU" sz="2200" dirty="0" smtClean="0"/>
            <a:t> </a:t>
          </a:r>
          <a:r>
            <a:rPr lang="ru-RU" sz="2200" dirty="0" err="1" smtClean="0"/>
            <a:t>створювалася</a:t>
          </a:r>
          <a:r>
            <a:rPr lang="ru-RU" sz="2200" dirty="0" smtClean="0"/>
            <a:t> </a:t>
          </a:r>
          <a:r>
            <a:rPr lang="ru-RU" sz="2200" dirty="0" err="1" smtClean="0"/>
            <a:t>революційна</a:t>
          </a:r>
          <a:r>
            <a:rPr lang="ru-RU" sz="2200" dirty="0" smtClean="0"/>
            <a:t> </a:t>
          </a:r>
          <a:r>
            <a:rPr lang="ru-RU" sz="2200" dirty="0" err="1" smtClean="0"/>
            <a:t>ситуація</a:t>
          </a:r>
          <a:r>
            <a:rPr lang="ru-RU" sz="2200" dirty="0" smtClean="0"/>
            <a:t>. </a:t>
          </a:r>
          <a:r>
            <a:rPr lang="ru-RU" sz="2200" dirty="0" err="1" smtClean="0"/>
            <a:t>Лейбористське</a:t>
          </a:r>
          <a:r>
            <a:rPr lang="ru-RU" sz="2200" dirty="0" smtClean="0"/>
            <a:t> правительство </a:t>
          </a:r>
          <a:r>
            <a:rPr lang="ru-RU" sz="2200" dirty="0" err="1" smtClean="0"/>
            <a:t>Англії</a:t>
          </a:r>
          <a:r>
            <a:rPr lang="ru-RU" sz="2200" dirty="0" smtClean="0"/>
            <a:t> </a:t>
          </a:r>
          <a:r>
            <a:rPr lang="ru-RU" sz="2200" dirty="0" err="1" smtClean="0"/>
            <a:t>було</a:t>
          </a:r>
          <a:r>
            <a:rPr lang="ru-RU" sz="2200" dirty="0" smtClean="0"/>
            <a:t> </a:t>
          </a:r>
          <a:r>
            <a:rPr lang="ru-RU" sz="2200" dirty="0" err="1" smtClean="0"/>
            <a:t>змушено</a:t>
          </a:r>
          <a:r>
            <a:rPr lang="ru-RU" sz="2200" dirty="0" smtClean="0"/>
            <a:t> </a:t>
          </a:r>
          <a:r>
            <a:rPr lang="ru-RU" sz="2200" dirty="0" err="1" smtClean="0"/>
            <a:t>поступитися</a:t>
          </a:r>
          <a:r>
            <a:rPr lang="ru-RU" sz="2200" dirty="0" smtClean="0"/>
            <a:t>. 15 </a:t>
          </a:r>
          <a:r>
            <a:rPr lang="ru-RU" sz="2200" dirty="0" err="1" smtClean="0"/>
            <a:t>серпня</a:t>
          </a:r>
          <a:r>
            <a:rPr lang="ru-RU" sz="2200" dirty="0" smtClean="0"/>
            <a:t> 1947 р. </a:t>
          </a:r>
          <a:r>
            <a:rPr lang="ru-RU" sz="2200" dirty="0" err="1" smtClean="0"/>
            <a:t>Джавахарлал</a:t>
          </a:r>
          <a:r>
            <a:rPr lang="ru-RU" sz="2200" dirty="0" smtClean="0"/>
            <a:t> Неру </a:t>
          </a:r>
          <a:r>
            <a:rPr lang="ru-RU" sz="2200" dirty="0" err="1" smtClean="0"/>
            <a:t>підняв</a:t>
          </a:r>
          <a:r>
            <a:rPr lang="ru-RU" sz="2200" dirty="0" smtClean="0"/>
            <a:t> прапор </a:t>
          </a:r>
          <a:r>
            <a:rPr lang="ru-RU" sz="2200" dirty="0" err="1" smtClean="0"/>
            <a:t>незалежної</a:t>
          </a:r>
          <a:r>
            <a:rPr lang="ru-RU" sz="2200" dirty="0" smtClean="0"/>
            <a:t> </a:t>
          </a:r>
          <a:r>
            <a:rPr lang="ru-RU" sz="2200" dirty="0" err="1" smtClean="0"/>
            <a:t>Індії</a:t>
          </a:r>
          <a:r>
            <a:rPr lang="ru-RU" sz="2200" dirty="0" smtClean="0"/>
            <a:t> в </a:t>
          </a:r>
          <a:r>
            <a:rPr lang="ru-RU" sz="2200" dirty="0" err="1" smtClean="0"/>
            <a:t>історичному</a:t>
          </a:r>
          <a:r>
            <a:rPr lang="ru-RU" sz="2200" dirty="0" smtClean="0"/>
            <a:t> Червоному форту Вдели.</a:t>
          </a:r>
          <a:endParaRPr lang="uk-UA" sz="2200" dirty="0"/>
        </a:p>
      </dgm:t>
    </dgm:pt>
    <dgm:pt modelId="{56B3235D-5379-456A-BD4F-BA0A50F57FFB}" type="parTrans" cxnId="{7A06FA75-1C70-49E7-9DB5-655F72F06D77}">
      <dgm:prSet/>
      <dgm:spPr/>
      <dgm:t>
        <a:bodyPr/>
        <a:lstStyle/>
        <a:p>
          <a:endParaRPr lang="uk-UA"/>
        </a:p>
      </dgm:t>
    </dgm:pt>
    <dgm:pt modelId="{0A7ECB46-98E3-4B4F-A599-A625F97F9E27}" type="sibTrans" cxnId="{7A06FA75-1C70-49E7-9DB5-655F72F06D77}">
      <dgm:prSet/>
      <dgm:spPr/>
      <dgm:t>
        <a:bodyPr/>
        <a:lstStyle/>
        <a:p>
          <a:endParaRPr lang="uk-UA"/>
        </a:p>
      </dgm:t>
    </dgm:pt>
    <dgm:pt modelId="{AC657E23-3E33-4F76-8921-0AB994297564}" type="pres">
      <dgm:prSet presAssocID="{916CBF17-346C-4775-AA6E-ADE177F9A0B1}" presName="Name0" presStyleCnt="0">
        <dgm:presLayoutVars>
          <dgm:dir/>
          <dgm:animLvl val="lvl"/>
          <dgm:resizeHandles val="exact"/>
        </dgm:presLayoutVars>
      </dgm:prSet>
      <dgm:spPr/>
    </dgm:pt>
    <dgm:pt modelId="{09369037-673A-40D1-BB99-DF77404FDF4F}" type="pres">
      <dgm:prSet presAssocID="{0FBAEF05-5D94-4FF4-A528-41D2DE534BA1}" presName="linNode" presStyleCnt="0"/>
      <dgm:spPr/>
    </dgm:pt>
    <dgm:pt modelId="{D48D2783-27EF-4396-BD62-89E0B0D6ABF7}" type="pres">
      <dgm:prSet presAssocID="{0FBAEF05-5D94-4FF4-A528-41D2DE534BA1}" presName="parentText" presStyleLbl="node1" presStyleIdx="0" presStyleCnt="2" custScaleX="262496" custScaleY="47219">
        <dgm:presLayoutVars>
          <dgm:chMax val="1"/>
          <dgm:bulletEnabled val="1"/>
        </dgm:presLayoutVars>
      </dgm:prSet>
      <dgm:spPr/>
    </dgm:pt>
    <dgm:pt modelId="{40FE9579-6CB7-4D8D-A20E-0F9E37433D53}" type="pres">
      <dgm:prSet presAssocID="{6AA46753-7362-4579-8CFA-1603F229E6B0}" presName="sp" presStyleCnt="0"/>
      <dgm:spPr/>
    </dgm:pt>
    <dgm:pt modelId="{4E20CC9C-A334-4159-BF1E-0677CF9DF3D5}" type="pres">
      <dgm:prSet presAssocID="{F5A24F5B-0300-4D71-A7E6-838E34DCE6DC}" presName="linNode" presStyleCnt="0"/>
      <dgm:spPr/>
    </dgm:pt>
    <dgm:pt modelId="{57BD7450-9B9C-4E23-AE59-372322F8F890}" type="pres">
      <dgm:prSet presAssocID="{F5A24F5B-0300-4D71-A7E6-838E34DCE6DC}" presName="parentText" presStyleLbl="node1" presStyleIdx="1" presStyleCnt="2" custScaleX="262231" custScaleY="39248">
        <dgm:presLayoutVars>
          <dgm:chMax val="1"/>
          <dgm:bulletEnabled val="1"/>
        </dgm:presLayoutVars>
      </dgm:prSet>
      <dgm:spPr/>
    </dgm:pt>
  </dgm:ptLst>
  <dgm:cxnLst>
    <dgm:cxn modelId="{216E11D4-B304-40DE-A608-86249DBAD306}" type="presOf" srcId="{916CBF17-346C-4775-AA6E-ADE177F9A0B1}" destId="{AC657E23-3E33-4F76-8921-0AB994297564}" srcOrd="0" destOrd="0" presId="urn:microsoft.com/office/officeart/2005/8/layout/vList5"/>
    <dgm:cxn modelId="{36E10247-7091-41CE-AD12-B9EA2C552824}" srcId="{916CBF17-346C-4775-AA6E-ADE177F9A0B1}" destId="{0FBAEF05-5D94-4FF4-A528-41D2DE534BA1}" srcOrd="0" destOrd="0" parTransId="{CC33EA44-156D-4588-9B25-F5797F45D010}" sibTransId="{6AA46753-7362-4579-8CFA-1603F229E6B0}"/>
    <dgm:cxn modelId="{280269C4-F511-427E-8D00-E7F439373950}" type="presOf" srcId="{0FBAEF05-5D94-4FF4-A528-41D2DE534BA1}" destId="{D48D2783-27EF-4396-BD62-89E0B0D6ABF7}" srcOrd="0" destOrd="0" presId="urn:microsoft.com/office/officeart/2005/8/layout/vList5"/>
    <dgm:cxn modelId="{40162BAC-BF7B-431F-9CFB-5892667BAB2E}" type="presOf" srcId="{F5A24F5B-0300-4D71-A7E6-838E34DCE6DC}" destId="{57BD7450-9B9C-4E23-AE59-372322F8F890}" srcOrd="0" destOrd="0" presId="urn:microsoft.com/office/officeart/2005/8/layout/vList5"/>
    <dgm:cxn modelId="{7A06FA75-1C70-49E7-9DB5-655F72F06D77}" srcId="{916CBF17-346C-4775-AA6E-ADE177F9A0B1}" destId="{F5A24F5B-0300-4D71-A7E6-838E34DCE6DC}" srcOrd="1" destOrd="0" parTransId="{56B3235D-5379-456A-BD4F-BA0A50F57FFB}" sibTransId="{0A7ECB46-98E3-4B4F-A599-A625F97F9E27}"/>
    <dgm:cxn modelId="{BE61F0F8-7CC3-4F0F-889E-28E86F8B615C}" type="presParOf" srcId="{AC657E23-3E33-4F76-8921-0AB994297564}" destId="{09369037-673A-40D1-BB99-DF77404FDF4F}" srcOrd="0" destOrd="0" presId="urn:microsoft.com/office/officeart/2005/8/layout/vList5"/>
    <dgm:cxn modelId="{C453DDEB-5377-4D2A-9E2D-6EA2BC03C337}" type="presParOf" srcId="{09369037-673A-40D1-BB99-DF77404FDF4F}" destId="{D48D2783-27EF-4396-BD62-89E0B0D6ABF7}" srcOrd="0" destOrd="0" presId="urn:microsoft.com/office/officeart/2005/8/layout/vList5"/>
    <dgm:cxn modelId="{8D5E65E9-AA2F-49F6-9194-EF82DE06D65B}" type="presParOf" srcId="{AC657E23-3E33-4F76-8921-0AB994297564}" destId="{40FE9579-6CB7-4D8D-A20E-0F9E37433D53}" srcOrd="1" destOrd="0" presId="urn:microsoft.com/office/officeart/2005/8/layout/vList5"/>
    <dgm:cxn modelId="{B626A998-EB6F-4C57-9570-4C4D9993C516}" type="presParOf" srcId="{AC657E23-3E33-4F76-8921-0AB994297564}" destId="{4E20CC9C-A334-4159-BF1E-0677CF9DF3D5}" srcOrd="2" destOrd="0" presId="urn:microsoft.com/office/officeart/2005/8/layout/vList5"/>
    <dgm:cxn modelId="{0B68729E-2C99-4499-826B-929C3721F77C}" type="presParOf" srcId="{4E20CC9C-A334-4159-BF1E-0677CF9DF3D5}" destId="{57BD7450-9B9C-4E23-AE59-372322F8F89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BB0B0-CEDA-497E-B5A7-CBA9F670E5B3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0A7BF37C-11DE-4C4B-950C-F80CCF5D7263}">
      <dgm:prSet/>
      <dgm:spPr/>
      <dgm:t>
        <a:bodyPr/>
        <a:lstStyle/>
        <a:p>
          <a:pPr rtl="0"/>
          <a:r>
            <a:rPr lang="uk-UA" dirty="0" smtClean="0"/>
            <a:t>Протягом перших років незалежності, коли Індія залишалася британським домініоном, були початі зусилля по подоланню негативних економічних наслідків. 26 січня 1950 р. </a:t>
          </a:r>
          <a:r>
            <a:rPr lang="ru-RU" b="0" i="0" dirty="0" err="1" smtClean="0"/>
            <a:t>Індію</a:t>
          </a:r>
          <a:r>
            <a:rPr lang="ru-RU" b="0" i="0" dirty="0" smtClean="0"/>
            <a:t> проголосили </a:t>
          </a:r>
          <a:r>
            <a:rPr lang="ru-RU" b="0" i="0" dirty="0" err="1" smtClean="0"/>
            <a:t>республікою</a:t>
          </a:r>
          <a:r>
            <a:rPr lang="ru-RU" b="0" i="0" dirty="0" smtClean="0"/>
            <a:t> і </a:t>
          </a:r>
          <a:r>
            <a:rPr lang="ru-RU" b="0" i="0" dirty="0" err="1" smtClean="0"/>
            <a:t>ухвалили</a:t>
          </a:r>
          <a:r>
            <a:rPr lang="ru-RU" b="0" i="0" dirty="0" smtClean="0"/>
            <a:t> </a:t>
          </a:r>
          <a:r>
            <a:rPr lang="ru-RU" b="0" i="0" dirty="0" err="1" smtClean="0"/>
            <a:t>нову</a:t>
          </a:r>
          <a:r>
            <a:rPr lang="ru-RU" b="0" i="0" dirty="0" smtClean="0"/>
            <a:t> </a:t>
          </a:r>
          <a:r>
            <a:rPr lang="ru-RU" b="0" i="0" dirty="0" err="1" smtClean="0"/>
            <a:t>Конституцію</a:t>
          </a:r>
          <a:endParaRPr lang="uk-UA" dirty="0"/>
        </a:p>
      </dgm:t>
    </dgm:pt>
    <dgm:pt modelId="{BBDCE3E4-CA2C-4DAB-B39F-3DE14660634A}" type="parTrans" cxnId="{07DE7EBF-9436-49F2-9059-21501134EB3B}">
      <dgm:prSet/>
      <dgm:spPr/>
      <dgm:t>
        <a:bodyPr/>
        <a:lstStyle/>
        <a:p>
          <a:endParaRPr lang="uk-UA"/>
        </a:p>
      </dgm:t>
    </dgm:pt>
    <dgm:pt modelId="{D0E8E050-CAAB-4908-9995-77C9703A1CDA}" type="sibTrans" cxnId="{07DE7EBF-9436-49F2-9059-21501134EB3B}">
      <dgm:prSet/>
      <dgm:spPr/>
      <dgm:t>
        <a:bodyPr/>
        <a:lstStyle/>
        <a:p>
          <a:endParaRPr lang="uk-UA"/>
        </a:p>
      </dgm:t>
    </dgm:pt>
    <dgm:pt modelId="{28B09CCA-49A4-4423-B156-1E68DA8387DF}">
      <dgm:prSet custT="1"/>
      <dgm:spPr/>
      <dgm:t>
        <a:bodyPr/>
        <a:lstStyle/>
        <a:p>
          <a:pPr rtl="0"/>
          <a:r>
            <a:rPr lang="ru-RU" sz="2000" dirty="0" err="1" smtClean="0"/>
            <a:t>Досягнення</a:t>
          </a:r>
          <a:r>
            <a:rPr lang="ru-RU" sz="2000" dirty="0" smtClean="0"/>
            <a:t> </a:t>
          </a:r>
          <a:r>
            <a:rPr lang="ru-RU" sz="2000" dirty="0" err="1" smtClean="0"/>
            <a:t>головної</a:t>
          </a:r>
          <a:r>
            <a:rPr lang="ru-RU" sz="2000" dirty="0" smtClean="0"/>
            <a:t> мети </a:t>
          </a:r>
          <a:r>
            <a:rPr lang="ru-RU" sz="2000" dirty="0" err="1" smtClean="0"/>
            <a:t>визвольного</a:t>
          </a:r>
          <a:r>
            <a:rPr lang="ru-RU" sz="2000" dirty="0" smtClean="0"/>
            <a:t> </a:t>
          </a:r>
          <a:r>
            <a:rPr lang="ru-RU" sz="2000" dirty="0" err="1" smtClean="0"/>
            <a:t>руху</a:t>
          </a:r>
          <a:r>
            <a:rPr lang="ru-RU" sz="2000" dirty="0" smtClean="0"/>
            <a:t> - </a:t>
          </a:r>
          <a:r>
            <a:rPr lang="ru-RU" sz="2000" dirty="0" err="1" smtClean="0"/>
            <a:t>політичної</a:t>
          </a:r>
          <a:r>
            <a:rPr lang="ru-RU" sz="2000" dirty="0" smtClean="0"/>
            <a:t> </a:t>
          </a:r>
          <a:r>
            <a:rPr lang="ru-RU" sz="2000" dirty="0" err="1" smtClean="0"/>
            <a:t>незалежності</a:t>
          </a:r>
          <a:r>
            <a:rPr lang="ru-RU" sz="2000" dirty="0" smtClean="0"/>
            <a:t> - привело до нового широкого </a:t>
          </a:r>
          <a:r>
            <a:rPr lang="ru-RU" sz="2000" dirty="0" err="1" smtClean="0"/>
            <a:t>перегрупування</a:t>
          </a:r>
          <a:r>
            <a:rPr lang="ru-RU" sz="2000" dirty="0" smtClean="0"/>
            <a:t> </a:t>
          </a:r>
          <a:r>
            <a:rPr lang="ru-RU" sz="2000" dirty="0" err="1" smtClean="0"/>
            <a:t>політичних</a:t>
          </a:r>
          <a:r>
            <a:rPr lang="ru-RU" sz="2000" dirty="0" smtClean="0"/>
            <a:t> сил. На перший план </a:t>
          </a:r>
          <a:r>
            <a:rPr lang="ru-RU" sz="2000" dirty="0" err="1" smtClean="0"/>
            <a:t>виступили</a:t>
          </a:r>
          <a:r>
            <a:rPr lang="ru-RU" sz="2000" dirty="0" smtClean="0"/>
            <a:t> </a:t>
          </a:r>
          <a:r>
            <a:rPr lang="ru-RU" sz="2000" dirty="0" err="1" smtClean="0"/>
            <a:t>соціально-класові</a:t>
          </a:r>
          <a:r>
            <a:rPr lang="ru-RU" sz="2000" dirty="0" smtClean="0"/>
            <a:t> </a:t>
          </a:r>
          <a:r>
            <a:rPr lang="ru-RU" sz="2000" dirty="0" err="1" smtClean="0"/>
            <a:t>протиріччя</a:t>
          </a:r>
          <a:r>
            <a:rPr lang="ru-RU" sz="2000" dirty="0" smtClean="0"/>
            <a:t>, </a:t>
          </a:r>
          <a:r>
            <a:rPr lang="ru-RU" sz="2000" dirty="0" err="1" smtClean="0"/>
            <a:t>що</a:t>
          </a:r>
          <a:r>
            <a:rPr lang="ru-RU" sz="2000" dirty="0" smtClean="0"/>
            <a:t> </a:t>
          </a:r>
          <a:r>
            <a:rPr lang="ru-RU" sz="2000" dirty="0" err="1" smtClean="0"/>
            <a:t>загострилися</a:t>
          </a:r>
          <a:r>
            <a:rPr lang="ru-RU" sz="2000" dirty="0" smtClean="0"/>
            <a:t>. На </a:t>
          </a:r>
          <a:r>
            <a:rPr lang="ru-RU" sz="2000" dirty="0" err="1" smtClean="0"/>
            <a:t>тлі</a:t>
          </a:r>
          <a:r>
            <a:rPr lang="ru-RU" sz="2000" dirty="0" smtClean="0"/>
            <a:t> </a:t>
          </a:r>
          <a:r>
            <a:rPr lang="ru-RU" sz="2000" dirty="0" err="1" smtClean="0"/>
            <a:t>масових</a:t>
          </a:r>
          <a:r>
            <a:rPr lang="ru-RU" sz="2000" dirty="0" smtClean="0"/>
            <a:t> </a:t>
          </a:r>
          <a:r>
            <a:rPr lang="ru-RU" sz="2000" dirty="0" err="1" smtClean="0"/>
            <a:t>виступів</a:t>
          </a:r>
          <a:r>
            <a:rPr lang="ru-RU" sz="2000" dirty="0" smtClean="0"/>
            <a:t>, </a:t>
          </a:r>
          <a:r>
            <a:rPr lang="ru-RU" sz="2000" dirty="0" err="1" smtClean="0"/>
            <a:t>що</a:t>
          </a:r>
          <a:r>
            <a:rPr lang="ru-RU" sz="2000" dirty="0" smtClean="0"/>
            <a:t> </a:t>
          </a:r>
          <a:r>
            <a:rPr lang="ru-RU" sz="2000" dirty="0" err="1" smtClean="0"/>
            <a:t>тривали</a:t>
          </a:r>
          <a:r>
            <a:rPr lang="ru-RU" sz="2000" dirty="0" smtClean="0"/>
            <a:t>, </a:t>
          </a:r>
          <a:r>
            <a:rPr lang="ru-RU" sz="2000" dirty="0" err="1" smtClean="0"/>
            <a:t>робітників</a:t>
          </a:r>
          <a:r>
            <a:rPr lang="ru-RU" sz="2000" dirty="0" smtClean="0"/>
            <a:t> і селян </a:t>
          </a:r>
          <a:r>
            <a:rPr lang="ru-RU" sz="2000" dirty="0" err="1" smtClean="0"/>
            <a:t>відбувся</a:t>
          </a:r>
          <a:r>
            <a:rPr lang="ru-RU" sz="2000" dirty="0" smtClean="0"/>
            <a:t> </a:t>
          </a:r>
          <a:r>
            <a:rPr lang="ru-RU" sz="2000" dirty="0" err="1" smtClean="0"/>
            <a:t>розкол</a:t>
          </a:r>
          <a:r>
            <a:rPr lang="ru-RU" sz="2000" dirty="0" smtClean="0"/>
            <a:t> у </a:t>
          </a:r>
          <a:r>
            <a:rPr lang="ru-RU" sz="2000" dirty="0" err="1" smtClean="0"/>
            <a:t>всіх</a:t>
          </a:r>
          <a:r>
            <a:rPr lang="ru-RU" sz="2000" dirty="0" smtClean="0"/>
            <a:t> </a:t>
          </a:r>
          <a:r>
            <a:rPr lang="ru-RU" sz="2000" dirty="0" err="1" smtClean="0"/>
            <a:t>організаціях</a:t>
          </a:r>
          <a:r>
            <a:rPr lang="ru-RU" sz="2000" dirty="0" smtClean="0"/>
            <a:t> трудящих, особливо в </a:t>
          </a:r>
          <a:r>
            <a:rPr lang="ru-RU" sz="2000" dirty="0" err="1" smtClean="0"/>
            <a:t>профспілках</a:t>
          </a:r>
          <a:endParaRPr lang="uk-UA" sz="2000" dirty="0"/>
        </a:p>
      </dgm:t>
    </dgm:pt>
    <dgm:pt modelId="{AA048583-6B78-4A09-8992-C5109E53A7F9}" type="parTrans" cxnId="{A3782934-346F-482D-9B45-DC26EC517E53}">
      <dgm:prSet/>
      <dgm:spPr/>
      <dgm:t>
        <a:bodyPr/>
        <a:lstStyle/>
        <a:p>
          <a:endParaRPr lang="uk-UA"/>
        </a:p>
      </dgm:t>
    </dgm:pt>
    <dgm:pt modelId="{CFBE494D-8BA0-4004-9EED-BA7EC937C030}" type="sibTrans" cxnId="{A3782934-346F-482D-9B45-DC26EC517E53}">
      <dgm:prSet/>
      <dgm:spPr/>
      <dgm:t>
        <a:bodyPr/>
        <a:lstStyle/>
        <a:p>
          <a:endParaRPr lang="uk-UA"/>
        </a:p>
      </dgm:t>
    </dgm:pt>
    <dgm:pt modelId="{4FD4626F-8F91-449B-A526-0DC2A300E365}" type="pres">
      <dgm:prSet presAssocID="{E92BB0B0-CEDA-497E-B5A7-CBA9F670E5B3}" presName="compositeShape" presStyleCnt="0">
        <dgm:presLayoutVars>
          <dgm:chMax val="7"/>
          <dgm:dir/>
          <dgm:resizeHandles val="exact"/>
        </dgm:presLayoutVars>
      </dgm:prSet>
      <dgm:spPr/>
    </dgm:pt>
    <dgm:pt modelId="{119C30CE-19CB-43A7-BC9A-A173098C6922}" type="pres">
      <dgm:prSet presAssocID="{0A7BF37C-11DE-4C4B-950C-F80CCF5D7263}" presName="circ1" presStyleLbl="vennNode1" presStyleIdx="0" presStyleCnt="2"/>
      <dgm:spPr/>
      <dgm:t>
        <a:bodyPr/>
        <a:lstStyle/>
        <a:p>
          <a:endParaRPr lang="uk-UA"/>
        </a:p>
      </dgm:t>
    </dgm:pt>
    <dgm:pt modelId="{43D95806-B485-47C3-9705-9DF1DEBAB072}" type="pres">
      <dgm:prSet presAssocID="{0A7BF37C-11DE-4C4B-950C-F80CCF5D726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D22E0B-712B-47FB-A5A8-17257F4616C8}" type="pres">
      <dgm:prSet presAssocID="{28B09CCA-49A4-4423-B156-1E68DA8387DF}" presName="circ2" presStyleLbl="vennNode1" presStyleIdx="1" presStyleCnt="2"/>
      <dgm:spPr/>
    </dgm:pt>
    <dgm:pt modelId="{1CCB4633-522F-4205-8A57-83BF47F17AC4}" type="pres">
      <dgm:prSet presAssocID="{28B09CCA-49A4-4423-B156-1E68DA8387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3782934-346F-482D-9B45-DC26EC517E53}" srcId="{E92BB0B0-CEDA-497E-B5A7-CBA9F670E5B3}" destId="{28B09CCA-49A4-4423-B156-1E68DA8387DF}" srcOrd="1" destOrd="0" parTransId="{AA048583-6B78-4A09-8992-C5109E53A7F9}" sibTransId="{CFBE494D-8BA0-4004-9EED-BA7EC937C030}"/>
    <dgm:cxn modelId="{5F65FDAB-0823-432B-AD55-87ECD503FAF8}" type="presOf" srcId="{28B09CCA-49A4-4423-B156-1E68DA8387DF}" destId="{69D22E0B-712B-47FB-A5A8-17257F4616C8}" srcOrd="0" destOrd="0" presId="urn:microsoft.com/office/officeart/2005/8/layout/venn1"/>
    <dgm:cxn modelId="{3F4B9D49-4444-4CDA-AFF7-C5C65A113ECE}" type="presOf" srcId="{0A7BF37C-11DE-4C4B-950C-F80CCF5D7263}" destId="{43D95806-B485-47C3-9705-9DF1DEBAB072}" srcOrd="1" destOrd="0" presId="urn:microsoft.com/office/officeart/2005/8/layout/venn1"/>
    <dgm:cxn modelId="{07DE7EBF-9436-49F2-9059-21501134EB3B}" srcId="{E92BB0B0-CEDA-497E-B5A7-CBA9F670E5B3}" destId="{0A7BF37C-11DE-4C4B-950C-F80CCF5D7263}" srcOrd="0" destOrd="0" parTransId="{BBDCE3E4-CA2C-4DAB-B39F-3DE14660634A}" sibTransId="{D0E8E050-CAAB-4908-9995-77C9703A1CDA}"/>
    <dgm:cxn modelId="{DEDE858D-23B0-4BC8-B392-5B74443DC056}" type="presOf" srcId="{28B09CCA-49A4-4423-B156-1E68DA8387DF}" destId="{1CCB4633-522F-4205-8A57-83BF47F17AC4}" srcOrd="1" destOrd="0" presId="urn:microsoft.com/office/officeart/2005/8/layout/venn1"/>
    <dgm:cxn modelId="{7CF13D80-AF93-4486-9397-0F9F145575D5}" type="presOf" srcId="{E92BB0B0-CEDA-497E-B5A7-CBA9F670E5B3}" destId="{4FD4626F-8F91-449B-A526-0DC2A300E365}" srcOrd="0" destOrd="0" presId="urn:microsoft.com/office/officeart/2005/8/layout/venn1"/>
    <dgm:cxn modelId="{DADB2F1F-A870-4681-BF49-CCE9FC050394}" type="presOf" srcId="{0A7BF37C-11DE-4C4B-950C-F80CCF5D7263}" destId="{119C30CE-19CB-43A7-BC9A-A173098C6922}" srcOrd="0" destOrd="0" presId="urn:microsoft.com/office/officeart/2005/8/layout/venn1"/>
    <dgm:cxn modelId="{C75A72E7-7432-4D80-B99F-FBD1E456C04A}" type="presParOf" srcId="{4FD4626F-8F91-449B-A526-0DC2A300E365}" destId="{119C30CE-19CB-43A7-BC9A-A173098C6922}" srcOrd="0" destOrd="0" presId="urn:microsoft.com/office/officeart/2005/8/layout/venn1"/>
    <dgm:cxn modelId="{B6FC0913-0560-4E2E-A480-EB179D6B79AF}" type="presParOf" srcId="{4FD4626F-8F91-449B-A526-0DC2A300E365}" destId="{43D95806-B485-47C3-9705-9DF1DEBAB072}" srcOrd="1" destOrd="0" presId="urn:microsoft.com/office/officeart/2005/8/layout/venn1"/>
    <dgm:cxn modelId="{11268F49-47FA-4723-B418-2F9820E090E0}" type="presParOf" srcId="{4FD4626F-8F91-449B-A526-0DC2A300E365}" destId="{69D22E0B-712B-47FB-A5A8-17257F4616C8}" srcOrd="2" destOrd="0" presId="urn:microsoft.com/office/officeart/2005/8/layout/venn1"/>
    <dgm:cxn modelId="{C98A0D4F-E420-482D-9087-1BA8C80FC9DF}" type="presParOf" srcId="{4FD4626F-8F91-449B-A526-0DC2A300E365}" destId="{1CCB4633-522F-4205-8A57-83BF47F17AC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A39449-95EF-40AF-BE25-72DB3C97430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8F6CF5AF-78BC-44B9-AEDA-ADF7F05F2FC7}">
      <dgm:prSet/>
      <dgm:spPr/>
      <dgm:t>
        <a:bodyPr/>
        <a:lstStyle/>
        <a:p>
          <a:pPr rtl="0"/>
          <a:r>
            <a:rPr lang="uk-UA" dirty="0" smtClean="0"/>
            <a:t>Індустріалізація Індії збіглася з початком НТР у розвинених країнах. Через це Індії, за образним висловам Дж. </a:t>
          </a:r>
          <a:r>
            <a:rPr lang="uk-UA" dirty="0" err="1" smtClean="0"/>
            <a:t>Неру</a:t>
          </a:r>
          <a:r>
            <a:rPr lang="uk-UA" dirty="0" smtClean="0"/>
            <a:t>, "перш ніж навчитися ходити, довелося вчитися бігати". Уряд ІНК докладав великих зусиль для створення в країні сучасних галузей промисловості, що вимагало величезних капіталовкладень, яких хронічно не вистачало. Західні країни, і насамперед Велика Британія і СНІА, надавали Індії свій технічний досвід, кредити, вкладали кошти в індійську промисловість. Конкуренція на індійському ринку змушувала західних підприємців пом'якшувати умови подання допомоги. З 1955 р. почали швидкими темпами розвиватися економічні взаємини між Індією та СРСР. </a:t>
          </a:r>
          <a:endParaRPr lang="uk-UA" dirty="0"/>
        </a:p>
      </dgm:t>
    </dgm:pt>
    <dgm:pt modelId="{8A57AE5F-E3F3-4A72-BB5A-B5121381D4D3}" type="parTrans" cxnId="{6AB4E48D-6794-4BCC-9A42-4B0C3D361D02}">
      <dgm:prSet/>
      <dgm:spPr/>
      <dgm:t>
        <a:bodyPr/>
        <a:lstStyle/>
        <a:p>
          <a:endParaRPr lang="uk-UA"/>
        </a:p>
      </dgm:t>
    </dgm:pt>
    <dgm:pt modelId="{0DF0F7DB-AE92-4313-B7AF-0963A39E1A49}" type="sibTrans" cxnId="{6AB4E48D-6794-4BCC-9A42-4B0C3D361D02}">
      <dgm:prSet/>
      <dgm:spPr/>
      <dgm:t>
        <a:bodyPr/>
        <a:lstStyle/>
        <a:p>
          <a:endParaRPr lang="uk-UA"/>
        </a:p>
      </dgm:t>
    </dgm:pt>
    <dgm:pt modelId="{594289AE-F30C-4D6F-A619-B465D0BB875A}">
      <dgm:prSet/>
      <dgm:spPr/>
      <dgm:t>
        <a:bodyPr/>
        <a:lstStyle/>
        <a:p>
          <a:pPr rtl="0"/>
          <a:r>
            <a:rPr lang="uk-UA" dirty="0" smtClean="0"/>
            <a:t>В аграрній сфері справи стояли значно гірше. Головна соціальна проблема індійського села — малоземелля основної маси сільських трудівників — вирішувалася з величезними труднощами. У деякому зростанні виробництва зернових певну роль відіграла "зелена революція" — комплекс агротехнічних заходів, пов'язаних із застосуванням високоврожайних сортів культур, штучних добрив, сучасної сільськогосподарської техніки. Втім, "зелена революція" мала обмежений характер. Вона охопила порівняно невелику кількість поміщицьких І заможних господарств, оскільки вимагала значного збільшення капіталовкладень.</a:t>
          </a:r>
          <a:endParaRPr lang="uk-UA" dirty="0"/>
        </a:p>
      </dgm:t>
    </dgm:pt>
    <dgm:pt modelId="{750D05AC-195A-4A64-AED8-CA9D1A96EE19}" type="parTrans" cxnId="{AE2BE7EF-F89C-4B33-9F71-9E2172EDCE84}">
      <dgm:prSet/>
      <dgm:spPr/>
      <dgm:t>
        <a:bodyPr/>
        <a:lstStyle/>
        <a:p>
          <a:endParaRPr lang="uk-UA"/>
        </a:p>
      </dgm:t>
    </dgm:pt>
    <dgm:pt modelId="{5E27D43D-CE97-4EAF-8221-C99AC5D65C1E}" type="sibTrans" cxnId="{AE2BE7EF-F89C-4B33-9F71-9E2172EDCE84}">
      <dgm:prSet/>
      <dgm:spPr/>
      <dgm:t>
        <a:bodyPr/>
        <a:lstStyle/>
        <a:p>
          <a:endParaRPr lang="uk-UA"/>
        </a:p>
      </dgm:t>
    </dgm:pt>
    <dgm:pt modelId="{1EA08ACE-950E-4382-AED7-68C3906C4B5A}" type="pres">
      <dgm:prSet presAssocID="{ABA39449-95EF-40AF-BE25-72DB3C97430E}" presName="linear" presStyleCnt="0">
        <dgm:presLayoutVars>
          <dgm:animLvl val="lvl"/>
          <dgm:resizeHandles val="exact"/>
        </dgm:presLayoutVars>
      </dgm:prSet>
      <dgm:spPr/>
    </dgm:pt>
    <dgm:pt modelId="{C2619941-C808-45B6-B0F7-7A3BC47278FE}" type="pres">
      <dgm:prSet presAssocID="{8F6CF5AF-78BC-44B9-AEDA-ADF7F05F2FC7}" presName="parentText" presStyleLbl="node1" presStyleIdx="0" presStyleCnt="2" custLinFactY="-10331" custLinFactNeighborX="-4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6BB72C-4B54-4380-8061-94124AA45F53}" type="pres">
      <dgm:prSet presAssocID="{0DF0F7DB-AE92-4313-B7AF-0963A39E1A49}" presName="spacer" presStyleCnt="0"/>
      <dgm:spPr/>
    </dgm:pt>
    <dgm:pt modelId="{870E6FE7-E7E2-48D4-993F-590B742EECC0}" type="pres">
      <dgm:prSet presAssocID="{594289AE-F30C-4D6F-A619-B465D0BB875A}" presName="parentText" presStyleLbl="node1" presStyleIdx="1" presStyleCnt="2" custLinFactY="-10747" custLinFactNeighborX="-855" custLinFactNeighborY="-100000">
        <dgm:presLayoutVars>
          <dgm:chMax val="0"/>
          <dgm:bulletEnabled val="1"/>
        </dgm:presLayoutVars>
      </dgm:prSet>
      <dgm:spPr/>
    </dgm:pt>
  </dgm:ptLst>
  <dgm:cxnLst>
    <dgm:cxn modelId="{6AB4E48D-6794-4BCC-9A42-4B0C3D361D02}" srcId="{ABA39449-95EF-40AF-BE25-72DB3C97430E}" destId="{8F6CF5AF-78BC-44B9-AEDA-ADF7F05F2FC7}" srcOrd="0" destOrd="0" parTransId="{8A57AE5F-E3F3-4A72-BB5A-B5121381D4D3}" sibTransId="{0DF0F7DB-AE92-4313-B7AF-0963A39E1A49}"/>
    <dgm:cxn modelId="{0015C6FB-D147-4F2B-808A-65CC75699F14}" type="presOf" srcId="{8F6CF5AF-78BC-44B9-AEDA-ADF7F05F2FC7}" destId="{C2619941-C808-45B6-B0F7-7A3BC47278FE}" srcOrd="0" destOrd="0" presId="urn:microsoft.com/office/officeart/2005/8/layout/vList2"/>
    <dgm:cxn modelId="{AE2BE7EF-F89C-4B33-9F71-9E2172EDCE84}" srcId="{ABA39449-95EF-40AF-BE25-72DB3C97430E}" destId="{594289AE-F30C-4D6F-A619-B465D0BB875A}" srcOrd="1" destOrd="0" parTransId="{750D05AC-195A-4A64-AED8-CA9D1A96EE19}" sibTransId="{5E27D43D-CE97-4EAF-8221-C99AC5D65C1E}"/>
    <dgm:cxn modelId="{23D4E43C-7BC9-433D-AAF2-E8F59C7110F6}" type="presOf" srcId="{594289AE-F30C-4D6F-A619-B465D0BB875A}" destId="{870E6FE7-E7E2-48D4-993F-590B742EECC0}" srcOrd="0" destOrd="0" presId="urn:microsoft.com/office/officeart/2005/8/layout/vList2"/>
    <dgm:cxn modelId="{D878F4B5-3EFC-4B37-8927-37F7C532BE67}" type="presOf" srcId="{ABA39449-95EF-40AF-BE25-72DB3C97430E}" destId="{1EA08ACE-950E-4382-AED7-68C3906C4B5A}" srcOrd="0" destOrd="0" presId="urn:microsoft.com/office/officeart/2005/8/layout/vList2"/>
    <dgm:cxn modelId="{AF944804-AAD2-4B27-96AD-4366A5D04556}" type="presParOf" srcId="{1EA08ACE-950E-4382-AED7-68C3906C4B5A}" destId="{C2619941-C808-45B6-B0F7-7A3BC47278FE}" srcOrd="0" destOrd="0" presId="urn:microsoft.com/office/officeart/2005/8/layout/vList2"/>
    <dgm:cxn modelId="{D3BEE1FB-C0F1-472A-B888-A8AEB1470608}" type="presParOf" srcId="{1EA08ACE-950E-4382-AED7-68C3906C4B5A}" destId="{0C6BB72C-4B54-4380-8061-94124AA45F53}" srcOrd="1" destOrd="0" presId="urn:microsoft.com/office/officeart/2005/8/layout/vList2"/>
    <dgm:cxn modelId="{FAF0FBE2-E868-4C8F-838A-9697BBAB5186}" type="presParOf" srcId="{1EA08ACE-950E-4382-AED7-68C3906C4B5A}" destId="{870E6FE7-E7E2-48D4-993F-590B742EEC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CD6E6C-87F3-4545-B462-2104599D953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4F0646D-F37F-41C3-8BBC-412B4C51384F}">
      <dgm:prSet/>
      <dgm:spPr/>
      <dgm:t>
        <a:bodyPr/>
        <a:lstStyle/>
        <a:p>
          <a:pPr rtl="0"/>
          <a:r>
            <a:rPr lang="uk-UA" smtClean="0"/>
            <a:t>Зі смертю Дж. Неру завершилася ціла епоха в житті незалежної Індії. Більшою мірою, ніж будь-хто Інший, Неру був творцем політичної системи країни та її зовнішньої політики.</a:t>
          </a:r>
          <a:endParaRPr lang="uk-UA"/>
        </a:p>
      </dgm:t>
    </dgm:pt>
    <dgm:pt modelId="{114B909F-F48B-45CB-8963-114746100F82}" type="parTrans" cxnId="{ED6DFA5D-8BFA-4A3F-9061-B467933B465F}">
      <dgm:prSet/>
      <dgm:spPr/>
      <dgm:t>
        <a:bodyPr/>
        <a:lstStyle/>
        <a:p>
          <a:endParaRPr lang="uk-UA"/>
        </a:p>
      </dgm:t>
    </dgm:pt>
    <dgm:pt modelId="{649B0811-AFDB-4559-B7AB-2CF4BBD59936}" type="sibTrans" cxnId="{ED6DFA5D-8BFA-4A3F-9061-B467933B465F}">
      <dgm:prSet/>
      <dgm:spPr/>
      <dgm:t>
        <a:bodyPr/>
        <a:lstStyle/>
        <a:p>
          <a:endParaRPr lang="uk-UA"/>
        </a:p>
      </dgm:t>
    </dgm:pt>
    <dgm:pt modelId="{D8ED7234-CA00-4003-8EFF-5F1B19BC787E}" type="pres">
      <dgm:prSet presAssocID="{68CD6E6C-87F3-4545-B462-2104599D953D}" presName="linearFlow" presStyleCnt="0">
        <dgm:presLayoutVars>
          <dgm:dir/>
          <dgm:resizeHandles val="exact"/>
        </dgm:presLayoutVars>
      </dgm:prSet>
      <dgm:spPr/>
    </dgm:pt>
    <dgm:pt modelId="{8ACF4BC7-A04A-4C44-AD8F-B578790F7E08}" type="pres">
      <dgm:prSet presAssocID="{34F0646D-F37F-41C3-8BBC-412B4C51384F}" presName="composite" presStyleCnt="0"/>
      <dgm:spPr/>
    </dgm:pt>
    <dgm:pt modelId="{A2D65ED7-19DE-439C-998C-90A5F72E858F}" type="pres">
      <dgm:prSet presAssocID="{34F0646D-F37F-41C3-8BBC-412B4C51384F}" presName="imgShp" presStyleLbl="fgImgPlace1" presStyleIdx="0" presStyleCnt="1" custLinFactNeighborX="-967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C0A2DB74-5DD6-4E8E-8B74-7EA5E61AD9CA}" type="pres">
      <dgm:prSet presAssocID="{34F0646D-F37F-41C3-8BBC-412B4C51384F}" presName="txShp" presStyleLbl="node1" presStyleIdx="0" presStyleCnt="1" custScaleX="133200" custLinFactNeighborX="2811">
        <dgm:presLayoutVars>
          <dgm:bulletEnabled val="1"/>
        </dgm:presLayoutVars>
      </dgm:prSet>
      <dgm:spPr/>
    </dgm:pt>
  </dgm:ptLst>
  <dgm:cxnLst>
    <dgm:cxn modelId="{ED6DFA5D-8BFA-4A3F-9061-B467933B465F}" srcId="{68CD6E6C-87F3-4545-B462-2104599D953D}" destId="{34F0646D-F37F-41C3-8BBC-412B4C51384F}" srcOrd="0" destOrd="0" parTransId="{114B909F-F48B-45CB-8963-114746100F82}" sibTransId="{649B0811-AFDB-4559-B7AB-2CF4BBD59936}"/>
    <dgm:cxn modelId="{8DA3445F-44F5-44F4-B7B1-A9B7F409F0A1}" type="presOf" srcId="{34F0646D-F37F-41C3-8BBC-412B4C51384F}" destId="{C0A2DB74-5DD6-4E8E-8B74-7EA5E61AD9CA}" srcOrd="0" destOrd="0" presId="urn:microsoft.com/office/officeart/2005/8/layout/vList3"/>
    <dgm:cxn modelId="{2A7F7E73-0532-4559-94C3-4A3C27DEE1D6}" type="presOf" srcId="{68CD6E6C-87F3-4545-B462-2104599D953D}" destId="{D8ED7234-CA00-4003-8EFF-5F1B19BC787E}" srcOrd="0" destOrd="0" presId="urn:microsoft.com/office/officeart/2005/8/layout/vList3"/>
    <dgm:cxn modelId="{8FA2F573-6F6E-43D5-A072-6B83FBA12E1F}" type="presParOf" srcId="{D8ED7234-CA00-4003-8EFF-5F1B19BC787E}" destId="{8ACF4BC7-A04A-4C44-AD8F-B578790F7E08}" srcOrd="0" destOrd="0" presId="urn:microsoft.com/office/officeart/2005/8/layout/vList3"/>
    <dgm:cxn modelId="{EBE235F2-4B06-4EE3-A528-731450FDB7D5}" type="presParOf" srcId="{8ACF4BC7-A04A-4C44-AD8F-B578790F7E08}" destId="{A2D65ED7-19DE-439C-998C-90A5F72E858F}" srcOrd="0" destOrd="0" presId="urn:microsoft.com/office/officeart/2005/8/layout/vList3"/>
    <dgm:cxn modelId="{EDD47D66-F642-4E2E-9483-A8EEEB78A812}" type="presParOf" srcId="{8ACF4BC7-A04A-4C44-AD8F-B578790F7E08}" destId="{C0A2DB74-5DD6-4E8E-8B74-7EA5E61AD9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5AEEFC-A72C-4F77-B1B6-2B72CD8E76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DB8F4AC-9BAE-432A-B2B5-BB83BB4517B8}">
      <dgm:prSet/>
      <dgm:spPr/>
      <dgm:t>
        <a:bodyPr/>
        <a:lstStyle/>
        <a:p>
          <a:pPr rtl="0"/>
          <a:r>
            <a:rPr lang="ru-RU" smtClean="0"/>
            <a:t>Адміністративна реформа 1953 р. передбачала створення штатів за національно-мовним принципом. Уряд Неру почав проводити політику неприєднання. Майже двадцять років промисловість і сільське господарство країни неухильно розвивалися, але в 70-х роках економічне становище Індії погіршилося. Уряд Національного конгресу, який прийшов до влади у 1975 р. і зважився на надзвичайні заходи, становища не поліпшив, як і партія Джаната (Народна), що перемогла у 1977 р.</a:t>
          </a:r>
          <a:endParaRPr lang="uk-UA"/>
        </a:p>
      </dgm:t>
    </dgm:pt>
    <dgm:pt modelId="{2F9FC4B5-44F5-492A-B917-76F690C11A36}" type="parTrans" cxnId="{964B5CB4-0E27-40EB-8A10-F9B3F0A9547C}">
      <dgm:prSet/>
      <dgm:spPr/>
      <dgm:t>
        <a:bodyPr/>
        <a:lstStyle/>
        <a:p>
          <a:endParaRPr lang="uk-UA"/>
        </a:p>
      </dgm:t>
    </dgm:pt>
    <dgm:pt modelId="{4A57F4E4-EAD8-4C93-A7B6-66BA83094509}" type="sibTrans" cxnId="{964B5CB4-0E27-40EB-8A10-F9B3F0A9547C}">
      <dgm:prSet/>
      <dgm:spPr/>
      <dgm:t>
        <a:bodyPr/>
        <a:lstStyle/>
        <a:p>
          <a:endParaRPr lang="uk-UA"/>
        </a:p>
      </dgm:t>
    </dgm:pt>
    <dgm:pt modelId="{F1CDF231-1B60-47D2-A312-C3B05B4EE12B}" type="pres">
      <dgm:prSet presAssocID="{165AEEFC-A72C-4F77-B1B6-2B72CD8E764F}" presName="Name0" presStyleCnt="0">
        <dgm:presLayoutVars>
          <dgm:dir/>
          <dgm:animLvl val="lvl"/>
          <dgm:resizeHandles val="exact"/>
        </dgm:presLayoutVars>
      </dgm:prSet>
      <dgm:spPr/>
    </dgm:pt>
    <dgm:pt modelId="{A83477BA-F989-418C-832D-7E0880C83CEB}" type="pres">
      <dgm:prSet presAssocID="{CDB8F4AC-9BAE-432A-B2B5-BB83BB4517B8}" presName="linNode" presStyleCnt="0"/>
      <dgm:spPr/>
    </dgm:pt>
    <dgm:pt modelId="{FD77F01A-B058-42F1-8024-1C87DC432CDD}" type="pres">
      <dgm:prSet presAssocID="{CDB8F4AC-9BAE-432A-B2B5-BB83BB4517B8}" presName="parentText" presStyleLbl="node1" presStyleIdx="0" presStyleCnt="1" custScaleX="258621">
        <dgm:presLayoutVars>
          <dgm:chMax val="1"/>
          <dgm:bulletEnabled val="1"/>
        </dgm:presLayoutVars>
      </dgm:prSet>
      <dgm:spPr/>
    </dgm:pt>
  </dgm:ptLst>
  <dgm:cxnLst>
    <dgm:cxn modelId="{964B5CB4-0E27-40EB-8A10-F9B3F0A9547C}" srcId="{165AEEFC-A72C-4F77-B1B6-2B72CD8E764F}" destId="{CDB8F4AC-9BAE-432A-B2B5-BB83BB4517B8}" srcOrd="0" destOrd="0" parTransId="{2F9FC4B5-44F5-492A-B917-76F690C11A36}" sibTransId="{4A57F4E4-EAD8-4C93-A7B6-66BA83094509}"/>
    <dgm:cxn modelId="{8B7D3C5A-22DA-4E75-A8BA-C436EBF33D02}" type="presOf" srcId="{165AEEFC-A72C-4F77-B1B6-2B72CD8E764F}" destId="{F1CDF231-1B60-47D2-A312-C3B05B4EE12B}" srcOrd="0" destOrd="0" presId="urn:microsoft.com/office/officeart/2005/8/layout/vList5"/>
    <dgm:cxn modelId="{924670EE-45EB-47DD-BC70-DE433E21B91D}" type="presOf" srcId="{CDB8F4AC-9BAE-432A-B2B5-BB83BB4517B8}" destId="{FD77F01A-B058-42F1-8024-1C87DC432CDD}" srcOrd="0" destOrd="0" presId="urn:microsoft.com/office/officeart/2005/8/layout/vList5"/>
    <dgm:cxn modelId="{473EFB7A-A1E6-460F-9DEF-EE1099EF320A}" type="presParOf" srcId="{F1CDF231-1B60-47D2-A312-C3B05B4EE12B}" destId="{A83477BA-F989-418C-832D-7E0880C83CEB}" srcOrd="0" destOrd="0" presId="urn:microsoft.com/office/officeart/2005/8/layout/vList5"/>
    <dgm:cxn modelId="{81D7FD98-D4C2-4A8E-B817-7751395A23E5}" type="presParOf" srcId="{A83477BA-F989-418C-832D-7E0880C83CEB}" destId="{FD77F01A-B058-42F1-8024-1C87DC432CD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A88ABB-594D-4AD4-B9FC-4823ECE950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7BCEE073-E831-46DD-888B-5B74740F4CB1}">
      <dgm:prSet/>
      <dgm:spPr/>
      <dgm:t>
        <a:bodyPr/>
        <a:lstStyle/>
        <a:p>
          <a:pPr rtl="0"/>
          <a:r>
            <a:rPr lang="uk-UA" dirty="0" smtClean="0"/>
            <a:t>Уряд І. Ганді розумів необхідність рішучих соціально-економічних реформ. Перша програма їх здійснення передбачала націоналізацію банків і системи загального страхування, поступове переданий до рук держави експортної та Імпортної торгівлі, організацію кооперативної торгівлі товарами широкого вжитку в містах і сільській місцевості, встановлення обмежень на міське землеволодіння, якнайскоріше здійснення земельної реформи, скасування пенсій і привілеїв князів.</a:t>
          </a:r>
          <a:endParaRPr lang="uk-UA" dirty="0"/>
        </a:p>
      </dgm:t>
    </dgm:pt>
    <dgm:pt modelId="{6C15647A-4332-4050-937C-9173D3201D68}" type="parTrans" cxnId="{7EACBCC6-7DDF-493C-B9B1-699936B88F12}">
      <dgm:prSet/>
      <dgm:spPr/>
      <dgm:t>
        <a:bodyPr/>
        <a:lstStyle/>
        <a:p>
          <a:endParaRPr lang="uk-UA"/>
        </a:p>
      </dgm:t>
    </dgm:pt>
    <dgm:pt modelId="{CDD67C85-9117-47AA-95FF-6C2C5A54C94C}" type="sibTrans" cxnId="{7EACBCC6-7DDF-493C-B9B1-699936B88F12}">
      <dgm:prSet/>
      <dgm:spPr/>
      <dgm:t>
        <a:bodyPr/>
        <a:lstStyle/>
        <a:p>
          <a:endParaRPr lang="uk-UA"/>
        </a:p>
      </dgm:t>
    </dgm:pt>
    <dgm:pt modelId="{FB4B9B7B-59D7-4AAB-838F-4C020B4AAD9B}" type="pres">
      <dgm:prSet presAssocID="{7FA88ABB-594D-4AD4-B9FC-4823ECE95020}" presName="linear" presStyleCnt="0">
        <dgm:presLayoutVars>
          <dgm:animLvl val="lvl"/>
          <dgm:resizeHandles val="exact"/>
        </dgm:presLayoutVars>
      </dgm:prSet>
      <dgm:spPr/>
    </dgm:pt>
    <dgm:pt modelId="{3A64076D-5D1D-4C91-BB96-0249A583D263}" type="pres">
      <dgm:prSet presAssocID="{7BCEE073-E831-46DD-888B-5B74740F4CB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DE1053A-DB76-4D1C-A916-A4A774FA0C81}" type="presOf" srcId="{7BCEE073-E831-46DD-888B-5B74740F4CB1}" destId="{3A64076D-5D1D-4C91-BB96-0249A583D263}" srcOrd="0" destOrd="0" presId="urn:microsoft.com/office/officeart/2005/8/layout/vList2"/>
    <dgm:cxn modelId="{99184056-FA92-43BC-AD25-FB6C4D3992F7}" type="presOf" srcId="{7FA88ABB-594D-4AD4-B9FC-4823ECE95020}" destId="{FB4B9B7B-59D7-4AAB-838F-4C020B4AAD9B}" srcOrd="0" destOrd="0" presId="urn:microsoft.com/office/officeart/2005/8/layout/vList2"/>
    <dgm:cxn modelId="{7EACBCC6-7DDF-493C-B9B1-699936B88F12}" srcId="{7FA88ABB-594D-4AD4-B9FC-4823ECE95020}" destId="{7BCEE073-E831-46DD-888B-5B74740F4CB1}" srcOrd="0" destOrd="0" parTransId="{6C15647A-4332-4050-937C-9173D3201D68}" sibTransId="{CDD67C85-9117-47AA-95FF-6C2C5A54C94C}"/>
    <dgm:cxn modelId="{E9E2A2E7-1B90-468A-A615-15DF8F1856F5}" type="presParOf" srcId="{FB4B9B7B-59D7-4AAB-838F-4C020B4AAD9B}" destId="{3A64076D-5D1D-4C91-BB96-0249A583D2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B0F029-6321-4828-B921-E3B65FC173F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uk-UA"/>
        </a:p>
      </dgm:t>
    </dgm:pt>
    <dgm:pt modelId="{6D92FB4B-9FC2-4A70-A98A-B485AE77AA5F}">
      <dgm:prSet custT="1"/>
      <dgm:spPr/>
      <dgm:t>
        <a:bodyPr/>
        <a:lstStyle/>
        <a:p>
          <a:pPr rtl="0"/>
          <a:r>
            <a:rPr lang="ru-RU" sz="1800" dirty="0" err="1" smtClean="0"/>
            <a:t>Індія</a:t>
          </a:r>
          <a:r>
            <a:rPr lang="ru-RU" sz="1800" dirty="0" smtClean="0"/>
            <a:t> - </a:t>
          </a:r>
          <a:r>
            <a:rPr lang="ru-RU" sz="1800" dirty="0" err="1" smtClean="0"/>
            <a:t>надзвичайно</a:t>
          </a:r>
          <a:r>
            <a:rPr lang="ru-RU" sz="1800" dirty="0" smtClean="0"/>
            <a:t> миролюбива держава, яка </a:t>
          </a:r>
          <a:r>
            <a:rPr lang="ru-RU" sz="1800" dirty="0" err="1" smtClean="0"/>
            <a:t>ніколи</a:t>
          </a:r>
          <a:r>
            <a:rPr lang="ru-RU" sz="1800" dirty="0" smtClean="0"/>
            <a:t> не </a:t>
          </a:r>
          <a:r>
            <a:rPr lang="ru-RU" sz="1800" dirty="0" err="1" smtClean="0"/>
            <a:t>вторгалася</a:t>
          </a:r>
          <a:r>
            <a:rPr lang="ru-RU" sz="1800" dirty="0" smtClean="0"/>
            <a:t> в </a:t>
          </a:r>
          <a:r>
            <a:rPr lang="ru-RU" sz="1800" dirty="0" err="1" smtClean="0"/>
            <a:t>інші</a:t>
          </a:r>
          <a:r>
            <a:rPr lang="ru-RU" sz="1800" dirty="0" smtClean="0"/>
            <a:t> </a:t>
          </a:r>
          <a:r>
            <a:rPr lang="ru-RU" sz="1800" dirty="0" err="1" smtClean="0"/>
            <a:t>країні</a:t>
          </a:r>
          <a:r>
            <a:rPr lang="ru-RU" sz="1800" dirty="0" smtClean="0"/>
            <a:t> за </a:t>
          </a:r>
          <a:r>
            <a:rPr lang="ru-RU" sz="1800" dirty="0" err="1" smtClean="0"/>
            <a:t>останні</a:t>
          </a:r>
          <a:r>
            <a:rPr lang="ru-RU" sz="1800" dirty="0" smtClean="0"/>
            <a:t> 100000 </a:t>
          </a:r>
          <a:r>
            <a:rPr lang="ru-RU" sz="1800" dirty="0" err="1" smtClean="0"/>
            <a:t>років</a:t>
          </a:r>
          <a:r>
            <a:rPr lang="ru-RU" sz="1800" dirty="0" smtClean="0"/>
            <a:t> </a:t>
          </a:r>
          <a:r>
            <a:rPr lang="ru-RU" sz="1800" dirty="0" err="1" smtClean="0"/>
            <a:t>історії</a:t>
          </a:r>
          <a:r>
            <a:rPr lang="ru-RU" sz="1800" dirty="0" smtClean="0"/>
            <a:t>.</a:t>
          </a:r>
          <a:endParaRPr lang="uk-UA" sz="1800" dirty="0"/>
        </a:p>
      </dgm:t>
    </dgm:pt>
    <dgm:pt modelId="{92AA6CFE-63E4-4DE2-AA62-95ADE42084CD}" type="parTrans" cxnId="{C6301969-951A-4D5A-A5D1-EEBDD99AA11F}">
      <dgm:prSet/>
      <dgm:spPr/>
      <dgm:t>
        <a:bodyPr/>
        <a:lstStyle/>
        <a:p>
          <a:endParaRPr lang="uk-UA"/>
        </a:p>
      </dgm:t>
    </dgm:pt>
    <dgm:pt modelId="{5BE13779-F803-414D-89A2-4A00FFB8CD12}" type="sibTrans" cxnId="{C6301969-951A-4D5A-A5D1-EEBDD99AA11F}">
      <dgm:prSet/>
      <dgm:spPr/>
      <dgm:t>
        <a:bodyPr/>
        <a:lstStyle/>
        <a:p>
          <a:endParaRPr lang="uk-UA"/>
        </a:p>
      </dgm:t>
    </dgm:pt>
    <dgm:pt modelId="{F4223E7B-155A-4C49-A647-CC5E82910070}">
      <dgm:prSet custT="1"/>
      <dgm:spPr/>
      <dgm:t>
        <a:bodyPr/>
        <a:lstStyle/>
        <a:p>
          <a:pPr rtl="0"/>
          <a:r>
            <a:rPr lang="ru-RU" sz="1800" dirty="0" err="1" smtClean="0"/>
            <a:t>Назва</a:t>
          </a:r>
          <a:r>
            <a:rPr lang="ru-RU" sz="1800" dirty="0" smtClean="0"/>
            <a:t> "</a:t>
          </a:r>
          <a:r>
            <a:rPr lang="ru-RU" sz="1800" dirty="0" err="1" smtClean="0"/>
            <a:t>Індія</a:t>
          </a:r>
          <a:r>
            <a:rPr lang="ru-RU" sz="1800" dirty="0" smtClean="0"/>
            <a:t>" походить </a:t>
          </a:r>
          <a:r>
            <a:rPr lang="ru-RU" sz="1800" dirty="0" err="1" smtClean="0"/>
            <a:t>від</a:t>
          </a:r>
          <a:r>
            <a:rPr lang="ru-RU" sz="1800" dirty="0" smtClean="0"/>
            <a:t> </a:t>
          </a:r>
          <a:r>
            <a:rPr lang="ru-RU" sz="1800" dirty="0" err="1" smtClean="0"/>
            <a:t>назви</a:t>
          </a:r>
          <a:r>
            <a:rPr lang="ru-RU" sz="1800" dirty="0" smtClean="0"/>
            <a:t> </a:t>
          </a:r>
          <a:r>
            <a:rPr lang="ru-RU" sz="1800" dirty="0" err="1" smtClean="0"/>
            <a:t>річки</a:t>
          </a:r>
          <a:r>
            <a:rPr lang="ru-RU" sz="1800" dirty="0" smtClean="0"/>
            <a:t> </a:t>
          </a:r>
          <a:r>
            <a:rPr lang="ru-RU" sz="1800" dirty="0" err="1" smtClean="0"/>
            <a:t>Інд</a:t>
          </a:r>
          <a:r>
            <a:rPr lang="ru-RU" sz="1800" dirty="0" smtClean="0"/>
            <a:t>, в </a:t>
          </a:r>
          <a:r>
            <a:rPr lang="ru-RU" sz="1800" dirty="0" err="1" smtClean="0"/>
            <a:t>долині</a:t>
          </a:r>
          <a:r>
            <a:rPr lang="ru-RU" sz="1800" dirty="0" smtClean="0"/>
            <a:t> </a:t>
          </a:r>
          <a:r>
            <a:rPr lang="ru-RU" sz="1800" dirty="0" err="1" smtClean="0"/>
            <a:t>якої</a:t>
          </a:r>
          <a:r>
            <a:rPr lang="ru-RU" sz="1800" dirty="0" smtClean="0"/>
            <a:t> </a:t>
          </a:r>
          <a:r>
            <a:rPr lang="ru-RU" sz="1800" dirty="0" err="1" smtClean="0"/>
            <a:t>знаходилися</a:t>
          </a:r>
          <a:r>
            <a:rPr lang="ru-RU" sz="1800" dirty="0" smtClean="0"/>
            <a:t> </a:t>
          </a:r>
          <a:r>
            <a:rPr lang="ru-RU" sz="1800" dirty="0" err="1" smtClean="0"/>
            <a:t>будинки</a:t>
          </a:r>
          <a:r>
            <a:rPr lang="ru-RU" sz="1800" dirty="0" smtClean="0"/>
            <a:t> перших </a:t>
          </a:r>
          <a:r>
            <a:rPr lang="ru-RU" sz="1800" dirty="0" err="1" smtClean="0"/>
            <a:t>поселенців</a:t>
          </a:r>
          <a:r>
            <a:rPr lang="ru-RU" sz="1800" dirty="0" smtClean="0"/>
            <a:t>.</a:t>
          </a:r>
          <a:endParaRPr lang="uk-UA" sz="1800" dirty="0"/>
        </a:p>
      </dgm:t>
    </dgm:pt>
    <dgm:pt modelId="{C2759C43-9D9B-4C1D-AE52-FF7B3E40AC88}" type="parTrans" cxnId="{E261B65D-2CE7-4DB6-A07B-AE0FD3AF6E74}">
      <dgm:prSet/>
      <dgm:spPr/>
      <dgm:t>
        <a:bodyPr/>
        <a:lstStyle/>
        <a:p>
          <a:endParaRPr lang="uk-UA"/>
        </a:p>
      </dgm:t>
    </dgm:pt>
    <dgm:pt modelId="{FE16F8A8-7F88-4626-9FE9-B8078EB71F9E}" type="sibTrans" cxnId="{E261B65D-2CE7-4DB6-A07B-AE0FD3AF6E74}">
      <dgm:prSet/>
      <dgm:spPr/>
      <dgm:t>
        <a:bodyPr/>
        <a:lstStyle/>
        <a:p>
          <a:endParaRPr lang="uk-UA"/>
        </a:p>
      </dgm:t>
    </dgm:pt>
    <dgm:pt modelId="{572FB772-73F3-425C-A5C9-6305368E3C7B}">
      <dgm:prSet custT="1"/>
      <dgm:spPr/>
      <dgm:t>
        <a:bodyPr/>
        <a:lstStyle/>
        <a:p>
          <a:pPr rtl="0"/>
          <a:r>
            <a:rPr lang="uk-UA" sz="1400" dirty="0" smtClean="0"/>
            <a:t>Першим університетом у світі був університет в </a:t>
          </a:r>
          <a:r>
            <a:rPr lang="en-US" sz="1400" dirty="0" smtClean="0"/>
            <a:t>T</a:t>
          </a:r>
          <a:r>
            <a:rPr lang="uk-UA" sz="1400" dirty="0" err="1" smtClean="0"/>
            <a:t>акшіла</a:t>
          </a:r>
          <a:r>
            <a:rPr lang="uk-UA" sz="1400" dirty="0" smtClean="0"/>
            <a:t>, 700 років до нашої ери. Більше 10500 студентів з усього світу вивчали більше 60 предметів. Університет </a:t>
          </a:r>
          <a:r>
            <a:rPr lang="uk-UA" sz="1400" dirty="0" err="1" smtClean="0"/>
            <a:t>Наланда</a:t>
          </a:r>
          <a:r>
            <a:rPr lang="uk-UA" sz="1400" dirty="0" smtClean="0"/>
            <a:t> збудований в 4 столітті був одним з найбільших досягнень стародавньої Індії в галузі освіти.</a:t>
          </a:r>
          <a:endParaRPr lang="uk-UA" sz="1400" dirty="0"/>
        </a:p>
      </dgm:t>
    </dgm:pt>
    <dgm:pt modelId="{EA767544-6B9D-4F4D-819D-664D8485F345}" type="parTrans" cxnId="{7F228354-1515-47F9-A35A-E6E4593AF740}">
      <dgm:prSet/>
      <dgm:spPr/>
      <dgm:t>
        <a:bodyPr/>
        <a:lstStyle/>
        <a:p>
          <a:endParaRPr lang="uk-UA"/>
        </a:p>
      </dgm:t>
    </dgm:pt>
    <dgm:pt modelId="{FB4AC4F0-F44D-4788-846C-C8C8C52B6D43}" type="sibTrans" cxnId="{7F228354-1515-47F9-A35A-E6E4593AF740}">
      <dgm:prSet/>
      <dgm:spPr/>
      <dgm:t>
        <a:bodyPr/>
        <a:lstStyle/>
        <a:p>
          <a:endParaRPr lang="uk-UA"/>
        </a:p>
      </dgm:t>
    </dgm:pt>
    <dgm:pt modelId="{FA246DAF-81DE-4E84-BB6C-16A29453D144}">
      <dgm:prSet custT="1"/>
      <dgm:spPr/>
      <dgm:t>
        <a:bodyPr/>
        <a:lstStyle/>
        <a:p>
          <a:pPr rtl="0"/>
          <a:r>
            <a:rPr lang="uk-UA" sz="2000" dirty="0" smtClean="0"/>
            <a:t>Чотири релігії, народжені в Індії - індуїзм, буддизм, джайнізм і </a:t>
          </a:r>
          <a:r>
            <a:rPr lang="uk-UA" sz="2000" dirty="0" err="1" smtClean="0"/>
            <a:t>сикхізм</a:t>
          </a:r>
          <a:r>
            <a:rPr lang="uk-UA" sz="2000" dirty="0" smtClean="0"/>
            <a:t>, проповідують 25% населення світу.</a:t>
          </a:r>
          <a:endParaRPr lang="uk-UA" sz="2000" dirty="0"/>
        </a:p>
      </dgm:t>
    </dgm:pt>
    <dgm:pt modelId="{2F0B7339-46EF-48F7-AA54-27AC1F283D0C}" type="parTrans" cxnId="{B79220C5-188C-4CFC-A45C-563FEAA6C80E}">
      <dgm:prSet/>
      <dgm:spPr/>
      <dgm:t>
        <a:bodyPr/>
        <a:lstStyle/>
        <a:p>
          <a:endParaRPr lang="uk-UA"/>
        </a:p>
      </dgm:t>
    </dgm:pt>
    <dgm:pt modelId="{1C8BCCB0-2B4C-4BA6-886E-F0FE3A9D6404}" type="sibTrans" cxnId="{B79220C5-188C-4CFC-A45C-563FEAA6C80E}">
      <dgm:prSet/>
      <dgm:spPr/>
      <dgm:t>
        <a:bodyPr/>
        <a:lstStyle/>
        <a:p>
          <a:endParaRPr lang="uk-UA"/>
        </a:p>
      </dgm:t>
    </dgm:pt>
    <dgm:pt modelId="{ACFF9A8D-11D3-4093-9C8F-141FF6CF0B99}">
      <dgm:prSet custT="1"/>
      <dgm:spPr/>
      <dgm:t>
        <a:bodyPr/>
        <a:lstStyle/>
        <a:p>
          <a:pPr rtl="0"/>
          <a:r>
            <a:rPr lang="uk-UA" sz="2400" dirty="0" smtClean="0"/>
            <a:t>Незаконним вважається ввезення або вивезення індійської валюти, рупії іноземцями.</a:t>
          </a:r>
          <a:endParaRPr lang="uk-UA" sz="2400" dirty="0"/>
        </a:p>
      </dgm:t>
    </dgm:pt>
    <dgm:pt modelId="{E2B14439-87BE-460D-AAAF-7E52980E0765}" type="parTrans" cxnId="{6B552D4F-E7B9-4BDA-8152-1A34853D1D70}">
      <dgm:prSet/>
      <dgm:spPr/>
      <dgm:t>
        <a:bodyPr/>
        <a:lstStyle/>
        <a:p>
          <a:endParaRPr lang="uk-UA"/>
        </a:p>
      </dgm:t>
    </dgm:pt>
    <dgm:pt modelId="{DA542171-22CC-46CA-AF1B-CC79F1C0044D}" type="sibTrans" cxnId="{6B552D4F-E7B9-4BDA-8152-1A34853D1D70}">
      <dgm:prSet/>
      <dgm:spPr/>
      <dgm:t>
        <a:bodyPr/>
        <a:lstStyle/>
        <a:p>
          <a:endParaRPr lang="uk-UA"/>
        </a:p>
      </dgm:t>
    </dgm:pt>
    <dgm:pt modelId="{4A258FE9-B9EB-4034-A96A-7E0A18BC754B}">
      <dgm:prSet custT="1"/>
      <dgm:spPr/>
      <dgm:t>
        <a:bodyPr/>
        <a:lstStyle/>
        <a:p>
          <a:pPr rtl="0"/>
          <a:r>
            <a:rPr lang="uk-UA" sz="2400" dirty="0" smtClean="0"/>
            <a:t>Індія є лідером в світі з  вбивств (32 719), тоді як Росія посідає друге місце -  28904 вбивств на рік.</a:t>
          </a:r>
          <a:endParaRPr lang="uk-UA" sz="2400" dirty="0"/>
        </a:p>
      </dgm:t>
    </dgm:pt>
    <dgm:pt modelId="{A6D3B2ED-E49C-426D-9E3D-07D0E611037A}" type="parTrans" cxnId="{3A7DC2F9-35B9-4A14-88AB-44DC3FF1517D}">
      <dgm:prSet/>
      <dgm:spPr/>
      <dgm:t>
        <a:bodyPr/>
        <a:lstStyle/>
        <a:p>
          <a:endParaRPr lang="uk-UA"/>
        </a:p>
      </dgm:t>
    </dgm:pt>
    <dgm:pt modelId="{BCE82FB1-417D-46E0-8CB5-0C7BA121E2DE}" type="sibTrans" cxnId="{3A7DC2F9-35B9-4A14-88AB-44DC3FF1517D}">
      <dgm:prSet/>
      <dgm:spPr/>
      <dgm:t>
        <a:bodyPr/>
        <a:lstStyle/>
        <a:p>
          <a:endParaRPr lang="uk-UA"/>
        </a:p>
      </dgm:t>
    </dgm:pt>
    <dgm:pt modelId="{51222681-8237-4F6A-B23A-B2EE376C87C1}">
      <dgm:prSet custT="1"/>
      <dgm:spPr/>
      <dgm:t>
        <a:bodyPr/>
        <a:lstStyle/>
        <a:p>
          <a:pPr rtl="0"/>
          <a:r>
            <a:rPr lang="uk-UA" sz="1400" dirty="0" smtClean="0"/>
            <a:t>Щоб уникнути забруднюючих елементів (вогонь, земля, вода, повітря), послідовники зороастризму в Індії не ховають своїх померлих, а замість цього залишають тіло в будівлях, що називаються "Вежі мовчання" для грифів. Після цього, як кістки вже майже чисті їх кидають в центральний колодязь.</a:t>
          </a:r>
          <a:endParaRPr lang="uk-UA" sz="1400" dirty="0"/>
        </a:p>
      </dgm:t>
    </dgm:pt>
    <dgm:pt modelId="{22FE2C9F-51FF-4AAA-9082-3732FC051C00}" type="parTrans" cxnId="{8D06F880-880B-4BD3-BCDE-DDAEA5120E9B}">
      <dgm:prSet/>
      <dgm:spPr/>
      <dgm:t>
        <a:bodyPr/>
        <a:lstStyle/>
        <a:p>
          <a:endParaRPr lang="uk-UA"/>
        </a:p>
      </dgm:t>
    </dgm:pt>
    <dgm:pt modelId="{E2E30A3D-56EE-457B-9F90-D8F8AF50A909}" type="sibTrans" cxnId="{8D06F880-880B-4BD3-BCDE-DDAEA5120E9B}">
      <dgm:prSet/>
      <dgm:spPr/>
      <dgm:t>
        <a:bodyPr/>
        <a:lstStyle/>
        <a:p>
          <a:endParaRPr lang="uk-UA"/>
        </a:p>
      </dgm:t>
    </dgm:pt>
    <dgm:pt modelId="{2A7EA021-674C-42B2-88FE-48A361FD9A68}" type="pres">
      <dgm:prSet presAssocID="{54B0F029-6321-4828-B921-E3B65FC173FD}" presName="linear" presStyleCnt="0">
        <dgm:presLayoutVars>
          <dgm:animLvl val="lvl"/>
          <dgm:resizeHandles val="exact"/>
        </dgm:presLayoutVars>
      </dgm:prSet>
      <dgm:spPr/>
    </dgm:pt>
    <dgm:pt modelId="{241BA94B-5EFD-4726-BE84-D7197D59E4E5}" type="pres">
      <dgm:prSet presAssocID="{6D92FB4B-9FC2-4A70-A98A-B485AE77AA5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5219A1F-0B77-4197-A66C-83995D06D2FC}" type="pres">
      <dgm:prSet presAssocID="{5BE13779-F803-414D-89A2-4A00FFB8CD12}" presName="spacer" presStyleCnt="0"/>
      <dgm:spPr/>
    </dgm:pt>
    <dgm:pt modelId="{9AD86966-2F18-476E-8668-CB7EDF8AE025}" type="pres">
      <dgm:prSet presAssocID="{F4223E7B-155A-4C49-A647-CC5E8291007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24B8C30-0D53-4EAA-ACB4-92A4BCB40FFC}" type="pres">
      <dgm:prSet presAssocID="{FE16F8A8-7F88-4626-9FE9-B8078EB71F9E}" presName="spacer" presStyleCnt="0"/>
      <dgm:spPr/>
    </dgm:pt>
    <dgm:pt modelId="{A9E8DB90-32F7-43DF-90FB-B1E0D2749987}" type="pres">
      <dgm:prSet presAssocID="{572FB772-73F3-425C-A5C9-6305368E3C7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05B29C4-5294-46AB-A7ED-975ECA774946}" type="pres">
      <dgm:prSet presAssocID="{FB4AC4F0-F44D-4788-846C-C8C8C52B6D43}" presName="spacer" presStyleCnt="0"/>
      <dgm:spPr/>
    </dgm:pt>
    <dgm:pt modelId="{BBD34DF9-6704-4E3B-99C7-4E7474AB5661}" type="pres">
      <dgm:prSet presAssocID="{FA246DAF-81DE-4E84-BB6C-16A29453D14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A057A8C-D1C5-4E37-B960-59D35E7A315D}" type="pres">
      <dgm:prSet presAssocID="{1C8BCCB0-2B4C-4BA6-886E-F0FE3A9D6404}" presName="spacer" presStyleCnt="0"/>
      <dgm:spPr/>
    </dgm:pt>
    <dgm:pt modelId="{6BEFF249-BD35-4B61-9310-DAB46106B8B6}" type="pres">
      <dgm:prSet presAssocID="{ACFF9A8D-11D3-4093-9C8F-141FF6CF0B9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04A14C8-761C-4075-B715-271DCB77D4B4}" type="pres">
      <dgm:prSet presAssocID="{DA542171-22CC-46CA-AF1B-CC79F1C0044D}" presName="spacer" presStyleCnt="0"/>
      <dgm:spPr/>
    </dgm:pt>
    <dgm:pt modelId="{E1ACDF17-7B59-4ED1-AE62-83BB0F8FA616}" type="pres">
      <dgm:prSet presAssocID="{4A258FE9-B9EB-4034-A96A-7E0A18BC754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8E33573-B073-4F5B-ACF5-CC21554428BE}" type="pres">
      <dgm:prSet presAssocID="{BCE82FB1-417D-46E0-8CB5-0C7BA121E2DE}" presName="spacer" presStyleCnt="0"/>
      <dgm:spPr/>
    </dgm:pt>
    <dgm:pt modelId="{C6704134-CB8E-48A0-8930-5A279561CA18}" type="pres">
      <dgm:prSet presAssocID="{51222681-8237-4F6A-B23A-B2EE376C87C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3D043B0-D173-4084-9F72-600BFA79F950}" type="presOf" srcId="{572FB772-73F3-425C-A5C9-6305368E3C7B}" destId="{A9E8DB90-32F7-43DF-90FB-B1E0D2749987}" srcOrd="0" destOrd="0" presId="urn:microsoft.com/office/officeart/2005/8/layout/vList2"/>
    <dgm:cxn modelId="{3EBD24FA-F9D4-423E-AC32-EFF311E76071}" type="presOf" srcId="{51222681-8237-4F6A-B23A-B2EE376C87C1}" destId="{C6704134-CB8E-48A0-8930-5A279561CA18}" srcOrd="0" destOrd="0" presId="urn:microsoft.com/office/officeart/2005/8/layout/vList2"/>
    <dgm:cxn modelId="{D970AC8C-F394-4B8F-A1A6-E63D92573424}" type="presOf" srcId="{ACFF9A8D-11D3-4093-9C8F-141FF6CF0B99}" destId="{6BEFF249-BD35-4B61-9310-DAB46106B8B6}" srcOrd="0" destOrd="0" presId="urn:microsoft.com/office/officeart/2005/8/layout/vList2"/>
    <dgm:cxn modelId="{7F228354-1515-47F9-A35A-E6E4593AF740}" srcId="{54B0F029-6321-4828-B921-E3B65FC173FD}" destId="{572FB772-73F3-425C-A5C9-6305368E3C7B}" srcOrd="2" destOrd="0" parTransId="{EA767544-6B9D-4F4D-819D-664D8485F345}" sibTransId="{FB4AC4F0-F44D-4788-846C-C8C8C52B6D43}"/>
    <dgm:cxn modelId="{4D717474-9C47-4C7E-9AD4-919E74FB0D7E}" type="presOf" srcId="{FA246DAF-81DE-4E84-BB6C-16A29453D144}" destId="{BBD34DF9-6704-4E3B-99C7-4E7474AB5661}" srcOrd="0" destOrd="0" presId="urn:microsoft.com/office/officeart/2005/8/layout/vList2"/>
    <dgm:cxn modelId="{BBFED293-8046-47BD-8ACE-A745682EF9CB}" type="presOf" srcId="{6D92FB4B-9FC2-4A70-A98A-B485AE77AA5F}" destId="{241BA94B-5EFD-4726-BE84-D7197D59E4E5}" srcOrd="0" destOrd="0" presId="urn:microsoft.com/office/officeart/2005/8/layout/vList2"/>
    <dgm:cxn modelId="{3A7DC2F9-35B9-4A14-88AB-44DC3FF1517D}" srcId="{54B0F029-6321-4828-B921-E3B65FC173FD}" destId="{4A258FE9-B9EB-4034-A96A-7E0A18BC754B}" srcOrd="5" destOrd="0" parTransId="{A6D3B2ED-E49C-426D-9E3D-07D0E611037A}" sibTransId="{BCE82FB1-417D-46E0-8CB5-0C7BA121E2DE}"/>
    <dgm:cxn modelId="{B79220C5-188C-4CFC-A45C-563FEAA6C80E}" srcId="{54B0F029-6321-4828-B921-E3B65FC173FD}" destId="{FA246DAF-81DE-4E84-BB6C-16A29453D144}" srcOrd="3" destOrd="0" parTransId="{2F0B7339-46EF-48F7-AA54-27AC1F283D0C}" sibTransId="{1C8BCCB0-2B4C-4BA6-886E-F0FE3A9D6404}"/>
    <dgm:cxn modelId="{E261B65D-2CE7-4DB6-A07B-AE0FD3AF6E74}" srcId="{54B0F029-6321-4828-B921-E3B65FC173FD}" destId="{F4223E7B-155A-4C49-A647-CC5E82910070}" srcOrd="1" destOrd="0" parTransId="{C2759C43-9D9B-4C1D-AE52-FF7B3E40AC88}" sibTransId="{FE16F8A8-7F88-4626-9FE9-B8078EB71F9E}"/>
    <dgm:cxn modelId="{6B552D4F-E7B9-4BDA-8152-1A34853D1D70}" srcId="{54B0F029-6321-4828-B921-E3B65FC173FD}" destId="{ACFF9A8D-11D3-4093-9C8F-141FF6CF0B99}" srcOrd="4" destOrd="0" parTransId="{E2B14439-87BE-460D-AAAF-7E52980E0765}" sibTransId="{DA542171-22CC-46CA-AF1B-CC79F1C0044D}"/>
    <dgm:cxn modelId="{8D06F880-880B-4BD3-BCDE-DDAEA5120E9B}" srcId="{54B0F029-6321-4828-B921-E3B65FC173FD}" destId="{51222681-8237-4F6A-B23A-B2EE376C87C1}" srcOrd="6" destOrd="0" parTransId="{22FE2C9F-51FF-4AAA-9082-3732FC051C00}" sibTransId="{E2E30A3D-56EE-457B-9F90-D8F8AF50A909}"/>
    <dgm:cxn modelId="{C6301969-951A-4D5A-A5D1-EEBDD99AA11F}" srcId="{54B0F029-6321-4828-B921-E3B65FC173FD}" destId="{6D92FB4B-9FC2-4A70-A98A-B485AE77AA5F}" srcOrd="0" destOrd="0" parTransId="{92AA6CFE-63E4-4DE2-AA62-95ADE42084CD}" sibTransId="{5BE13779-F803-414D-89A2-4A00FFB8CD12}"/>
    <dgm:cxn modelId="{7F0B884F-A61E-4BD5-8E88-5A68844E9B05}" type="presOf" srcId="{54B0F029-6321-4828-B921-E3B65FC173FD}" destId="{2A7EA021-674C-42B2-88FE-48A361FD9A68}" srcOrd="0" destOrd="0" presId="urn:microsoft.com/office/officeart/2005/8/layout/vList2"/>
    <dgm:cxn modelId="{30CD5BD7-7799-4B89-A8B1-BFC0902C6039}" type="presOf" srcId="{F4223E7B-155A-4C49-A647-CC5E82910070}" destId="{9AD86966-2F18-476E-8668-CB7EDF8AE025}" srcOrd="0" destOrd="0" presId="urn:microsoft.com/office/officeart/2005/8/layout/vList2"/>
    <dgm:cxn modelId="{506B1F0E-5A85-4314-8CD2-05920F006452}" type="presOf" srcId="{4A258FE9-B9EB-4034-A96A-7E0A18BC754B}" destId="{E1ACDF17-7B59-4ED1-AE62-83BB0F8FA616}" srcOrd="0" destOrd="0" presId="urn:microsoft.com/office/officeart/2005/8/layout/vList2"/>
    <dgm:cxn modelId="{430226A1-8827-433F-A658-984A67FEBDA9}" type="presParOf" srcId="{2A7EA021-674C-42B2-88FE-48A361FD9A68}" destId="{241BA94B-5EFD-4726-BE84-D7197D59E4E5}" srcOrd="0" destOrd="0" presId="urn:microsoft.com/office/officeart/2005/8/layout/vList2"/>
    <dgm:cxn modelId="{6C44756A-F153-4904-BAE6-2EA975833E20}" type="presParOf" srcId="{2A7EA021-674C-42B2-88FE-48A361FD9A68}" destId="{E5219A1F-0B77-4197-A66C-83995D06D2FC}" srcOrd="1" destOrd="0" presId="urn:microsoft.com/office/officeart/2005/8/layout/vList2"/>
    <dgm:cxn modelId="{B53902FE-A524-402B-BB15-69F5C7B25A74}" type="presParOf" srcId="{2A7EA021-674C-42B2-88FE-48A361FD9A68}" destId="{9AD86966-2F18-476E-8668-CB7EDF8AE025}" srcOrd="2" destOrd="0" presId="urn:microsoft.com/office/officeart/2005/8/layout/vList2"/>
    <dgm:cxn modelId="{0AD78B47-2A8F-4AF2-AF37-570A8474DBE3}" type="presParOf" srcId="{2A7EA021-674C-42B2-88FE-48A361FD9A68}" destId="{124B8C30-0D53-4EAA-ACB4-92A4BCB40FFC}" srcOrd="3" destOrd="0" presId="urn:microsoft.com/office/officeart/2005/8/layout/vList2"/>
    <dgm:cxn modelId="{5D3175B5-F23C-40D8-82B7-645827B72C0F}" type="presParOf" srcId="{2A7EA021-674C-42B2-88FE-48A361FD9A68}" destId="{A9E8DB90-32F7-43DF-90FB-B1E0D2749987}" srcOrd="4" destOrd="0" presId="urn:microsoft.com/office/officeart/2005/8/layout/vList2"/>
    <dgm:cxn modelId="{61CF77B1-E2E9-47E3-BC8B-1AFF894E85B4}" type="presParOf" srcId="{2A7EA021-674C-42B2-88FE-48A361FD9A68}" destId="{305B29C4-5294-46AB-A7ED-975ECA774946}" srcOrd="5" destOrd="0" presId="urn:microsoft.com/office/officeart/2005/8/layout/vList2"/>
    <dgm:cxn modelId="{8905A1BA-DA57-4337-89D5-F2FAE1850AE5}" type="presParOf" srcId="{2A7EA021-674C-42B2-88FE-48A361FD9A68}" destId="{BBD34DF9-6704-4E3B-99C7-4E7474AB5661}" srcOrd="6" destOrd="0" presId="urn:microsoft.com/office/officeart/2005/8/layout/vList2"/>
    <dgm:cxn modelId="{F2B0E55D-BA13-48F7-85FC-261A1F5D21A2}" type="presParOf" srcId="{2A7EA021-674C-42B2-88FE-48A361FD9A68}" destId="{DA057A8C-D1C5-4E37-B960-59D35E7A315D}" srcOrd="7" destOrd="0" presId="urn:microsoft.com/office/officeart/2005/8/layout/vList2"/>
    <dgm:cxn modelId="{A42D4F13-8E89-4C9E-840E-3A79AD19687B}" type="presParOf" srcId="{2A7EA021-674C-42B2-88FE-48A361FD9A68}" destId="{6BEFF249-BD35-4B61-9310-DAB46106B8B6}" srcOrd="8" destOrd="0" presId="urn:microsoft.com/office/officeart/2005/8/layout/vList2"/>
    <dgm:cxn modelId="{CDF1A9F9-CEBE-4B12-9030-D5980F178F69}" type="presParOf" srcId="{2A7EA021-674C-42B2-88FE-48A361FD9A68}" destId="{504A14C8-761C-4075-B715-271DCB77D4B4}" srcOrd="9" destOrd="0" presId="urn:microsoft.com/office/officeart/2005/8/layout/vList2"/>
    <dgm:cxn modelId="{4411EA62-9F97-4BB0-80E5-AF30499B07BA}" type="presParOf" srcId="{2A7EA021-674C-42B2-88FE-48A361FD9A68}" destId="{E1ACDF17-7B59-4ED1-AE62-83BB0F8FA616}" srcOrd="10" destOrd="0" presId="urn:microsoft.com/office/officeart/2005/8/layout/vList2"/>
    <dgm:cxn modelId="{149DBA3D-D88F-47D1-8B4B-5A0085DB8521}" type="presParOf" srcId="{2A7EA021-674C-42B2-88FE-48A361FD9A68}" destId="{F8E33573-B073-4F5B-ACF5-CC21554428BE}" srcOrd="11" destOrd="0" presId="urn:microsoft.com/office/officeart/2005/8/layout/vList2"/>
    <dgm:cxn modelId="{45949676-18E0-434A-96F0-1A436E743226}" type="presParOf" srcId="{2A7EA021-674C-42B2-88FE-48A361FD9A68}" destId="{C6704134-CB8E-48A0-8930-5A279561CA1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57A17-9570-4679-B8E8-84E6152E4FEF}">
      <dsp:nvSpPr>
        <dsp:cNvPr id="0" name=""/>
        <dsp:cNvSpPr/>
      </dsp:nvSpPr>
      <dsp:spPr>
        <a:xfrm>
          <a:off x="1043616" y="188654"/>
          <a:ext cx="7056767" cy="647412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Індія в </a:t>
          </a:r>
          <a:r>
            <a:rPr lang="en-US" sz="6500" kern="1200" dirty="0" smtClean="0"/>
            <a:t>XX-XXI </a:t>
          </a:r>
          <a:r>
            <a:rPr lang="uk-UA" sz="6500" kern="1200" dirty="0" smtClean="0"/>
            <a:t>століттях</a:t>
          </a:r>
          <a:endParaRPr lang="uk-UA" sz="6500" kern="1200" dirty="0"/>
        </a:p>
      </dsp:txBody>
      <dsp:txXfrm>
        <a:off x="2077056" y="1136767"/>
        <a:ext cx="4989887" cy="4577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D2783-27EF-4396-BD62-89E0B0D6ABF7}">
      <dsp:nvSpPr>
        <dsp:cNvPr id="0" name=""/>
        <dsp:cNvSpPr/>
      </dsp:nvSpPr>
      <dsp:spPr>
        <a:xfrm>
          <a:off x="251525" y="295659"/>
          <a:ext cx="8640948" cy="32351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 натиском визвольного руху британський уряд видав у 1935 р. новий Акт про державний лад Індії, що передбачав створення законодавчого (</a:t>
          </a:r>
          <a:r>
            <a:rPr lang="uk-UA" sz="2400" kern="1200" dirty="0" err="1" smtClean="0"/>
            <a:t>а де-факто</a:t>
          </a:r>
          <a:r>
            <a:rPr lang="uk-UA" sz="2400" kern="1200" dirty="0" smtClean="0"/>
            <a:t> — дорадчого) органу і надання виборчих прав верхівці індійського суспільства. Цей закон лише сприяв розпалюванню міжнаціональної і </a:t>
          </a:r>
          <a:r>
            <a:rPr lang="uk-UA" sz="2400" kern="1200" dirty="0" err="1" smtClean="0"/>
            <a:t>міжкастової</a:t>
          </a:r>
          <a:r>
            <a:rPr lang="uk-UA" sz="2400" kern="1200" dirty="0" smtClean="0"/>
            <a:t> ворожнечі. Під час Другої світової війни і відразу після її закінчення визвольний рух перекинувся на індійську армію і військово-морський флот, і Англії довелося піти з Індії.</a:t>
          </a:r>
          <a:endParaRPr lang="uk-UA" sz="2400" kern="1200" dirty="0"/>
        </a:p>
      </dsp:txBody>
      <dsp:txXfrm>
        <a:off x="409450" y="453584"/>
        <a:ext cx="8325098" cy="2919266"/>
      </dsp:txXfrm>
    </dsp:sp>
    <dsp:sp modelId="{57BD7450-9B9C-4E23-AE59-372322F8F890}">
      <dsp:nvSpPr>
        <dsp:cNvPr id="0" name=""/>
        <dsp:cNvSpPr/>
      </dsp:nvSpPr>
      <dsp:spPr>
        <a:xfrm>
          <a:off x="251525" y="3873341"/>
          <a:ext cx="8632224" cy="268899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1945-1946 р. Калькутта стала ареною </a:t>
          </a:r>
          <a:r>
            <a:rPr lang="ru-RU" sz="2200" kern="1200" dirty="0" err="1" smtClean="0"/>
            <a:t>масових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виступів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населення</a:t>
          </a:r>
          <a:r>
            <a:rPr lang="ru-RU" sz="2200" kern="1200" dirty="0" smtClean="0"/>
            <a:t>, не раз возводившего </a:t>
          </a:r>
          <a:r>
            <a:rPr lang="ru-RU" sz="2200" kern="1200" dirty="0" err="1" smtClean="0"/>
            <a:t>барикади</a:t>
          </a:r>
          <a:r>
            <a:rPr lang="ru-RU" sz="2200" kern="1200" dirty="0" smtClean="0"/>
            <a:t> в </a:t>
          </a:r>
          <a:r>
            <a:rPr lang="ru-RU" sz="2200" kern="1200" dirty="0" err="1" smtClean="0"/>
            <a:t>боротьбі</a:t>
          </a:r>
          <a:r>
            <a:rPr lang="ru-RU" sz="2200" kern="1200" dirty="0" smtClean="0"/>
            <a:t> з </a:t>
          </a:r>
          <a:r>
            <a:rPr lang="ru-RU" sz="2200" kern="1200" dirty="0" err="1" smtClean="0"/>
            <a:t>англійськими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військово-поліцейськими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каральними</a:t>
          </a:r>
          <a:r>
            <a:rPr lang="ru-RU" sz="2200" kern="1200" dirty="0" smtClean="0"/>
            <a:t> силами. У лютому </a:t>
          </a:r>
          <a:r>
            <a:rPr lang="ru-RU" sz="2200" kern="1200" dirty="0" err="1" smtClean="0"/>
            <a:t>відбулося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повстання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флоті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що</a:t>
          </a:r>
          <a:r>
            <a:rPr lang="ru-RU" sz="2200" kern="1200" dirty="0" smtClean="0"/>
            <a:t> одержав широкий </a:t>
          </a:r>
          <a:r>
            <a:rPr lang="ru-RU" sz="2200" kern="1200" dirty="0" err="1" smtClean="0"/>
            <a:t>відгук</a:t>
          </a:r>
          <a:r>
            <a:rPr lang="ru-RU" sz="2200" kern="1200" dirty="0" smtClean="0"/>
            <a:t> і в </a:t>
          </a:r>
          <a:r>
            <a:rPr lang="ru-RU" sz="2200" kern="1200" dirty="0" err="1" smtClean="0"/>
            <a:t>Північній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Індії</a:t>
          </a:r>
          <a:r>
            <a:rPr lang="ru-RU" sz="2200" kern="1200" dirty="0" smtClean="0"/>
            <a:t>. У </a:t>
          </a:r>
          <a:r>
            <a:rPr lang="ru-RU" sz="2200" kern="1200" dirty="0" err="1" smtClean="0"/>
            <a:t>країні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створювалася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революційна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ситуація</a:t>
          </a:r>
          <a:r>
            <a:rPr lang="ru-RU" sz="2200" kern="1200" dirty="0" smtClean="0"/>
            <a:t>. </a:t>
          </a:r>
          <a:r>
            <a:rPr lang="ru-RU" sz="2200" kern="1200" dirty="0" err="1" smtClean="0"/>
            <a:t>Лейбористське</a:t>
          </a:r>
          <a:r>
            <a:rPr lang="ru-RU" sz="2200" kern="1200" dirty="0" smtClean="0"/>
            <a:t> правительство </a:t>
          </a:r>
          <a:r>
            <a:rPr lang="ru-RU" sz="2200" kern="1200" dirty="0" err="1" smtClean="0"/>
            <a:t>Англії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було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змушено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поступитися</a:t>
          </a:r>
          <a:r>
            <a:rPr lang="ru-RU" sz="2200" kern="1200" dirty="0" smtClean="0"/>
            <a:t>. 15 </a:t>
          </a:r>
          <a:r>
            <a:rPr lang="ru-RU" sz="2200" kern="1200" dirty="0" err="1" smtClean="0"/>
            <a:t>серпня</a:t>
          </a:r>
          <a:r>
            <a:rPr lang="ru-RU" sz="2200" kern="1200" dirty="0" smtClean="0"/>
            <a:t> 1947 р. </a:t>
          </a:r>
          <a:r>
            <a:rPr lang="ru-RU" sz="2200" kern="1200" dirty="0" err="1" smtClean="0"/>
            <a:t>Джавахарлал</a:t>
          </a:r>
          <a:r>
            <a:rPr lang="ru-RU" sz="2200" kern="1200" dirty="0" smtClean="0"/>
            <a:t> Неру </a:t>
          </a:r>
          <a:r>
            <a:rPr lang="ru-RU" sz="2200" kern="1200" dirty="0" err="1" smtClean="0"/>
            <a:t>підняв</a:t>
          </a:r>
          <a:r>
            <a:rPr lang="ru-RU" sz="2200" kern="1200" dirty="0" smtClean="0"/>
            <a:t> прапор </a:t>
          </a:r>
          <a:r>
            <a:rPr lang="ru-RU" sz="2200" kern="1200" dirty="0" err="1" smtClean="0"/>
            <a:t>незалежної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Індії</a:t>
          </a:r>
          <a:r>
            <a:rPr lang="ru-RU" sz="2200" kern="1200" dirty="0" smtClean="0"/>
            <a:t> в </a:t>
          </a:r>
          <a:r>
            <a:rPr lang="ru-RU" sz="2200" kern="1200" dirty="0" err="1" smtClean="0"/>
            <a:t>історичному</a:t>
          </a:r>
          <a:r>
            <a:rPr lang="ru-RU" sz="2200" kern="1200" dirty="0" smtClean="0"/>
            <a:t> Червоному форту Вдели.</a:t>
          </a:r>
          <a:endParaRPr lang="uk-UA" sz="2200" kern="1200" dirty="0"/>
        </a:p>
      </dsp:txBody>
      <dsp:txXfrm>
        <a:off x="382791" y="4004607"/>
        <a:ext cx="8369692" cy="2426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C30CE-19CB-43A7-BC9A-A173098C6922}">
      <dsp:nvSpPr>
        <dsp:cNvPr id="0" name=""/>
        <dsp:cNvSpPr/>
      </dsp:nvSpPr>
      <dsp:spPr>
        <a:xfrm>
          <a:off x="205740" y="891539"/>
          <a:ext cx="5074920" cy="5074919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Протягом перших років незалежності, коли Індія залишалася британським домініоном, були початі зусилля по подоланню негативних економічних наслідків. 26 січня 1950 р. </a:t>
          </a:r>
          <a:r>
            <a:rPr lang="ru-RU" sz="2300" b="0" i="0" kern="1200" dirty="0" err="1" smtClean="0"/>
            <a:t>Індію</a:t>
          </a:r>
          <a:r>
            <a:rPr lang="ru-RU" sz="2300" b="0" i="0" kern="1200" dirty="0" smtClean="0"/>
            <a:t> проголосили </a:t>
          </a:r>
          <a:r>
            <a:rPr lang="ru-RU" sz="2300" b="0" i="0" kern="1200" dirty="0" err="1" smtClean="0"/>
            <a:t>республікою</a:t>
          </a:r>
          <a:r>
            <a:rPr lang="ru-RU" sz="2300" b="0" i="0" kern="1200" dirty="0" smtClean="0"/>
            <a:t> і </a:t>
          </a:r>
          <a:r>
            <a:rPr lang="ru-RU" sz="2300" b="0" i="0" kern="1200" dirty="0" err="1" smtClean="0"/>
            <a:t>ухвалили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нову</a:t>
          </a:r>
          <a:r>
            <a:rPr lang="ru-RU" sz="2300" b="0" i="0" kern="1200" dirty="0" smtClean="0"/>
            <a:t> </a:t>
          </a:r>
          <a:r>
            <a:rPr lang="ru-RU" sz="2300" b="0" i="0" kern="1200" dirty="0" err="1" smtClean="0"/>
            <a:t>Конституцію</a:t>
          </a:r>
          <a:endParaRPr lang="uk-UA" sz="2300" kern="1200" dirty="0"/>
        </a:p>
      </dsp:txBody>
      <dsp:txXfrm>
        <a:off x="914399" y="1489981"/>
        <a:ext cx="2926080" cy="3878035"/>
      </dsp:txXfrm>
    </dsp:sp>
    <dsp:sp modelId="{69D22E0B-712B-47FB-A5A8-17257F4616C8}">
      <dsp:nvSpPr>
        <dsp:cNvPr id="0" name=""/>
        <dsp:cNvSpPr/>
      </dsp:nvSpPr>
      <dsp:spPr>
        <a:xfrm>
          <a:off x="3863340" y="891539"/>
          <a:ext cx="5074920" cy="5074919"/>
        </a:xfrm>
        <a:prstGeom prst="ellipse">
          <a:avLst/>
        </a:prstGeom>
        <a:solidFill>
          <a:schemeClr val="accent1">
            <a:shade val="80000"/>
            <a:alpha val="50000"/>
            <a:hueOff val="-9"/>
            <a:satOff val="3987"/>
            <a:lumOff val="5154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Досягнення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головної</a:t>
          </a:r>
          <a:r>
            <a:rPr lang="ru-RU" sz="2000" kern="1200" dirty="0" smtClean="0"/>
            <a:t> мети </a:t>
          </a:r>
          <a:r>
            <a:rPr lang="ru-RU" sz="2000" kern="1200" dirty="0" err="1" smtClean="0"/>
            <a:t>визвольного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руху</a:t>
          </a:r>
          <a:r>
            <a:rPr lang="ru-RU" sz="2000" kern="1200" dirty="0" smtClean="0"/>
            <a:t> - </a:t>
          </a:r>
          <a:r>
            <a:rPr lang="ru-RU" sz="2000" kern="1200" dirty="0" err="1" smtClean="0"/>
            <a:t>політичної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незалежності</a:t>
          </a:r>
          <a:r>
            <a:rPr lang="ru-RU" sz="2000" kern="1200" dirty="0" smtClean="0"/>
            <a:t> - привело до нового широкого </a:t>
          </a:r>
          <a:r>
            <a:rPr lang="ru-RU" sz="2000" kern="1200" dirty="0" err="1" smtClean="0"/>
            <a:t>перегрупування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політичних</a:t>
          </a:r>
          <a:r>
            <a:rPr lang="ru-RU" sz="2000" kern="1200" dirty="0" smtClean="0"/>
            <a:t> сил. На перший план </a:t>
          </a:r>
          <a:r>
            <a:rPr lang="ru-RU" sz="2000" kern="1200" dirty="0" err="1" smtClean="0"/>
            <a:t>виступили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соціально-класові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протиріччя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загострилися</a:t>
          </a:r>
          <a:r>
            <a:rPr lang="ru-RU" sz="2000" kern="1200" dirty="0" smtClean="0"/>
            <a:t>. На </a:t>
          </a:r>
          <a:r>
            <a:rPr lang="ru-RU" sz="2000" kern="1200" dirty="0" err="1" smtClean="0"/>
            <a:t>тлі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масових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виступів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тривали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робітників</a:t>
          </a:r>
          <a:r>
            <a:rPr lang="ru-RU" sz="2000" kern="1200" dirty="0" smtClean="0"/>
            <a:t> і селян </a:t>
          </a:r>
          <a:r>
            <a:rPr lang="ru-RU" sz="2000" kern="1200" dirty="0" err="1" smtClean="0"/>
            <a:t>відбувся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розкол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всіх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організаціях</a:t>
          </a:r>
          <a:r>
            <a:rPr lang="ru-RU" sz="2000" kern="1200" dirty="0" smtClean="0"/>
            <a:t> трудящих, особливо в </a:t>
          </a:r>
          <a:r>
            <a:rPr lang="ru-RU" sz="2000" kern="1200" dirty="0" err="1" smtClean="0"/>
            <a:t>профспілках</a:t>
          </a:r>
          <a:endParaRPr lang="uk-UA" sz="2000" kern="1200" dirty="0"/>
        </a:p>
      </dsp:txBody>
      <dsp:txXfrm>
        <a:off x="5303520" y="1489981"/>
        <a:ext cx="2926080" cy="3878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9941-C808-45B6-B0F7-7A3BC47278FE}">
      <dsp:nvSpPr>
        <dsp:cNvPr id="0" name=""/>
        <dsp:cNvSpPr/>
      </dsp:nvSpPr>
      <dsp:spPr>
        <a:xfrm>
          <a:off x="0" y="72001"/>
          <a:ext cx="8424937" cy="26956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Індустріалізація Індії збіглася з початком НТР у розвинених країнах. Через це Індії, за образним висловам Дж. </a:t>
          </a:r>
          <a:r>
            <a:rPr lang="uk-UA" sz="1800" kern="1200" dirty="0" err="1" smtClean="0"/>
            <a:t>Неру</a:t>
          </a:r>
          <a:r>
            <a:rPr lang="uk-UA" sz="1800" kern="1200" dirty="0" smtClean="0"/>
            <a:t>, "перш ніж навчитися ходити, довелося вчитися бігати". Уряд ІНК докладав великих зусиль для створення в країні сучасних галузей промисловості, що вимагало величезних капіталовкладень, яких хронічно не вистачало. Західні країни, і насамперед Велика Британія і СНІА, надавали Індії свій технічний досвід, кредити, вкладали кошти в індійську промисловість. Конкуренція на індійському ринку змушувала західних підприємців пом'якшувати умови подання допомоги. З 1955 р. почали швидкими темпами розвиватися економічні взаємини між Індією та СРСР. </a:t>
          </a:r>
          <a:endParaRPr lang="uk-UA" sz="1800" kern="1200" dirty="0"/>
        </a:p>
      </dsp:txBody>
      <dsp:txXfrm>
        <a:off x="131592" y="203593"/>
        <a:ext cx="8161753" cy="2432496"/>
      </dsp:txXfrm>
    </dsp:sp>
    <dsp:sp modelId="{870E6FE7-E7E2-48D4-993F-590B742EECC0}">
      <dsp:nvSpPr>
        <dsp:cNvPr id="0" name=""/>
        <dsp:cNvSpPr/>
      </dsp:nvSpPr>
      <dsp:spPr>
        <a:xfrm>
          <a:off x="0" y="2808307"/>
          <a:ext cx="8424937" cy="26956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 аграрній сфері справи стояли значно гірше. Головна соціальна проблема індійського села — малоземелля основної маси сільських трудівників — вирішувалася з величезними труднощами. У деякому зростанні виробництва зернових певну роль відіграла "зелена революція" — комплекс агротехнічних заходів, пов'язаних із застосуванням високоврожайних сортів культур, штучних добрив, сучасної сільськогосподарської техніки. Втім, "зелена революція" мала обмежений характер. Вона охопила порівняно невелику кількість поміщицьких І заможних господарств, оскільки вимагала значного збільшення капіталовкладень.</a:t>
          </a:r>
          <a:endParaRPr lang="uk-UA" sz="1800" kern="1200" dirty="0"/>
        </a:p>
      </dsp:txBody>
      <dsp:txXfrm>
        <a:off x="131592" y="2939899"/>
        <a:ext cx="8161753" cy="2432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2DB74-5DD6-4E8E-8B74-7EA5E61AD9CA}">
      <dsp:nvSpPr>
        <dsp:cNvPr id="0" name=""/>
        <dsp:cNvSpPr/>
      </dsp:nvSpPr>
      <dsp:spPr>
        <a:xfrm rot="10800000">
          <a:off x="644095" y="0"/>
          <a:ext cx="7526423" cy="92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6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Зі смертю Дж. Неру завершилася ціла епоха в житті незалежної Індії. Більшою мірою, ніж будь-хто Інший, Неру був творцем політичної системи країни та її зовнішньої політики.</a:t>
          </a:r>
          <a:endParaRPr lang="uk-UA" sz="1800" kern="1200"/>
        </a:p>
      </dsp:txBody>
      <dsp:txXfrm rot="10800000">
        <a:off x="874927" y="0"/>
        <a:ext cx="7295591" cy="923330"/>
      </dsp:txXfrm>
    </dsp:sp>
    <dsp:sp modelId="{A2D65ED7-19DE-439C-998C-90A5F72E858F}">
      <dsp:nvSpPr>
        <dsp:cNvPr id="0" name=""/>
        <dsp:cNvSpPr/>
      </dsp:nvSpPr>
      <dsp:spPr>
        <a:xfrm>
          <a:off x="68020" y="0"/>
          <a:ext cx="923330" cy="923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F01A-B058-42F1-8024-1C87DC432CDD}">
      <dsp:nvSpPr>
        <dsp:cNvPr id="0" name=""/>
        <dsp:cNvSpPr/>
      </dsp:nvSpPr>
      <dsp:spPr>
        <a:xfrm>
          <a:off x="288027" y="0"/>
          <a:ext cx="7776873" cy="6192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Адміністративна реформа 1953 р. передбачала створення штатів за національно-мовним принципом. Уряд Неру почав проводити політику неприєднання. Майже двадцять років промисловість і сільське господарство країни неухильно розвивалися, але в 70-х роках економічне становище Індії погіршилося. Уряд Національного конгресу, який прийшов до влади у 1975 р. і зважився на надзвичайні заходи, становища не поліпшив, як і партія Джаната (Народна), що перемогла у 1977 р.</a:t>
          </a:r>
          <a:endParaRPr lang="uk-UA" sz="2900" kern="1200"/>
        </a:p>
      </dsp:txBody>
      <dsp:txXfrm>
        <a:off x="590329" y="302302"/>
        <a:ext cx="7172269" cy="55880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4076D-5D1D-4C91-BB96-0249A583D263}">
      <dsp:nvSpPr>
        <dsp:cNvPr id="0" name=""/>
        <dsp:cNvSpPr/>
      </dsp:nvSpPr>
      <dsp:spPr>
        <a:xfrm>
          <a:off x="0" y="135181"/>
          <a:ext cx="4690864" cy="530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Уряд І. Ганді розумів необхідність рішучих соціально-економічних реформ. Перша програма їх здійснення передбачала націоналізацію банків і системи загального страхування, поступове переданий до рук держави експортної та Імпортної торгівлі, організацію кооперативної торгівлі товарами широкого вжитку в містах і сільській місцевості, встановлення обмежень на міське землеволодіння, якнайскоріше здійснення земельної реформи, скасування пенсій і привілеїв князів.</a:t>
          </a:r>
          <a:endParaRPr lang="uk-UA" sz="2100" kern="1200" dirty="0"/>
        </a:p>
      </dsp:txBody>
      <dsp:txXfrm>
        <a:off x="228989" y="364170"/>
        <a:ext cx="4232886" cy="4849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BA94B-5EFD-4726-BE84-D7197D59E4E5}">
      <dsp:nvSpPr>
        <dsp:cNvPr id="0" name=""/>
        <dsp:cNvSpPr/>
      </dsp:nvSpPr>
      <dsp:spPr>
        <a:xfrm>
          <a:off x="0" y="3024"/>
          <a:ext cx="8064896" cy="7935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Індія</a:t>
          </a:r>
          <a:r>
            <a:rPr lang="ru-RU" sz="1800" kern="1200" dirty="0" smtClean="0"/>
            <a:t> - </a:t>
          </a:r>
          <a:r>
            <a:rPr lang="ru-RU" sz="1800" kern="1200" dirty="0" err="1" smtClean="0"/>
            <a:t>надзвичайно</a:t>
          </a:r>
          <a:r>
            <a:rPr lang="ru-RU" sz="1800" kern="1200" dirty="0" smtClean="0"/>
            <a:t> миролюбива держава, яка </a:t>
          </a:r>
          <a:r>
            <a:rPr lang="ru-RU" sz="1800" kern="1200" dirty="0" err="1" smtClean="0"/>
            <a:t>ніколи</a:t>
          </a:r>
          <a:r>
            <a:rPr lang="ru-RU" sz="1800" kern="1200" dirty="0" smtClean="0"/>
            <a:t> не </a:t>
          </a:r>
          <a:r>
            <a:rPr lang="ru-RU" sz="1800" kern="1200" dirty="0" err="1" smtClean="0"/>
            <a:t>вторгалася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інші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країні</a:t>
          </a:r>
          <a:r>
            <a:rPr lang="ru-RU" sz="1800" kern="1200" dirty="0" smtClean="0"/>
            <a:t> за </a:t>
          </a:r>
          <a:r>
            <a:rPr lang="ru-RU" sz="1800" kern="1200" dirty="0" err="1" smtClean="0"/>
            <a:t>останні</a:t>
          </a:r>
          <a:r>
            <a:rPr lang="ru-RU" sz="1800" kern="1200" dirty="0" smtClean="0"/>
            <a:t> 100000 </a:t>
          </a:r>
          <a:r>
            <a:rPr lang="ru-RU" sz="1800" kern="1200" dirty="0" err="1" smtClean="0"/>
            <a:t>років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історії</a:t>
          </a:r>
          <a:r>
            <a:rPr lang="ru-RU" sz="1800" kern="1200" dirty="0" smtClean="0"/>
            <a:t>.</a:t>
          </a:r>
          <a:endParaRPr lang="uk-UA" sz="1800" kern="1200" dirty="0"/>
        </a:p>
      </dsp:txBody>
      <dsp:txXfrm>
        <a:off x="38736" y="41760"/>
        <a:ext cx="7987424" cy="716034"/>
      </dsp:txXfrm>
    </dsp:sp>
    <dsp:sp modelId="{9AD86966-2F18-476E-8668-CB7EDF8AE025}">
      <dsp:nvSpPr>
        <dsp:cNvPr id="0" name=""/>
        <dsp:cNvSpPr/>
      </dsp:nvSpPr>
      <dsp:spPr>
        <a:xfrm>
          <a:off x="0" y="808483"/>
          <a:ext cx="8064896" cy="793506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Назва</a:t>
          </a:r>
          <a:r>
            <a:rPr lang="ru-RU" sz="1800" kern="1200" dirty="0" smtClean="0"/>
            <a:t> "</a:t>
          </a:r>
          <a:r>
            <a:rPr lang="ru-RU" sz="1800" kern="1200" dirty="0" err="1" smtClean="0"/>
            <a:t>Індія</a:t>
          </a:r>
          <a:r>
            <a:rPr lang="ru-RU" sz="1800" kern="1200" dirty="0" smtClean="0"/>
            <a:t>" походить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назви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річки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Інд</a:t>
          </a:r>
          <a:r>
            <a:rPr lang="ru-RU" sz="1800" kern="1200" dirty="0" smtClean="0"/>
            <a:t>, в </a:t>
          </a:r>
          <a:r>
            <a:rPr lang="ru-RU" sz="1800" kern="1200" dirty="0" err="1" smtClean="0"/>
            <a:t>долині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якої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знаходилися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будинки</a:t>
          </a:r>
          <a:r>
            <a:rPr lang="ru-RU" sz="1800" kern="1200" dirty="0" smtClean="0"/>
            <a:t> перших </a:t>
          </a:r>
          <a:r>
            <a:rPr lang="ru-RU" sz="1800" kern="1200" dirty="0" err="1" smtClean="0"/>
            <a:t>поселенців</a:t>
          </a:r>
          <a:r>
            <a:rPr lang="ru-RU" sz="1800" kern="1200" dirty="0" smtClean="0"/>
            <a:t>.</a:t>
          </a:r>
          <a:endParaRPr lang="uk-UA" sz="1800" kern="1200" dirty="0"/>
        </a:p>
      </dsp:txBody>
      <dsp:txXfrm>
        <a:off x="38736" y="847219"/>
        <a:ext cx="7987424" cy="716034"/>
      </dsp:txXfrm>
    </dsp:sp>
    <dsp:sp modelId="{A9E8DB90-32F7-43DF-90FB-B1E0D2749987}">
      <dsp:nvSpPr>
        <dsp:cNvPr id="0" name=""/>
        <dsp:cNvSpPr/>
      </dsp:nvSpPr>
      <dsp:spPr>
        <a:xfrm>
          <a:off x="0" y="1613943"/>
          <a:ext cx="8064896" cy="793506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Першим університетом у світі був університет в </a:t>
          </a:r>
          <a:r>
            <a:rPr lang="en-US" sz="1400" kern="1200" dirty="0" smtClean="0"/>
            <a:t>T</a:t>
          </a:r>
          <a:r>
            <a:rPr lang="uk-UA" sz="1400" kern="1200" dirty="0" err="1" smtClean="0"/>
            <a:t>акшіла</a:t>
          </a:r>
          <a:r>
            <a:rPr lang="uk-UA" sz="1400" kern="1200" dirty="0" smtClean="0"/>
            <a:t>, 700 років до нашої ери. Більше 10500 студентів з усього світу вивчали більше 60 предметів. Університет </a:t>
          </a:r>
          <a:r>
            <a:rPr lang="uk-UA" sz="1400" kern="1200" dirty="0" err="1" smtClean="0"/>
            <a:t>Наланда</a:t>
          </a:r>
          <a:r>
            <a:rPr lang="uk-UA" sz="1400" kern="1200" dirty="0" smtClean="0"/>
            <a:t> збудований в 4 столітті був одним з найбільших досягнень стародавньої Індії в галузі освіти.</a:t>
          </a:r>
          <a:endParaRPr lang="uk-UA" sz="1400" kern="1200" dirty="0"/>
        </a:p>
      </dsp:txBody>
      <dsp:txXfrm>
        <a:off x="38736" y="1652679"/>
        <a:ext cx="7987424" cy="716034"/>
      </dsp:txXfrm>
    </dsp:sp>
    <dsp:sp modelId="{BBD34DF9-6704-4E3B-99C7-4E7474AB5661}">
      <dsp:nvSpPr>
        <dsp:cNvPr id="0" name=""/>
        <dsp:cNvSpPr/>
      </dsp:nvSpPr>
      <dsp:spPr>
        <a:xfrm>
          <a:off x="0" y="2419402"/>
          <a:ext cx="8064896" cy="79350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Чотири релігії, народжені в Індії - індуїзм, буддизм, джайнізм і </a:t>
          </a:r>
          <a:r>
            <a:rPr lang="uk-UA" sz="2000" kern="1200" dirty="0" err="1" smtClean="0"/>
            <a:t>сикхізм</a:t>
          </a:r>
          <a:r>
            <a:rPr lang="uk-UA" sz="2000" kern="1200" dirty="0" smtClean="0"/>
            <a:t>, проповідують 25% населення світу.</a:t>
          </a:r>
          <a:endParaRPr lang="uk-UA" sz="2000" kern="1200" dirty="0"/>
        </a:p>
      </dsp:txBody>
      <dsp:txXfrm>
        <a:off x="38736" y="2458138"/>
        <a:ext cx="7987424" cy="716034"/>
      </dsp:txXfrm>
    </dsp:sp>
    <dsp:sp modelId="{6BEFF249-BD35-4B61-9310-DAB46106B8B6}">
      <dsp:nvSpPr>
        <dsp:cNvPr id="0" name=""/>
        <dsp:cNvSpPr/>
      </dsp:nvSpPr>
      <dsp:spPr>
        <a:xfrm>
          <a:off x="0" y="3224861"/>
          <a:ext cx="8064896" cy="79350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Незаконним вважається ввезення або вивезення індійської валюти, рупії іноземцями.</a:t>
          </a:r>
          <a:endParaRPr lang="uk-UA" sz="2400" kern="1200" dirty="0"/>
        </a:p>
      </dsp:txBody>
      <dsp:txXfrm>
        <a:off x="38736" y="3263597"/>
        <a:ext cx="7987424" cy="716034"/>
      </dsp:txXfrm>
    </dsp:sp>
    <dsp:sp modelId="{E1ACDF17-7B59-4ED1-AE62-83BB0F8FA616}">
      <dsp:nvSpPr>
        <dsp:cNvPr id="0" name=""/>
        <dsp:cNvSpPr/>
      </dsp:nvSpPr>
      <dsp:spPr>
        <a:xfrm>
          <a:off x="0" y="4030321"/>
          <a:ext cx="8064896" cy="793506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Індія є лідером в світі з  вбивств (32 719), тоді як Росія посідає друге місце -  28904 вбивств на рік.</a:t>
          </a:r>
          <a:endParaRPr lang="uk-UA" sz="2400" kern="1200" dirty="0"/>
        </a:p>
      </dsp:txBody>
      <dsp:txXfrm>
        <a:off x="38736" y="4069057"/>
        <a:ext cx="7987424" cy="716034"/>
      </dsp:txXfrm>
    </dsp:sp>
    <dsp:sp modelId="{C6704134-CB8E-48A0-8930-5A279561CA18}">
      <dsp:nvSpPr>
        <dsp:cNvPr id="0" name=""/>
        <dsp:cNvSpPr/>
      </dsp:nvSpPr>
      <dsp:spPr>
        <a:xfrm>
          <a:off x="0" y="4835780"/>
          <a:ext cx="8064896" cy="79350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Щоб уникнути забруднюючих елементів (вогонь, земля, вода, повітря), послідовники зороастризму в Індії не ховають своїх померлих, а замість цього залишають тіло в будівлях, що називаються "Вежі мовчання" для грифів. Після цього, як кістки вже майже чисті їх кидають в центральний колодязь.</a:t>
          </a:r>
          <a:endParaRPr lang="uk-UA" sz="1400" kern="1200" dirty="0"/>
        </a:p>
      </dsp:txBody>
      <dsp:txXfrm>
        <a:off x="38736" y="4874516"/>
        <a:ext cx="7987424" cy="71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643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29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32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69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95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118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16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0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47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91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5FA3-42EB-46EB-AA48-CE5E1D8803B4}" type="datetimeFigureOut">
              <a:rPr lang="uk-UA" smtClean="0"/>
              <a:t>17.03.2014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8F4E7-884A-4AFE-82E1-E38BFC96E4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73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5406725"/>
              </p:ext>
            </p:extLst>
          </p:nvPr>
        </p:nvGraphicFramePr>
        <p:xfrm>
          <a:off x="0" y="6570"/>
          <a:ext cx="9144000" cy="685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739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105313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3149773"/>
              </p:ext>
            </p:extLst>
          </p:nvPr>
        </p:nvGraphicFramePr>
        <p:xfrm>
          <a:off x="4211960" y="548680"/>
          <a:ext cx="4690864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175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00">
              <a:schemeClr val="tx2">
                <a:lumMod val="40000"/>
                <a:lumOff val="60000"/>
              </a:schemeClr>
            </a:gs>
            <a:gs pos="73000">
              <a:schemeClr val="tx2">
                <a:lumMod val="20000"/>
                <a:lumOff val="80000"/>
              </a:schemeClr>
            </a:gs>
            <a:gs pos="58000">
              <a:schemeClr val="tx2">
                <a:lumMod val="20000"/>
                <a:lumOff val="80000"/>
              </a:schemeClr>
            </a:gs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95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7626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717031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За</a:t>
            </a:r>
            <a:r>
              <a:rPr lang="uk-UA" dirty="0" err="1"/>
              <a:t> Радж</a:t>
            </a:r>
            <a:r>
              <a:rPr lang="uk-UA" dirty="0"/>
              <a:t>ива Ганді, який проводив нову результативну політику, в Індію потекли іноземні інвестиції, почали використовуватися нові технології, створювалися нові галузі промисловості. На виборах у листопаді 1989 р. </a:t>
            </a:r>
            <a:r>
              <a:rPr lang="uk-UA" dirty="0" err="1"/>
              <a:t>Радживу</a:t>
            </a:r>
            <a:r>
              <a:rPr lang="uk-UA" dirty="0"/>
              <a:t> Ганді не вдалося сформувати однопартійний уряд Національного конгресу. Був сформований коаліційний уряд Національного фронту, до складу якого увійшла також фундаменталістська партія </a:t>
            </a:r>
            <a:r>
              <a:rPr lang="uk-UA" dirty="0" err="1"/>
              <a:t>Хінду</a:t>
            </a:r>
            <a:r>
              <a:rPr lang="uk-UA" dirty="0"/>
              <a:t>. Уряд протримався зовсім недовго, і почалася нова виборча кампанія. Під час передвиборчого </a:t>
            </a:r>
            <a:r>
              <a:rPr lang="uk-UA" dirty="0" err="1"/>
              <a:t>туру Ра</a:t>
            </a:r>
            <a:r>
              <a:rPr lang="uk-UA" dirty="0"/>
              <a:t>джива Ганді по </a:t>
            </a:r>
            <a:r>
              <a:rPr lang="uk-UA" dirty="0" smtClean="0"/>
              <a:t>Тамілнаду багато </a:t>
            </a:r>
            <a:r>
              <a:rPr lang="uk-UA" dirty="0"/>
              <a:t>його помічників і випадкових людей, які виявилися поруч, загинули внаслідок вибуху бомби. Партію Індійський національний конгрес очолив і привів до перемоги на виборах 70-річний Нарасімха </a:t>
            </a:r>
            <a:r>
              <a:rPr lang="uk-UA" dirty="0" err="1"/>
              <a:t>Рао</a:t>
            </a:r>
            <a:r>
              <a:rPr lang="uk-UA" dirty="0"/>
              <a:t>, який став прем'єр-міністром.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491880" y="476672"/>
            <a:ext cx="5256584" cy="2880320"/>
          </a:xfrm>
          <a:prstGeom prst="wedgeRoundRectCallout">
            <a:avLst>
              <a:gd name="adj1" fmla="val -76445"/>
              <a:gd name="adj2" fmla="val 42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Після вбивства Індіри Ганді у політичну боротьбу включився її молодший син </a:t>
            </a:r>
            <a:r>
              <a:rPr lang="uk-UA" sz="2000" dirty="0" err="1" smtClean="0"/>
              <a:t>Раджив</a:t>
            </a:r>
            <a:r>
              <a:rPr lang="uk-UA" sz="2000" dirty="0" smtClean="0"/>
              <a:t>, пілот компанії «Індійські авіалінії», який після загибелі старшого брата в авіакатастрофі став політичним спадкоємцем матері. </a:t>
            </a:r>
            <a:r>
              <a:rPr lang="uk-UA" sz="2000" dirty="0" err="1" smtClean="0"/>
              <a:t>Раджив</a:t>
            </a:r>
            <a:r>
              <a:rPr lang="uk-UA" sz="2000" dirty="0" smtClean="0"/>
              <a:t> Ганді отримав велику підтримку.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510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tx2">
                <a:lumMod val="40000"/>
                <a:lumOff val="60000"/>
              </a:schemeClr>
            </a:gs>
            <a:gs pos="73000">
              <a:schemeClr val="tx2">
                <a:lumMod val="20000"/>
                <a:lumOff val="80000"/>
              </a:schemeClr>
            </a:gs>
            <a:gs pos="58000">
              <a:schemeClr val="tx2">
                <a:lumMod val="20000"/>
                <a:lumOff val="80000"/>
              </a:schemeClr>
            </a:gs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95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95" y="2704"/>
            <a:ext cx="554330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78654"/>
            <a:ext cx="31683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 </a:t>
            </a:r>
            <a:r>
              <a:rPr lang="uk-UA" sz="2000" dirty="0" smtClean="0"/>
              <a:t>    </a:t>
            </a:r>
            <a:r>
              <a:rPr lang="uk-UA" sz="2000" dirty="0" err="1" smtClean="0"/>
              <a:t>Нарасімха</a:t>
            </a:r>
            <a:r>
              <a:rPr lang="uk-UA" sz="2000" dirty="0" smtClean="0"/>
              <a:t> </a:t>
            </a:r>
            <a:r>
              <a:rPr lang="uk-UA" sz="2000" dirty="0" err="1" smtClean="0"/>
              <a:t>Рао</a:t>
            </a:r>
            <a:r>
              <a:rPr lang="uk-UA" sz="2000" dirty="0" smtClean="0"/>
              <a:t> відразу взяв курс на реалістичнішу і </a:t>
            </a:r>
            <a:r>
              <a:rPr lang="uk-UA" sz="2000" dirty="0" err="1" smtClean="0"/>
              <a:t>прагматичнішу</a:t>
            </a:r>
            <a:r>
              <a:rPr lang="uk-UA" sz="2000" dirty="0" smtClean="0"/>
              <a:t> політику.</a:t>
            </a:r>
          </a:p>
          <a:p>
            <a:r>
              <a:rPr lang="uk-UA" sz="2000" dirty="0" smtClean="0"/>
              <a:t>ІНК прагне створення єдиної індійської нації з рівними правами й можливостями для всіх племен і народів. їм протистоять ультраправі "патріоти", які домагаються надання індуїстам центрального місця в суспільстві. Вони спираються на підтримку найбіднішої й </a:t>
            </a:r>
            <a:r>
              <a:rPr lang="uk-UA" sz="2000" dirty="0" err="1" smtClean="0"/>
              <a:t>найнеосвіченішої</a:t>
            </a:r>
            <a:r>
              <a:rPr lang="uk-UA" sz="2000" dirty="0" smtClean="0"/>
              <a:t> частини населення, яка в Індії нараховує сотні мільйонів чоловік.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1807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tx2">
                <a:lumMod val="40000"/>
                <a:lumOff val="60000"/>
              </a:schemeClr>
            </a:gs>
            <a:gs pos="73000">
              <a:schemeClr val="tx2">
                <a:lumMod val="20000"/>
                <a:lumOff val="80000"/>
              </a:schemeClr>
            </a:gs>
            <a:gs pos="58000">
              <a:schemeClr val="tx2">
                <a:lumMod val="20000"/>
                <a:lumOff val="80000"/>
              </a:schemeClr>
            </a:gs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95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952328" cy="3916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1652" y="3244334"/>
            <a:ext cx="160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Пратібха</a:t>
            </a:r>
            <a:r>
              <a:rPr lang="uk-UA" dirty="0"/>
              <a:t> </a:t>
            </a:r>
            <a:r>
              <a:rPr lang="uk-UA" dirty="0" err="1"/>
              <a:t>Патіл</a:t>
            </a:r>
            <a:endParaRPr lang="uk-UA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563888" y="188639"/>
            <a:ext cx="5400600" cy="3916041"/>
          </a:xfrm>
          <a:prstGeom prst="wedgeRectCallout">
            <a:avLst>
              <a:gd name="adj1" fmla="val -70088"/>
              <a:gd name="adj2" fmla="val 44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	</a:t>
            </a:r>
            <a:r>
              <a:rPr lang="uk-UA" sz="2000" dirty="0" err="1" smtClean="0"/>
              <a:t>Пратібха</a:t>
            </a:r>
            <a:r>
              <a:rPr lang="uk-UA" sz="2000" dirty="0" smtClean="0"/>
              <a:t> </a:t>
            </a:r>
            <a:r>
              <a:rPr lang="uk-UA" sz="2000" dirty="0" err="1" smtClean="0"/>
              <a:t>Патіл</a:t>
            </a:r>
            <a:r>
              <a:rPr lang="uk-UA" sz="2000" dirty="0" smtClean="0"/>
              <a:t>  - 12-тий</a:t>
            </a:r>
            <a:r>
              <a:rPr lang="uk-UA" sz="2000" dirty="0"/>
              <a:t> Президент Індії та перша жінка на цій посаді. </a:t>
            </a:r>
            <a:r>
              <a:rPr lang="uk-UA" sz="2000" dirty="0" err="1"/>
              <a:t>Пратібха</a:t>
            </a:r>
            <a:r>
              <a:rPr lang="uk-UA" sz="2000" dirty="0"/>
              <a:t> </a:t>
            </a:r>
            <a:r>
              <a:rPr lang="uk-UA" sz="2000" dirty="0" err="1"/>
              <a:t>Патіл</a:t>
            </a:r>
            <a:r>
              <a:rPr lang="uk-UA" sz="2000" dirty="0"/>
              <a:t> відома своєю лояльністю сімейству </a:t>
            </a:r>
            <a:r>
              <a:rPr lang="uk-UA" sz="2000" dirty="0" err="1"/>
              <a:t>Неру</a:t>
            </a:r>
            <a:r>
              <a:rPr lang="uk-UA" sz="2000" dirty="0"/>
              <a:t> і Ганді, яке історично перебуває біля керма партії «Індійський національний конгрес», до якої належить президент Індії</a:t>
            </a:r>
            <a:r>
              <a:rPr lang="uk-UA" sz="2000" dirty="0" smtClean="0"/>
              <a:t>.</a:t>
            </a:r>
          </a:p>
          <a:p>
            <a:endParaRPr lang="uk-UA" sz="2000" dirty="0" smtClean="0"/>
          </a:p>
          <a:p>
            <a:pPr algn="ctr"/>
            <a:r>
              <a:rPr lang="uk-UA" sz="2800" dirty="0" smtClean="0"/>
              <a:t>Час на посаді</a:t>
            </a:r>
            <a:br>
              <a:rPr lang="uk-UA" sz="2800" dirty="0" smtClean="0"/>
            </a:br>
            <a:r>
              <a:rPr lang="uk-UA" sz="2800" dirty="0" smtClean="0"/>
              <a:t>(</a:t>
            </a:r>
            <a:r>
              <a:rPr lang="ru-RU" sz="2800" dirty="0"/>
              <a:t>25 </a:t>
            </a:r>
            <a:r>
              <a:rPr lang="ru-RU" sz="2800" dirty="0" err="1"/>
              <a:t>липня</a:t>
            </a:r>
            <a:r>
              <a:rPr lang="ru-RU" sz="2800" dirty="0"/>
              <a:t> 2007 — 25 </a:t>
            </a:r>
            <a:r>
              <a:rPr lang="ru-RU" sz="2800" dirty="0" err="1"/>
              <a:t>липня</a:t>
            </a:r>
            <a:r>
              <a:rPr lang="ru-RU" sz="2800" dirty="0"/>
              <a:t> </a:t>
            </a:r>
            <a:r>
              <a:rPr lang="ru-RU" sz="2800" dirty="0" smtClean="0"/>
              <a:t>2012)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3224172" cy="2377827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251520" y="4365105"/>
            <a:ext cx="5120827" cy="2233810"/>
          </a:xfrm>
          <a:prstGeom prst="wedgeRectCallout">
            <a:avLst>
              <a:gd name="adj1" fmla="val 68026"/>
              <a:gd name="adj2" fmla="val 34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Манмога́н </a:t>
            </a:r>
            <a:r>
              <a:rPr lang="vi-VN" sz="2400" dirty="0" smtClean="0"/>
              <a:t>Сінґх</a:t>
            </a:r>
            <a:r>
              <a:rPr lang="uk-UA" sz="2400" dirty="0" smtClean="0"/>
              <a:t> </a:t>
            </a:r>
            <a:r>
              <a:rPr lang="uk-UA" sz="2400" b="1" dirty="0" smtClean="0"/>
              <a:t>- </a:t>
            </a:r>
            <a:r>
              <a:rPr lang="uk-UA" sz="2400" dirty="0" smtClean="0"/>
              <a:t>індійський </a:t>
            </a:r>
            <a:r>
              <a:rPr lang="uk-UA" sz="2400" dirty="0"/>
              <a:t>державний та політичний діяч, п'ятнадцятий </a:t>
            </a:r>
            <a:r>
              <a:rPr lang="uk-UA" sz="2400" dirty="0" err="1"/>
              <a:t>прем'єр-м</a:t>
            </a:r>
            <a:r>
              <a:rPr lang="uk-UA" sz="2400" dirty="0"/>
              <a:t>іністр Індії від партії Індійський національний конгрес з 22 травня 2004 року.</a:t>
            </a:r>
          </a:p>
        </p:txBody>
      </p:sp>
    </p:spTree>
    <p:extLst>
      <p:ext uri="{BB962C8B-B14F-4D97-AF65-F5344CB8AC3E}">
        <p14:creationId xmlns:p14="http://schemas.microsoft.com/office/powerpoint/2010/main" val="140798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tx2">
                <a:lumMod val="40000"/>
                <a:lumOff val="60000"/>
              </a:schemeClr>
            </a:gs>
            <a:gs pos="73000">
              <a:schemeClr val="tx2">
                <a:lumMod val="20000"/>
                <a:lumOff val="80000"/>
              </a:schemeClr>
            </a:gs>
            <a:gs pos="58000">
              <a:schemeClr val="tx2">
                <a:lumMod val="20000"/>
                <a:lumOff val="80000"/>
              </a:schemeClr>
            </a:gs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95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4823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	</a:t>
            </a:r>
            <a:r>
              <a:rPr lang="uk-UA" sz="2000" b="1" dirty="0" err="1" smtClean="0"/>
              <a:t>Пранаб</a:t>
            </a:r>
            <a:r>
              <a:rPr lang="uk-UA" sz="2000" b="1" dirty="0" smtClean="0"/>
              <a:t> </a:t>
            </a:r>
            <a:r>
              <a:rPr lang="uk-UA" sz="2000" b="1" dirty="0" err="1"/>
              <a:t>Кумар</a:t>
            </a:r>
            <a:r>
              <a:rPr lang="uk-UA" sz="2000" b="1" dirty="0"/>
              <a:t> </a:t>
            </a:r>
            <a:r>
              <a:rPr lang="uk-UA" sz="2000" b="1" dirty="0" err="1" smtClean="0"/>
              <a:t>Мукерджі</a:t>
            </a:r>
            <a:r>
              <a:rPr lang="uk-UA" sz="2000" b="1" dirty="0" smtClean="0"/>
              <a:t> </a:t>
            </a:r>
            <a:r>
              <a:rPr lang="ru-RU" sz="2000" dirty="0" smtClean="0"/>
              <a:t> - </a:t>
            </a:r>
            <a:r>
              <a:rPr lang="ru-RU" sz="2000" dirty="0" err="1" smtClean="0"/>
              <a:t>індійський</a:t>
            </a:r>
            <a:r>
              <a:rPr lang="ru-RU" sz="2000" dirty="0"/>
              <a:t> </a:t>
            </a:r>
            <a:r>
              <a:rPr lang="ru-RU" sz="2000" dirty="0" err="1"/>
              <a:t>державний</a:t>
            </a:r>
            <a:r>
              <a:rPr lang="ru-RU" sz="2000" dirty="0"/>
              <a:t> </a:t>
            </a:r>
            <a:r>
              <a:rPr lang="ru-RU" sz="2000" dirty="0" err="1"/>
              <a:t>діяч</a:t>
            </a:r>
            <a:r>
              <a:rPr lang="ru-RU" sz="2000" dirty="0"/>
              <a:t>, 13-й президент </a:t>
            </a:r>
            <a:r>
              <a:rPr lang="ru-RU" sz="2000" dirty="0" err="1"/>
              <a:t>Індії</a:t>
            </a:r>
            <a:r>
              <a:rPr lang="ru-RU" sz="2000" dirty="0"/>
              <a:t> (вступив на посаду 25 </a:t>
            </a:r>
            <a:r>
              <a:rPr lang="ru-RU" sz="2000" dirty="0" err="1"/>
              <a:t>липня</a:t>
            </a:r>
            <a:r>
              <a:rPr lang="ru-RU" sz="2000" dirty="0"/>
              <a:t> 2012 року). </a:t>
            </a:r>
            <a:r>
              <a:rPr lang="ru-RU" sz="2000" dirty="0" err="1"/>
              <a:t>Раніше</a:t>
            </a:r>
            <a:r>
              <a:rPr lang="ru-RU" sz="2000" dirty="0"/>
              <a:t> </a:t>
            </a:r>
            <a:r>
              <a:rPr lang="ru-RU" sz="2000" dirty="0" err="1"/>
              <a:t>послідовно</a:t>
            </a:r>
            <a:r>
              <a:rPr lang="ru-RU" sz="2000" dirty="0"/>
              <a:t> </a:t>
            </a:r>
            <a:r>
              <a:rPr lang="ru-RU" sz="2000" dirty="0" err="1"/>
              <a:t>обіймав</a:t>
            </a:r>
            <a:r>
              <a:rPr lang="ru-RU" sz="2000" dirty="0"/>
              <a:t> посади </a:t>
            </a:r>
            <a:r>
              <a:rPr lang="ru-RU" sz="2000" dirty="0" err="1"/>
              <a:t>міністра</a:t>
            </a:r>
            <a:r>
              <a:rPr lang="ru-RU" sz="2000" dirty="0"/>
              <a:t> оборони (</a:t>
            </a:r>
            <a:r>
              <a:rPr lang="ru-RU" sz="2000" dirty="0" smtClean="0"/>
              <a:t>2004–2006),</a:t>
            </a:r>
            <a:r>
              <a:rPr lang="ru-RU" sz="2000" dirty="0"/>
              <a:t> </a:t>
            </a:r>
            <a:r>
              <a:rPr lang="ru-RU" sz="2000" dirty="0" err="1"/>
              <a:t>закордонних</a:t>
            </a:r>
            <a:r>
              <a:rPr lang="ru-RU" sz="2000" dirty="0"/>
              <a:t> справ (2006–2009) та </a:t>
            </a:r>
            <a:r>
              <a:rPr lang="ru-RU" sz="2000" dirty="0" err="1"/>
              <a:t>фінансів</a:t>
            </a:r>
            <a:r>
              <a:rPr lang="ru-RU" sz="2000" dirty="0"/>
              <a:t> (1982–1984 і 2009–2012).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95" y="764704"/>
            <a:ext cx="3643286" cy="54509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481547"/>
            <a:ext cx="5112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</a:t>
            </a:r>
            <a:r>
              <a:rPr lang="uk-UA" sz="2000" dirty="0" smtClean="0"/>
              <a:t>У </a:t>
            </a:r>
            <a:r>
              <a:rPr lang="uk-UA" sz="2000" dirty="0"/>
              <a:t>липні 2012 року </a:t>
            </a:r>
            <a:r>
              <a:rPr lang="uk-UA" sz="2000" dirty="0" err="1"/>
              <a:t>Мукерджі</a:t>
            </a:r>
            <a:r>
              <a:rPr lang="uk-UA" sz="2000" dirty="0"/>
              <a:t> залишив посаду міністра фінансів для участі у президентських виборах. 19 липня 2012 року відбулися вибори, на яких за президентський пост боролися два кандидати: </a:t>
            </a:r>
            <a:r>
              <a:rPr lang="uk-UA" sz="2000" dirty="0" err="1"/>
              <a:t>Пранаб</a:t>
            </a:r>
            <a:r>
              <a:rPr lang="uk-UA" sz="2000" dirty="0"/>
              <a:t> </a:t>
            </a:r>
            <a:r>
              <a:rPr lang="uk-UA" sz="2000" dirty="0" err="1"/>
              <a:t>Мукерджі</a:t>
            </a:r>
            <a:r>
              <a:rPr lang="uk-UA" sz="2000" dirty="0"/>
              <a:t>, висунутий правлячою коаліцією, і колишній спікер нижньої палати </a:t>
            </a:r>
            <a:r>
              <a:rPr lang="uk-UA" sz="2000" dirty="0" err="1"/>
              <a:t>парла</a:t>
            </a:r>
            <a:r>
              <a:rPr lang="uk-UA" sz="2000" dirty="0"/>
              <a:t>менту Пурна Агіток Сангма, єдиний кандидат опозиції. Ймовірність перемоги </a:t>
            </a:r>
            <a:r>
              <a:rPr lang="uk-UA" sz="2000" dirty="0" err="1"/>
              <a:t>Мукерджі</a:t>
            </a:r>
            <a:r>
              <a:rPr lang="uk-UA" sz="2000" dirty="0"/>
              <a:t>, оцінювалися спостерігачами як дуже </a:t>
            </a:r>
            <a:r>
              <a:rPr lang="uk-UA" sz="2000" dirty="0" smtClean="0"/>
              <a:t>висока. </a:t>
            </a:r>
            <a:r>
              <a:rPr lang="uk-UA" sz="2000" dirty="0"/>
              <a:t>У підсумку, за результатами виборів він став абсолютним переможцем, набравши близько 70% голосів вибірників</a:t>
            </a:r>
          </a:p>
        </p:txBody>
      </p:sp>
    </p:spTree>
    <p:extLst>
      <p:ext uri="{BB962C8B-B14F-4D97-AF65-F5344CB8AC3E}">
        <p14:creationId xmlns:p14="http://schemas.microsoft.com/office/powerpoint/2010/main" val="303184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0648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Цікаві факти про Індію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4592328"/>
              </p:ext>
            </p:extLst>
          </p:nvPr>
        </p:nvGraphicFramePr>
        <p:xfrm>
          <a:off x="611560" y="1052736"/>
          <a:ext cx="8064896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298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6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Візитна картка</a:t>
            </a: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</a:t>
            </a:r>
            <a:r>
              <a:rPr lang="en-US" sz="4000" dirty="0"/>
              <a:t> </a:t>
            </a:r>
            <a:r>
              <a:rPr lang="uk-UA" sz="4000" dirty="0"/>
              <a:t>= 3287, 3 тис. </a:t>
            </a:r>
            <a:r>
              <a:rPr lang="uk-UA" sz="4000" dirty="0" smtClean="0"/>
              <a:t>км</a:t>
            </a:r>
            <a:r>
              <a:rPr lang="uk-UA" sz="4000" baseline="30000" dirty="0" smtClean="0"/>
              <a:t>2</a:t>
            </a:r>
          </a:p>
          <a:p>
            <a:pPr algn="ctr"/>
            <a:r>
              <a:rPr lang="uk-UA" sz="4000" b="1" dirty="0" smtClean="0"/>
              <a:t>Населення</a:t>
            </a:r>
            <a:r>
              <a:rPr lang="uk-UA" sz="4000" dirty="0" smtClean="0"/>
              <a:t> </a:t>
            </a:r>
            <a:r>
              <a:rPr lang="uk-UA" sz="4000" dirty="0"/>
              <a:t>= </a:t>
            </a:r>
            <a:r>
              <a:rPr lang="uk-UA" sz="4000" dirty="0" smtClean="0"/>
              <a:t>1,210млрд</a:t>
            </a:r>
            <a:r>
              <a:rPr lang="uk-UA" sz="4000" dirty="0"/>
              <a:t>. чол</a:t>
            </a:r>
            <a:r>
              <a:rPr lang="uk-UA" sz="4000" dirty="0" smtClean="0"/>
              <a:t>.</a:t>
            </a:r>
          </a:p>
          <a:p>
            <a:pPr algn="ctr"/>
            <a:r>
              <a:rPr lang="uk-UA" sz="4000" b="1" dirty="0" smtClean="0"/>
              <a:t>Столиця</a:t>
            </a:r>
            <a:r>
              <a:rPr lang="uk-UA" sz="4000" dirty="0" smtClean="0"/>
              <a:t> – </a:t>
            </a:r>
            <a:r>
              <a:rPr lang="uk-UA" sz="4000" dirty="0" err="1" smtClean="0"/>
              <a:t>Нью-Делі</a:t>
            </a:r>
            <a:endParaRPr lang="uk-UA" sz="4000" dirty="0" smtClean="0"/>
          </a:p>
          <a:p>
            <a:pPr algn="ctr"/>
            <a:r>
              <a:rPr lang="uk-UA" sz="4000" b="1" dirty="0" smtClean="0"/>
              <a:t>Офіційні мови: </a:t>
            </a:r>
            <a:r>
              <a:rPr lang="uk-UA" sz="4000" dirty="0" smtClean="0"/>
              <a:t>Гінді і англійська</a:t>
            </a:r>
            <a:br>
              <a:rPr lang="uk-UA" sz="4000" dirty="0" smtClean="0"/>
            </a:br>
            <a:r>
              <a:rPr lang="uk-UA" sz="4000" b="1" dirty="0" smtClean="0"/>
              <a:t>Державний устрій: </a:t>
            </a:r>
            <a:r>
              <a:rPr lang="uk-UA" sz="4000" dirty="0" smtClean="0"/>
              <a:t>федеративна республіка</a:t>
            </a:r>
          </a:p>
          <a:p>
            <a:pPr algn="ctr"/>
            <a:r>
              <a:rPr lang="uk-UA" sz="4000" b="1" dirty="0" smtClean="0"/>
              <a:t>Президент: </a:t>
            </a:r>
            <a:r>
              <a:rPr lang="uk-UA" sz="4000" dirty="0" err="1"/>
              <a:t>Пратібха</a:t>
            </a:r>
            <a:r>
              <a:rPr lang="uk-UA" sz="4000" dirty="0"/>
              <a:t> </a:t>
            </a:r>
            <a:r>
              <a:rPr lang="uk-UA" sz="4000" dirty="0" err="1" smtClean="0"/>
              <a:t>Патіл</a:t>
            </a:r>
            <a:endParaRPr lang="uk-UA" sz="4000" dirty="0" smtClean="0"/>
          </a:p>
          <a:p>
            <a:pPr algn="ctr"/>
            <a:r>
              <a:rPr lang="uk-UA" sz="4000" b="1" dirty="0" smtClean="0"/>
              <a:t>Валюта: </a:t>
            </a:r>
            <a:r>
              <a:rPr lang="uk-UA" sz="4000" dirty="0" smtClean="0"/>
              <a:t>Індійська рупія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672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737660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71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00">
              <a:schemeClr val="tx2">
                <a:lumMod val="40000"/>
                <a:lumOff val="60000"/>
              </a:schemeClr>
            </a:gs>
            <a:gs pos="73000">
              <a:schemeClr val="tx2">
                <a:lumMod val="20000"/>
                <a:lumOff val="80000"/>
              </a:schemeClr>
            </a:gs>
            <a:gs pos="58000">
              <a:schemeClr val="tx2">
                <a:lumMod val="20000"/>
                <a:lumOff val="80000"/>
              </a:schemeClr>
            </a:gs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95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7205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	Утворилися дві держави: Індія й Пакистан. Завоювання незалежності було затьмарено грандіозними зіткненнями мусульман з індусами й сикхами, що прийшли при розділі країни, переселенням мільйонів біженців. Важкими виявилися й економічні наслідки. Все це найбільшою мірою відчувалося на сході й заході Північної Індії. Положення ускладнювалося збройним конфліктом 1947-1949 р. між Індією й Пакистаном через князівство Кашмір, що ввійшов в Індію як окремий штат. В 1947 р. національний лідер М. К. Ганді був убитий релігійним фанатиком-екстремістом.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4" y="3069527"/>
            <a:ext cx="2961984" cy="338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3707904" y="3132584"/>
            <a:ext cx="5040560" cy="2960712"/>
          </a:xfrm>
          <a:prstGeom prst="wedgeRectCallout">
            <a:avLst>
              <a:gd name="adj1" fmla="val -75064"/>
              <a:gd name="adj2" fmla="val 36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Проти індусько-мусульманської ворожнечі різко виступав </a:t>
            </a:r>
            <a:r>
              <a:rPr lang="uk-UA" sz="2000" dirty="0" err="1"/>
              <a:t>Магатма</a:t>
            </a:r>
            <a:r>
              <a:rPr lang="uk-UA" sz="2000" dirty="0"/>
              <a:t> Ганді. Він у черговий раз оголосив голодування на знак протесту. Але позицію Ганді не поділяли екстремісти з обох боків. У січні 1948 р. його було смертельно поранено під час одного з мітингів. Смерть М. Ганді дещо згасила пристрасті, змусила лідерів ЩК та Мусульманської ліги піти на поступки.</a:t>
            </a:r>
          </a:p>
        </p:txBody>
      </p:sp>
    </p:spTree>
    <p:extLst>
      <p:ext uri="{BB962C8B-B14F-4D97-AF65-F5344CB8AC3E}">
        <p14:creationId xmlns:p14="http://schemas.microsoft.com/office/powerpoint/2010/main" val="252040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981845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90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tx2">
                <a:lumMod val="40000"/>
                <a:lumOff val="60000"/>
              </a:schemeClr>
            </a:gs>
            <a:gs pos="73000">
              <a:schemeClr val="tx2">
                <a:lumMod val="20000"/>
                <a:lumOff val="80000"/>
              </a:schemeClr>
            </a:gs>
            <a:gs pos="58000">
              <a:schemeClr val="tx2">
                <a:lumMod val="20000"/>
                <a:lumOff val="80000"/>
              </a:schemeClr>
            </a:gs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95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950" y="260648"/>
            <a:ext cx="8363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Першим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прем'єр-міністром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Джавахарлал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Неру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810000" cy="4445000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4860033" y="1412776"/>
            <a:ext cx="3888430" cy="4896544"/>
          </a:xfrm>
          <a:prstGeom prst="wedgeRectCallout">
            <a:avLst>
              <a:gd name="adj1" fmla="val -78243"/>
              <a:gd name="adj2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/>
              <a:t> </a:t>
            </a:r>
            <a:r>
              <a:rPr lang="uk-UA" sz="2000" dirty="0" smtClean="0"/>
              <a:t>    Курс Дж. </a:t>
            </a:r>
            <a:r>
              <a:rPr lang="uk-UA" sz="2000" dirty="0" err="1" smtClean="0"/>
              <a:t>Неру</a:t>
            </a:r>
            <a:r>
              <a:rPr lang="uk-UA" sz="2000" dirty="0" smtClean="0"/>
              <a:t> в розвитку економіки передбачав створення державного сектора у промисловості, покликаного зайняти чолові позиції. У промисловості було створено три сектори: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державний — важка промисловість, енергетика, транспортні засоби, зв'язок;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змішаний — сучасні галузі економіки;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приватний — легка і харчова галузі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488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30961939"/>
              </p:ext>
            </p:extLst>
          </p:nvPr>
        </p:nvGraphicFramePr>
        <p:xfrm>
          <a:off x="323526" y="260648"/>
          <a:ext cx="8424937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61970710"/>
              </p:ext>
            </p:extLst>
          </p:nvPr>
        </p:nvGraphicFramePr>
        <p:xfrm>
          <a:off x="255503" y="5733256"/>
          <a:ext cx="849694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8328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0357217"/>
              </p:ext>
            </p:extLst>
          </p:nvPr>
        </p:nvGraphicFramePr>
        <p:xfrm>
          <a:off x="467544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37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tx2">
                <a:lumMod val="40000"/>
                <a:lumOff val="60000"/>
              </a:schemeClr>
            </a:gs>
            <a:gs pos="73000">
              <a:schemeClr val="tx2">
                <a:lumMod val="20000"/>
                <a:lumOff val="80000"/>
              </a:schemeClr>
            </a:gs>
            <a:gs pos="58000">
              <a:schemeClr val="tx2">
                <a:lumMod val="20000"/>
                <a:lumOff val="80000"/>
              </a:schemeClr>
            </a:gs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95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	У 1980 р. переконливу перемогу на виборах здобула партія Індійський національний конгрес на чолі з Індірою Ганді. Протягом наступних кількох років уряд Індіри Ганді намагався, щоправда безуспішно, боротися з хвилюваннями у різних регіонах країни, корупцією, кастовим поділом. У 1984 р. після рішення Індіри Ганді направити індійські війська на придушення сикхських радикалів, які зайняли Золотий храм в </a:t>
            </a:r>
            <a:r>
              <a:rPr lang="uk-UA" sz="2000" dirty="0" err="1" smtClean="0"/>
              <a:t>Амрітсарі</a:t>
            </a:r>
            <a:r>
              <a:rPr lang="uk-UA" sz="2000" dirty="0" smtClean="0"/>
              <a:t>, вона була вбита двома своїми </a:t>
            </a:r>
            <a:r>
              <a:rPr lang="uk-UA" sz="2000" dirty="0" err="1" smtClean="0"/>
              <a:t>тілоохоронцями-сикхами</a:t>
            </a:r>
            <a:r>
              <a:rPr lang="uk-UA" sz="2000" dirty="0" smtClean="0"/>
              <a:t>. Радикали вимагали відділення сикхського штату від Індії і проголошення його незалежною державою </a:t>
            </a:r>
            <a:r>
              <a:rPr lang="uk-UA" sz="2000" dirty="0" err="1" smtClean="0"/>
              <a:t>Халістан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88" y="3197923"/>
            <a:ext cx="2592288" cy="343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ая выноска 3"/>
          <p:cNvSpPr/>
          <p:nvPr/>
        </p:nvSpPr>
        <p:spPr>
          <a:xfrm>
            <a:off x="587744" y="3861048"/>
            <a:ext cx="4344296" cy="1806973"/>
          </a:xfrm>
          <a:prstGeom prst="wedgeRectCallout">
            <a:avLst>
              <a:gd name="adj1" fmla="val 78030"/>
              <a:gd name="adj2" fmla="val 60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Незважаючи на протидію опозиції на чолі з М. </a:t>
            </a:r>
            <a:r>
              <a:rPr lang="uk-UA" sz="2000" dirty="0" err="1" smtClean="0"/>
              <a:t>Десаї</a:t>
            </a:r>
            <a:r>
              <a:rPr lang="uk-UA" sz="2000" dirty="0" smtClean="0"/>
              <a:t>, третім прем'єр-міністром незалежної Індії стала Індіра Ганді, дочка Дж. </a:t>
            </a:r>
            <a:r>
              <a:rPr lang="uk-UA" sz="2000" dirty="0" err="1" smtClean="0"/>
              <a:t>Неру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2020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869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Візитна картка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alla</cp:lastModifiedBy>
  <cp:revision>12</cp:revision>
  <dcterms:created xsi:type="dcterms:W3CDTF">2014-03-17T20:28:15Z</dcterms:created>
  <dcterms:modified xsi:type="dcterms:W3CDTF">2014-03-17T23:16:14Z</dcterms:modified>
</cp:coreProperties>
</file>