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7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0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84ED-B021-48D9-A802-4C92818D6184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6122A-890E-4434-B80E-2B24531B3B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84ED-B021-48D9-A802-4C92818D6184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6122A-890E-4434-B80E-2B24531B3B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84ED-B021-48D9-A802-4C92818D6184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6122A-890E-4434-B80E-2B24531B3B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84ED-B021-48D9-A802-4C92818D6184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6122A-890E-4434-B80E-2B24531B3B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84ED-B021-48D9-A802-4C92818D6184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6122A-890E-4434-B80E-2B24531B3B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84ED-B021-48D9-A802-4C92818D6184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6122A-890E-4434-B80E-2B24531B3B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84ED-B021-48D9-A802-4C92818D6184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6122A-890E-4434-B80E-2B24531B3B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84ED-B021-48D9-A802-4C92818D6184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6122A-890E-4434-B80E-2B24531B3B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84ED-B021-48D9-A802-4C92818D6184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6122A-890E-4434-B80E-2B24531B3B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84ED-B021-48D9-A802-4C92818D6184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6122A-890E-4434-B80E-2B24531B3B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84ED-B021-48D9-A802-4C92818D6184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66122A-890E-4434-B80E-2B24531B3B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8B984ED-B021-48D9-A802-4C92818D6184}" type="datetimeFigureOut">
              <a:rPr lang="ru-RU" smtClean="0"/>
              <a:pPr/>
              <a:t>17.09.2013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66122A-890E-4434-B80E-2B24531B3BC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3143248"/>
            <a:ext cx="875271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ronet" pitchFamily="66" charset="0"/>
              </a:rPr>
              <a:t>Вода для </a:t>
            </a:r>
            <a:r>
              <a:rPr lang="ru-RU" sz="13800" b="1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ronet" pitchFamily="66" charset="0"/>
              </a:rPr>
              <a:t>жизни</a:t>
            </a:r>
            <a:r>
              <a:rPr lang="ru-RU" sz="13800" b="1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ronet" pitchFamily="66" charset="0"/>
              </a:rPr>
              <a:t>!</a:t>
            </a:r>
            <a:endParaRPr lang="ru-RU" sz="13800" b="1" cap="none" spc="0" dirty="0">
              <a:ln w="19050">
                <a:solidFill>
                  <a:sysClr val="windowText" lastClr="000000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ronet" pitchFamily="66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0"/>
            <a:ext cx="7082388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200" dirty="0" smtClean="0">
                <a:ln w="2921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Coronet" pitchFamily="66" charset="0"/>
              </a:rPr>
              <a:t>Железо и марганец </a:t>
            </a:r>
          </a:p>
          <a:p>
            <a:pPr algn="ctr"/>
            <a:r>
              <a:rPr lang="ru-RU" sz="8800" b="1" spc="200" dirty="0" smtClean="0">
                <a:ln w="2921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Coronet" pitchFamily="66" charset="0"/>
              </a:rPr>
              <a:t>в воде</a:t>
            </a:r>
            <a:endParaRPr lang="ru-RU" sz="8800" b="1" cap="none" spc="200" dirty="0">
              <a:ln w="29210"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Coronet" pitchFamily="66" charset="0"/>
            </a:endParaRPr>
          </a:p>
        </p:txBody>
      </p:sp>
      <p:pic>
        <p:nvPicPr>
          <p:cNvPr id="2051" name="Picture 3" descr="C:\Documents and Settings\Admin\Мои документы\Новая папка\chernmetal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761374"/>
            <a:ext cx="4135810" cy="2625153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scene3d>
            <a:camera prst="perspectiveContrastingLeftFacing"/>
            <a:lightRig rig="threePt" dir="t"/>
          </a:scene3d>
          <a:sp3d>
            <a:bevelT/>
          </a:sp3d>
        </p:spPr>
      </p:pic>
      <p:pic>
        <p:nvPicPr>
          <p:cNvPr id="2052" name="Picture 4" descr="C:\Documents and Settings\Admin\Мои документы\Новая папка\m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2714620"/>
            <a:ext cx="3528971" cy="2239967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scene3d>
            <a:camera prst="perspectiveHeroicExtremeRightFacing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071678"/>
            <a:ext cx="822853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Coronet" pitchFamily="66" charset="0"/>
              </a:rPr>
              <a:t>Повторное использование воды</a:t>
            </a:r>
            <a:endParaRPr lang="ru-RU" sz="66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Coronet" pitchFamily="66" charset="0"/>
            </a:endParaRPr>
          </a:p>
        </p:txBody>
      </p:sp>
      <p:pic>
        <p:nvPicPr>
          <p:cNvPr id="11268" name="Picture 4" descr="http://landofart.ru/wp-content/uploads/2012/09/landofart.ru-voda-v-stakane-560x839.jpg?9d7bd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1045" t="12500" r="14045" b="7813"/>
          <a:stretch>
            <a:fillRect/>
          </a:stretch>
        </p:blipFill>
        <p:spPr bwMode="auto">
          <a:xfrm>
            <a:off x="285720" y="3071810"/>
            <a:ext cx="2286016" cy="36433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785926"/>
            <a:ext cx="8800807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Coronet" pitchFamily="66" charset="0"/>
              </a:rPr>
              <a:t>А что же такое вода с </a:t>
            </a:r>
          </a:p>
          <a:p>
            <a:pPr algn="ctr"/>
            <a:r>
              <a:rPr lang="ru-RU" sz="88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Coronet" pitchFamily="66" charset="0"/>
              </a:rPr>
              <a:t>точки зрения химии?</a:t>
            </a:r>
            <a:endParaRPr lang="ru-RU" sz="88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Coronet" pitchFamily="66" charset="0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85784" y="642918"/>
            <a:ext cx="63579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ronet" pitchFamily="66" charset="0"/>
              </a:rPr>
              <a:t>Вода (оксид</a:t>
            </a: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ronet" pitchFamily="66" charset="0"/>
              </a:rPr>
              <a:t> водорода) — бинарное неорганическое соединение, химическая формула Н</a:t>
            </a:r>
            <a:r>
              <a:rPr lang="ru-RU" sz="5400" b="1" baseline="-25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ronet" pitchFamily="66" charset="0"/>
              </a:rPr>
              <a:t>2</a:t>
            </a: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ronet" pitchFamily="66" charset="0"/>
              </a:rPr>
              <a:t>O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ronet" pitchFamily="66" charset="0"/>
            </a:endParaRPr>
          </a:p>
        </p:txBody>
      </p:sp>
      <p:pic>
        <p:nvPicPr>
          <p:cNvPr id="9220" name="Picture 4" descr="File:Water molecule dimensions.s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162299"/>
            <a:ext cx="3457575" cy="36957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429000"/>
            <a:ext cx="4693914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ronet" pitchFamily="66" charset="0"/>
              </a:rPr>
              <a:t>Физические </a:t>
            </a:r>
          </a:p>
          <a:p>
            <a:pPr algn="ctr"/>
            <a:r>
              <a:rPr lang="ru-RU" sz="9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ronet" pitchFamily="66" charset="0"/>
              </a:rPr>
              <a:t>свойства</a:t>
            </a:r>
            <a:endParaRPr lang="ru-RU" sz="9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ronet" pitchFamily="66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429000"/>
            <a:ext cx="4559261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ronet" pitchFamily="66" charset="0"/>
              </a:rPr>
              <a:t>Химические </a:t>
            </a:r>
          </a:p>
          <a:p>
            <a:pPr algn="ctr"/>
            <a:r>
              <a:rPr lang="ru-RU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ronet" pitchFamily="66" charset="0"/>
              </a:rPr>
              <a:t>свойства</a:t>
            </a:r>
            <a:endParaRPr lang="ru-RU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ronet" pitchFamily="66" charset="0"/>
            </a:endParaRPr>
          </a:p>
        </p:txBody>
      </p:sp>
      <p:pic>
        <p:nvPicPr>
          <p:cNvPr id="7170" name="Picture 2" descr="File:Water molecule 3D.sv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143504" y="3143248"/>
            <a:ext cx="4155310" cy="35719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58016" y="3786190"/>
            <a:ext cx="111921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/>
              <a:t>о</a:t>
            </a:r>
            <a:r>
              <a:rPr lang="ru-RU" sz="6600" baseline="30000" dirty="0" smtClean="0"/>
              <a:t>-2</a:t>
            </a:r>
            <a:endParaRPr lang="ru-RU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5857884" y="5143512"/>
            <a:ext cx="12858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err="1" smtClean="0"/>
              <a:t>н</a:t>
            </a:r>
            <a:r>
              <a:rPr lang="ru-RU" sz="4400" baseline="30000" dirty="0" err="1" smtClean="0"/>
              <a:t>+</a:t>
            </a:r>
            <a:endParaRPr lang="ru-RU" sz="4400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8072462" y="5143512"/>
            <a:ext cx="12858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err="1" smtClean="0"/>
              <a:t>н</a:t>
            </a:r>
            <a:r>
              <a:rPr lang="ru-RU" sz="4400" baseline="30000" dirty="0" err="1" smtClean="0"/>
              <a:t>+</a:t>
            </a:r>
            <a:endParaRPr lang="ru-RU" sz="4400" baseline="30000" dirty="0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8736"/>
            <a:ext cx="91440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2Н</a:t>
            </a:r>
            <a:r>
              <a:rPr lang="ru-RU" sz="4800" b="1" baseline="-25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+О</a:t>
            </a:r>
            <a:r>
              <a:rPr lang="ru-RU" sz="4800" b="1" baseline="-25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=2Н</a:t>
            </a:r>
            <a:r>
              <a:rPr lang="ru-RU" sz="4800" b="1" baseline="-25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 </a:t>
            </a:r>
            <a:endParaRPr lang="ru-RU" sz="4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NаНСО</a:t>
            </a:r>
            <a:r>
              <a:rPr lang="ru-RU" sz="3200" b="1" baseline="-25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+СН</a:t>
            </a:r>
            <a:r>
              <a:rPr lang="ru-RU" sz="3200" b="1" baseline="-25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СООН=СН</a:t>
            </a:r>
            <a:r>
              <a:rPr lang="ru-RU" sz="3200" b="1" baseline="-25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СООNа+СО</a:t>
            </a:r>
            <a:r>
              <a:rPr lang="ru-RU" sz="3200" b="1" baseline="-25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+Н</a:t>
            </a:r>
            <a:r>
              <a:rPr lang="ru-RU" sz="3200" b="1" baseline="-25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4800" b="1" baseline="-25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endParaRPr lang="ru-RU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4400" b="1" baseline="-25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ru-RU" sz="4400" b="1" baseline="-25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+ 2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KOH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4400" b="1" baseline="-25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ru-RU" sz="4400" b="1" baseline="-25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+ 2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4400" b="1" baseline="-25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1428736"/>
            <a:ext cx="892975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Cu</a:t>
            </a: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 + </a:t>
            </a: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H</a:t>
            </a:r>
            <a:r>
              <a:rPr lang="ru-RU" sz="5400" b="1" baseline="-25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sym typeface="Wingdings"/>
              </a:rPr>
              <a:t></a:t>
            </a: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Cu</a:t>
            </a: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 + </a:t>
            </a: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H</a:t>
            </a:r>
            <a:r>
              <a:rPr lang="ru-RU" sz="5400" b="1" baseline="-25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O</a:t>
            </a:r>
            <a:endParaRPr lang="ru-RU" sz="54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en-US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H</a:t>
            </a:r>
            <a:r>
              <a:rPr lang="ru-RU" sz="4800" b="1" baseline="-25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en-US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O</a:t>
            </a:r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 + 2</a:t>
            </a:r>
            <a:r>
              <a:rPr lang="en-US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Na</a:t>
            </a:r>
            <a:r>
              <a:rPr lang="en-US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sym typeface="Wingdings"/>
              </a:rPr>
              <a:t></a:t>
            </a:r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 2</a:t>
            </a:r>
            <a:r>
              <a:rPr lang="en-US" sz="48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NaOH</a:t>
            </a:r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 + </a:t>
            </a:r>
            <a:r>
              <a:rPr lang="en-US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H</a:t>
            </a:r>
            <a:r>
              <a:rPr lang="ru-RU" sz="4800" b="1" baseline="-25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2</a:t>
            </a:r>
            <a:endParaRPr lang="ru-RU" sz="5400" b="1" baseline="-2500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5400" b="1" baseline="-25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H</a:t>
            </a:r>
            <a:r>
              <a:rPr lang="ru-RU" sz="5400" b="1" baseline="-25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O</a:t>
            </a: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 +2</a:t>
            </a: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F</a:t>
            </a:r>
            <a:r>
              <a:rPr lang="ru-RU" sz="5400" b="1" baseline="-25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sym typeface="Wingdings"/>
              </a:rPr>
              <a:t></a:t>
            </a: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 4</a:t>
            </a: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HF</a:t>
            </a: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 + </a:t>
            </a: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O</a:t>
            </a:r>
            <a:r>
              <a:rPr lang="ru-RU" sz="5400" b="1" baseline="-25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2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8736"/>
            <a:ext cx="91440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Al</a:t>
            </a:r>
            <a:r>
              <a:rPr lang="ru-RU" sz="4000" b="1" baseline="-25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S</a:t>
            </a:r>
            <a:r>
              <a:rPr lang="ru-RU" sz="4000" b="1" baseline="-25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3</a:t>
            </a:r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 + 6</a:t>
            </a:r>
            <a: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H</a:t>
            </a:r>
            <a:r>
              <a:rPr lang="ru-RU" sz="4000" b="1" baseline="-25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O</a:t>
            </a:r>
            <a: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sym typeface="Wingdings"/>
              </a:rPr>
              <a:t></a:t>
            </a:r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 2</a:t>
            </a:r>
            <a: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Al</a:t>
            </a:r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(</a:t>
            </a:r>
            <a: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OH</a:t>
            </a:r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)</a:t>
            </a:r>
            <a:r>
              <a:rPr lang="ru-RU" sz="4000" b="1" baseline="-25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3</a:t>
            </a:r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  + 3</a:t>
            </a:r>
            <a: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H</a:t>
            </a:r>
            <a:r>
              <a:rPr lang="ru-RU" sz="4000" b="1" baseline="-25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S</a:t>
            </a:r>
            <a:endParaRPr lang="ru-RU" sz="48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4</a:t>
            </a:r>
            <a:r>
              <a:rPr lang="en-US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H</a:t>
            </a:r>
            <a:r>
              <a:rPr lang="ru-RU" sz="4800" b="1" baseline="-25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en-US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O</a:t>
            </a:r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 + 3</a:t>
            </a:r>
            <a:r>
              <a:rPr lang="en-US" sz="48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Fe</a:t>
            </a:r>
            <a:r>
              <a:rPr lang="en-US" sz="48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sym typeface="Wingdings"/>
              </a:rPr>
              <a:t></a:t>
            </a:r>
            <a:r>
              <a:rPr lang="en-US" sz="48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Fe</a:t>
            </a:r>
            <a:r>
              <a:rPr lang="ru-RU" sz="4800" b="1" baseline="-25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3</a:t>
            </a:r>
            <a:r>
              <a:rPr lang="en-US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O</a:t>
            </a:r>
            <a:r>
              <a:rPr lang="ru-RU" sz="4800" b="1" baseline="-25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4</a:t>
            </a:r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 + 4</a:t>
            </a:r>
            <a:r>
              <a:rPr lang="en-US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H</a:t>
            </a:r>
            <a:r>
              <a:rPr lang="ru-RU" sz="4800" b="1" baseline="-25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2</a:t>
            </a:r>
          </a:p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</a:br>
            <a:r>
              <a:rPr lang="en-US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H</a:t>
            </a:r>
            <a:r>
              <a:rPr lang="ru-RU" sz="4800" b="1" baseline="-25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en-US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O</a:t>
            </a:r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 + </a:t>
            </a:r>
            <a:r>
              <a:rPr lang="en-US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C</a:t>
            </a:r>
            <a:r>
              <a:rPr lang="en-US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sym typeface="Wingdings"/>
              </a:rPr>
              <a:t></a:t>
            </a:r>
            <a:r>
              <a:rPr lang="en-US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CO</a:t>
            </a:r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 + </a:t>
            </a:r>
            <a:r>
              <a:rPr lang="en-US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H</a:t>
            </a:r>
            <a:r>
              <a:rPr lang="ru-RU" sz="4800" b="1" baseline="-25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2</a:t>
            </a:r>
            <a:endParaRPr lang="ru-RU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871584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ronet" pitchFamily="66" charset="0"/>
              </a:rPr>
              <a:t>Пословицы и поговорки о воде</a:t>
            </a:r>
            <a:endParaRPr lang="ru-RU" sz="8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ronet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714488"/>
            <a:ext cx="74295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ronet" pitchFamily="66" charset="0"/>
              </a:rPr>
              <a:t>-</a:t>
            </a:r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ronet" pitchFamily="66" charset="0"/>
              </a:rPr>
              <a:t>Вода </a:t>
            </a:r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ronet" pitchFamily="66" charset="0"/>
              </a:rPr>
              <a:t>камень точит</a:t>
            </a:r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ronet" pitchFamily="66" charset="0"/>
              </a:rPr>
              <a:t>.</a:t>
            </a:r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ronet" pitchFamily="66" charset="0"/>
              </a:rPr>
              <a:t/>
            </a:r>
            <a:b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ronet" pitchFamily="66" charset="0"/>
              </a:rPr>
            </a:br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ronet" pitchFamily="66" charset="0"/>
              </a:rPr>
              <a:t>-Воду </a:t>
            </a:r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ronet" pitchFamily="66" charset="0"/>
              </a:rPr>
              <a:t>в ступе толочь - вода и будет</a:t>
            </a:r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ronet" pitchFamily="66" charset="0"/>
              </a:rPr>
              <a:t>.</a:t>
            </a:r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ronet" pitchFamily="66" charset="0"/>
              </a:rPr>
              <a:t/>
            </a:r>
            <a:b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ronet" pitchFamily="66" charset="0"/>
              </a:rPr>
            </a:br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ronet" pitchFamily="66" charset="0"/>
              </a:rPr>
              <a:t>-Где </a:t>
            </a:r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ronet" pitchFamily="66" charset="0"/>
              </a:rPr>
              <a:t>солнце пригреет, там и вода </a:t>
            </a:r>
            <a:r>
              <a:rPr lang="ru-RU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ronet" pitchFamily="66" charset="0"/>
              </a:rPr>
              <a:t>примелеет</a:t>
            </a:r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ronet" pitchFamily="66" charset="0"/>
              </a:rPr>
              <a:t>.</a:t>
            </a:r>
          </a:p>
          <a:p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ronet" pitchFamily="66" charset="0"/>
              </a:rPr>
              <a:t>-Вилами </a:t>
            </a:r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ronet" pitchFamily="66" charset="0"/>
              </a:rPr>
              <a:t>по воде писано</a:t>
            </a:r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ronet" pitchFamily="66" charset="0"/>
              </a:rPr>
              <a:t>.</a:t>
            </a:r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ronet" pitchFamily="66" charset="0"/>
              </a:rPr>
              <a:t/>
            </a:r>
            <a:b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ronet" pitchFamily="66" charset="0"/>
              </a:rPr>
            </a:br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ronet" pitchFamily="66" charset="0"/>
              </a:rPr>
              <a:t>-В </a:t>
            </a:r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ronet" pitchFamily="66" charset="0"/>
              </a:rPr>
              <a:t>решете воду не </a:t>
            </a:r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ronet" pitchFamily="66" charset="0"/>
              </a:rPr>
              <a:t>носят</a:t>
            </a:r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ronet" pitchFamily="66" charset="0"/>
              </a:rPr>
              <a:t/>
            </a:r>
            <a:b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ronet" pitchFamily="66" charset="0"/>
              </a:rPr>
            </a:br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ronet" pitchFamily="66" charset="0"/>
              </a:rPr>
              <a:t>-Вода </a:t>
            </a:r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ronet" pitchFamily="66" charset="0"/>
              </a:rPr>
              <a:t>путь найдет.</a:t>
            </a:r>
            <a:endParaRPr lang="ru-RU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ronet" pitchFamily="66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1428736"/>
            <a:ext cx="650085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onet" pitchFamily="66" charset="0"/>
              </a:rPr>
              <a:t>Вода является основой жизни на нашей планете. </a:t>
            </a:r>
            <a:endParaRPr lang="ru-RU" sz="8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ronet" pitchFamily="66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348800"/>
            <a:ext cx="4572000" cy="5509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onet" pitchFamily="66" charset="0"/>
              </a:rPr>
              <a:t>Много меня - пропал бы мир,</a:t>
            </a:r>
            <a:b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onet" pitchFamily="66" charset="0"/>
              </a:rPr>
            </a:b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onet" pitchFamily="66" charset="0"/>
              </a:rPr>
              <a:t>Мало меня - пропал бы мир, </a:t>
            </a:r>
            <a:b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onet" pitchFamily="66" charset="0"/>
              </a:rPr>
            </a:b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onet" pitchFamily="66" charset="0"/>
              </a:rPr>
              <a:t>(Вода)</a:t>
            </a:r>
            <a:b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onet" pitchFamily="66" charset="0"/>
              </a:rPr>
            </a:b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onet" pitchFamily="66" charset="0"/>
              </a:rPr>
              <a:t/>
            </a:r>
            <a:b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onet" pitchFamily="66" charset="0"/>
              </a:rPr>
            </a:b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onet" pitchFamily="66" charset="0"/>
              </a:rPr>
              <a:t>Книзу летит капельками, </a:t>
            </a:r>
            <a:b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onet" pitchFamily="66" charset="0"/>
              </a:rPr>
            </a:b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onet" pitchFamily="66" charset="0"/>
              </a:rPr>
              <a:t>А кверху - невидимкою. </a:t>
            </a:r>
            <a:b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onet" pitchFamily="66" charset="0"/>
              </a:rPr>
            </a:b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onet" pitchFamily="66" charset="0"/>
              </a:rPr>
              <a:t>(Вода)</a:t>
            </a:r>
            <a:b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onet" pitchFamily="66" charset="0"/>
              </a:rPr>
            </a:b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onet" pitchFamily="66" charset="0"/>
              </a:rPr>
              <a:t/>
            </a:r>
            <a:b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onet" pitchFamily="66" charset="0"/>
              </a:rPr>
            </a:b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onet" pitchFamily="66" charset="0"/>
              </a:rPr>
              <a:t>В жаркий день</a:t>
            </a:r>
            <a:b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onet" pitchFamily="66" charset="0"/>
              </a:rPr>
            </a:b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onet" pitchFamily="66" charset="0"/>
              </a:rPr>
              <a:t>Самой желанной бывает.</a:t>
            </a:r>
            <a:b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onet" pitchFamily="66" charset="0"/>
              </a:rPr>
            </a:b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onet" pitchFamily="66" charset="0"/>
              </a:rPr>
              <a:t>(Вода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onet" pitchFamily="66" charset="0"/>
              </a:rPr>
              <a:t>)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ronet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1928802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onet" pitchFamily="66" charset="0"/>
              </a:rPr>
              <a:t/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onet" pitchFamily="66" charset="0"/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onet" pitchFamily="66" charset="0"/>
              </a:rPr>
              <a:t>Ни рук, ни ног, </a:t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onet" pitchFamily="66" charset="0"/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onet" pitchFamily="66" charset="0"/>
              </a:rPr>
              <a:t>А гору разрушает. </a:t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onet" pitchFamily="66" charset="0"/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onet" pitchFamily="66" charset="0"/>
              </a:rPr>
              <a:t>(Капля)</a:t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onet" pitchFamily="66" charset="0"/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onet" pitchFamily="66" charset="0"/>
              </a:rPr>
              <a:t/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onet" pitchFamily="66" charset="0"/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onet" pitchFamily="66" charset="0"/>
              </a:rPr>
              <a:t>Чего в гору не выкатить, </a:t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onet" pitchFamily="66" charset="0"/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onet" pitchFamily="66" charset="0"/>
              </a:rPr>
              <a:t>В решете не унести, </a:t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onet" pitchFamily="66" charset="0"/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onet" pitchFamily="66" charset="0"/>
              </a:rPr>
              <a:t>В руках не удержать? </a:t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onet" pitchFamily="66" charset="0"/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onet" pitchFamily="66" charset="0"/>
              </a:rPr>
              <a:t>(Вода)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86116" y="0"/>
            <a:ext cx="275748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onet" pitchFamily="66" charset="0"/>
              </a:rPr>
              <a:t>Загадки</a:t>
            </a:r>
            <a:endParaRPr lang="ru-RU" sz="8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ronet" pitchFamily="66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142852"/>
            <a:ext cx="7287572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ronet" pitchFamily="66" charset="0"/>
              </a:rPr>
              <a:t>Презентацию подготовили:</a:t>
            </a:r>
          </a:p>
          <a:p>
            <a:pPr algn="ctr"/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ronet" pitchFamily="66" charset="0"/>
              </a:rPr>
              <a:t>Федорук Юлия</a:t>
            </a:r>
          </a:p>
          <a:p>
            <a:pPr algn="ctr"/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ronet" pitchFamily="66" charset="0"/>
              </a:rPr>
              <a:t>Тищенко Елизавета</a:t>
            </a:r>
          </a:p>
          <a:p>
            <a:pPr algn="ctr"/>
            <a:r>
              <a:rPr lang="ru-RU" sz="7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ronet" pitchFamily="66" charset="0"/>
              </a:rPr>
              <a:t>Темченко</a:t>
            </a:r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ronet" pitchFamily="66" charset="0"/>
              </a:rPr>
              <a:t> Мария</a:t>
            </a:r>
            <a:endParaRPr lang="ru-RU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ronet" pitchFamily="66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1428736"/>
            <a:ext cx="64294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ronet" pitchFamily="66" charset="0"/>
              </a:rPr>
              <a:t>Вода-это, с одной стороны, простая, но с другой, самая сложная и таинственная субстанция на Земле. 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ronet" pitchFamily="66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42900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onet" pitchFamily="66" charset="0"/>
              </a:rPr>
              <a:t>Вода - второе по значимости вещество после кислорода для человеческого организма. 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ronet" pitchFamily="66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142852"/>
            <a:ext cx="595227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/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oronet" pitchFamily="66" charset="0"/>
              </a:rPr>
              <a:t>«Борьба за воду»</a:t>
            </a:r>
            <a:endParaRPr lang="ru-RU" sz="8800" b="1" cap="none" spc="0" dirty="0">
              <a:ln/>
              <a:solidFill>
                <a:schemeClr val="accent3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Coronet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3718679"/>
            <a:ext cx="4759637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buFontTx/>
              <a:buChar char="-"/>
            </a:pPr>
            <a:r>
              <a:rPr lang="ru-RU" sz="6600" b="1" cap="none" spc="0" dirty="0" smtClean="0">
                <a:ln/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oronet" pitchFamily="66" charset="0"/>
              </a:rPr>
              <a:t>Ребёнок 75%</a:t>
            </a:r>
          </a:p>
          <a:p>
            <a:pPr algn="ctr">
              <a:buFontTx/>
              <a:buChar char="-"/>
            </a:pPr>
            <a:r>
              <a:rPr lang="ru-RU" sz="6600" b="1" dirty="0" smtClean="0">
                <a:ln/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oronet" pitchFamily="66" charset="0"/>
              </a:rPr>
              <a:t>Взрослый 65-70%</a:t>
            </a:r>
          </a:p>
          <a:p>
            <a:pPr algn="ctr"/>
            <a:r>
              <a:rPr lang="ru-RU" sz="6600" b="1" cap="none" spc="0" dirty="0" smtClean="0">
                <a:ln/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oronet" pitchFamily="66" charset="0"/>
              </a:rPr>
              <a:t>- Пожилой 25%</a:t>
            </a:r>
            <a:endParaRPr lang="ru-RU" sz="6600" b="1" cap="none" spc="0" dirty="0">
              <a:ln/>
              <a:solidFill>
                <a:schemeClr val="accent3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Coronet" pitchFamily="66" charset="0"/>
            </a:endParaRPr>
          </a:p>
        </p:txBody>
      </p:sp>
      <p:pic>
        <p:nvPicPr>
          <p:cNvPr id="17410" name="Picture 2" descr="http://us.123rf.com/400wm/400/400/larser/larser1209/larser120900007/15522703-n--n--n--n---nfn-n---n-n-n-n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97556" y="2525943"/>
            <a:ext cx="4000528" cy="40005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onet" pitchFamily="66" charset="0"/>
              </a:rPr>
              <a:t>  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onet" pitchFamily="66" charset="0"/>
              </a:rPr>
              <a:t>Население нашей планеты сейчас употребляет около 7–8 млрд. тонн воды каждые сутки. 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ronet" pitchFamily="66" charset="0"/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1428736"/>
            <a:ext cx="67151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ronet" pitchFamily="66" charset="0"/>
              </a:rPr>
              <a:t>Проблема </a:t>
            </a:r>
            <a:r>
              <a:rPr lang="ru-RU" sz="8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ronet" pitchFamily="66" charset="0"/>
              </a:rPr>
              <a:t>качественной питьевой воды в мире </a:t>
            </a:r>
            <a:endParaRPr lang="ru-RU" sz="8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ronet" pitchFamily="66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642918"/>
            <a:ext cx="721523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spc="-15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ronet" pitchFamily="66" charset="0"/>
              </a:rPr>
              <a:t>В состав воды входят: </a:t>
            </a:r>
            <a:endParaRPr lang="ru-RU" sz="6000" b="1" spc="-15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ronet" pitchFamily="66" charset="0"/>
            </a:endParaRPr>
          </a:p>
          <a:p>
            <a:pPr algn="ctr"/>
            <a:r>
              <a:rPr lang="ru-RU" sz="7200" b="1" spc="-15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ronet" pitchFamily="66" charset="0"/>
              </a:rPr>
              <a:t>-соли</a:t>
            </a:r>
            <a:r>
              <a:rPr lang="ru-RU" sz="7200" b="1" spc="-15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ronet" pitchFamily="66" charset="0"/>
              </a:rPr>
              <a:t>, </a:t>
            </a:r>
            <a:r>
              <a:rPr lang="ru-RU" sz="7200" b="1" spc="-15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ronet" pitchFamily="66" charset="0"/>
              </a:rPr>
              <a:t>газы,</a:t>
            </a:r>
            <a:r>
              <a:rPr lang="ru-RU" sz="7200" b="1" spc="-15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ronet" pitchFamily="66" charset="0"/>
              </a:rPr>
              <a:t> </a:t>
            </a:r>
            <a:endParaRPr lang="ru-RU" sz="7200" b="1" spc="-15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ronet" pitchFamily="66" charset="0"/>
            </a:endParaRPr>
          </a:p>
          <a:p>
            <a:pPr algn="ctr">
              <a:buFontTx/>
              <a:buChar char="-"/>
            </a:pPr>
            <a:r>
              <a:rPr lang="ru-RU" sz="7200" b="1" spc="-15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ronet" pitchFamily="66" charset="0"/>
              </a:rPr>
              <a:t>биологические организмы,</a:t>
            </a:r>
            <a:r>
              <a:rPr lang="ru-RU" sz="7200" b="1" spc="-15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ronet" pitchFamily="66" charset="0"/>
              </a:rPr>
              <a:t> </a:t>
            </a:r>
            <a:endParaRPr lang="ru-RU" sz="7200" b="1" spc="-15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ronet" pitchFamily="66" charset="0"/>
            </a:endParaRPr>
          </a:p>
          <a:p>
            <a:pPr algn="ctr">
              <a:buFontTx/>
              <a:buChar char="-"/>
            </a:pPr>
            <a:r>
              <a:rPr lang="ru-RU" sz="7200" b="1" spc="-15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ronet" pitchFamily="66" charset="0"/>
              </a:rPr>
              <a:t>бактерии </a:t>
            </a:r>
            <a:r>
              <a:rPr lang="ru-RU" sz="7200" b="1" spc="-15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ronet" pitchFamily="66" charset="0"/>
              </a:rPr>
              <a:t>и вирусы. </a:t>
            </a:r>
            <a:endParaRPr lang="ru-RU" sz="7200" b="1" spc="-15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ronet" pitchFamily="66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500042"/>
            <a:ext cx="660950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200" dirty="0" smtClean="0">
                <a:ln w="2921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Coronet" pitchFamily="66" charset="0"/>
              </a:rPr>
              <a:t>Жёсткость воды</a:t>
            </a:r>
            <a:endParaRPr lang="ru-RU" sz="9600" b="1" cap="none" spc="200" dirty="0">
              <a:ln w="29210"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Coronet" pitchFamily="66" charset="0"/>
            </a:endParaRPr>
          </a:p>
        </p:txBody>
      </p:sp>
      <p:pic>
        <p:nvPicPr>
          <p:cNvPr id="1026" name="Picture 2" descr="C:\Documents and Settings\Admin\Мои документы\Новая папка\8a670d2d58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2928934"/>
            <a:ext cx="1508125" cy="957263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Мои документы\Новая папка\ca.jp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lum bright="20000" contrast="40000"/>
          </a:blip>
          <a:srcRect/>
          <a:stretch>
            <a:fillRect/>
          </a:stretch>
        </p:blipFill>
        <p:spPr bwMode="auto">
          <a:xfrm rot="20172369">
            <a:off x="948460" y="2624423"/>
            <a:ext cx="3571900" cy="2267218"/>
          </a:xfrm>
          <a:prstGeom prst="rect">
            <a:avLst/>
          </a:prstGeom>
          <a:ln w="1905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HeroicExtremeRightFacing"/>
            <a:lightRig rig="threePt" dir="t">
              <a:rot lat="0" lon="0" rev="2100000"/>
            </a:lightRig>
          </a:scene3d>
          <a:sp3d extrusionH="25400">
            <a:bevelT w="304800" h="152400"/>
            <a:extrusionClr>
              <a:srgbClr val="000000"/>
            </a:extrusionClr>
          </a:sp3d>
        </p:spPr>
      </p:pic>
      <p:pic>
        <p:nvPicPr>
          <p:cNvPr id="1028" name="Picture 4" descr="C:\Documents and Settings\Admin\Мои документы\Новая папка\8a670d2d5809.jp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lum bright="20000" contrast="40000"/>
          </a:blip>
          <a:srcRect/>
          <a:stretch>
            <a:fillRect/>
          </a:stretch>
        </p:blipFill>
        <p:spPr bwMode="auto">
          <a:xfrm rot="1439257">
            <a:off x="4480643" y="3191274"/>
            <a:ext cx="3929090" cy="2493939"/>
          </a:xfrm>
          <a:prstGeom prst="rect">
            <a:avLst/>
          </a:prstGeom>
          <a:ln w="1905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obliqueBottomRight"/>
            <a:lightRig rig="threePt" dir="t">
              <a:rot lat="0" lon="0" rev="2100000"/>
            </a:lightRig>
          </a:scene3d>
          <a:sp3d extrusionH="25400">
            <a:bevelT w="304800" h="152400"/>
            <a:extrusionClr>
              <a:srgbClr val="000000"/>
            </a:extrusionClr>
          </a:sp3d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152</TotalTime>
  <Words>160</Words>
  <Application>Microsoft Office PowerPoint</Application>
  <PresentationFormat>Экран (4:3)</PresentationFormat>
  <Paragraphs>48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16</cp:revision>
  <dcterms:created xsi:type="dcterms:W3CDTF">2013-09-17T14:28:07Z</dcterms:created>
  <dcterms:modified xsi:type="dcterms:W3CDTF">2013-09-17T17:09:49Z</dcterms:modified>
</cp:coreProperties>
</file>