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9" r:id="rId4"/>
    <p:sldId id="270" r:id="rId5"/>
    <p:sldId id="268" r:id="rId6"/>
    <p:sldId id="267" r:id="rId7"/>
    <p:sldId id="266" r:id="rId8"/>
    <p:sldId id="264" r:id="rId9"/>
    <p:sldId id="265" r:id="rId10"/>
    <p:sldId id="263" r:id="rId11"/>
    <p:sldId id="259" r:id="rId12"/>
    <p:sldId id="262" r:id="rId13"/>
    <p:sldId id="261" r:id="rId14"/>
    <p:sldId id="260" r:id="rId15"/>
    <p:sldId id="271" r:id="rId16"/>
    <p:sldId id="275" r:id="rId17"/>
    <p:sldId id="272" r:id="rId18"/>
    <p:sldId id="274" r:id="rId19"/>
    <p:sldId id="273" r:id="rId20"/>
    <p:sldId id="276" r:id="rId21"/>
    <p:sldId id="277" r:id="rId22"/>
    <p:sldId id="282" r:id="rId23"/>
    <p:sldId id="278" r:id="rId24"/>
    <p:sldId id="279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83" autoAdjust="0"/>
    <p:restoredTop sz="94717" autoAdjust="0"/>
  </p:normalViewPr>
  <p:slideViewPr>
    <p:cSldViewPr>
      <p:cViewPr varScale="1">
        <p:scale>
          <a:sx n="94" d="100"/>
          <a:sy n="94" d="100"/>
        </p:scale>
        <p:origin x="-1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A2A6-6E45-4934-8A58-22098020EB74}" type="datetimeFigureOut">
              <a:rPr lang="uk-UA" smtClean="0"/>
              <a:pPr/>
              <a:t>05.03.2014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BA51F-CA7F-49E3-9A43-19EAD30C2806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rt\&#1058;&#1086;&#1074;&#1084;&#1072;&#1095;%20&#1030;&#1088;&#1080;&#1085;&#1080;\&#1044;&#1091;&#1084;&#1080;%20&#1084;&#1086;&#1111;%20(&#1084;&#1110;&#1085;&#1091;&#1089;)%20-%20&#1041;&#1077;&#1079;%20&#1085;&#1072;&#1079;&#1074;&#1072;&#1085;&#1080;&#110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1628800"/>
            <a:ext cx="48691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Тарас Григорович </a:t>
            </a:r>
          </a:p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Шевченко</a:t>
            </a:r>
          </a:p>
          <a:p>
            <a:pPr algn="ctr"/>
            <a:endParaRPr lang="uk-UA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(1814-1861)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s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4362242" cy="614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Думи мої (мінус) - Без назв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6099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Перша подорож Україною: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1683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Gabriola" pitchFamily="82" charset="0"/>
              </a:rPr>
              <a:t> </a:t>
            </a:r>
            <a:r>
              <a:rPr lang="uk-UA" sz="3600" dirty="0" smtClean="0">
                <a:latin typeface="Gabriola" pitchFamily="82" charset="0"/>
              </a:rPr>
              <a:t>25 травня 1843 року Шевченко з Петербурга виїхав до 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України. У червні 1843 побував у Києві, де познайомився з 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Михайлом Максимовичем та Пантелеймоном Кулішем.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Тут Шевченко познайомився з Варварою Рєпніною.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6053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Друга подорож Україною: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6470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12 квітня 1845 року </a:t>
            </a:r>
            <a:r>
              <a:rPr lang="uk-UA" sz="3600" dirty="0" smtClean="0">
                <a:latin typeface="Gabriola" pitchFamily="82" charset="0"/>
              </a:rPr>
              <a:t>Шевченко виїхав із Петербурга через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Москву до Києва. У Москві зустрівся з Михайлом </a:t>
            </a:r>
            <a:r>
              <a:rPr lang="uk-UA" sz="3600" dirty="0" smtClean="0">
                <a:latin typeface="Gabriola" pitchFamily="82" charset="0"/>
              </a:rPr>
              <a:t>Щепкіним</a:t>
            </a:r>
            <a:r>
              <a:rPr lang="uk-UA" sz="3600" dirty="0" smtClean="0">
                <a:latin typeface="Gabriola" pitchFamily="82" charset="0"/>
              </a:rPr>
              <a:t> 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і оглянув Кремль. Весну,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літо й осінь 1845 року </a:t>
            </a:r>
            <a:r>
              <a:rPr lang="uk-UA" sz="3600" dirty="0" smtClean="0">
                <a:latin typeface="Gabriola" pitchFamily="82" charset="0"/>
              </a:rPr>
              <a:t>Шевченко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провів у </a:t>
            </a:r>
            <a:r>
              <a:rPr lang="uk-UA" sz="3600" dirty="0" smtClean="0">
                <a:latin typeface="Gabriola" pitchFamily="82" charset="0"/>
              </a:rPr>
              <a:t>Мар'їнському</a:t>
            </a:r>
            <a:r>
              <a:rPr lang="uk-UA" sz="3600" dirty="0" smtClean="0">
                <a:latin typeface="Gabriola" pitchFamily="82" charset="0"/>
              </a:rPr>
              <a:t> на Полтавщині. У вересні він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гостював у своїх родичів у Кирилівці, відвідав сестру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Катерину у Зеленій Діброві, побував у Княжому. Восени та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взимку 1845 р. Шевченко написав такі твори:   «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Наймичка</a:t>
            </a:r>
            <a:r>
              <a:rPr lang="uk-UA" sz="3600" dirty="0" smtClean="0">
                <a:latin typeface="Gabriola" pitchFamily="82" charset="0"/>
              </a:rPr>
              <a:t>»,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«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Кавказ</a:t>
            </a:r>
            <a:r>
              <a:rPr lang="uk-UA" sz="3600" dirty="0" smtClean="0">
                <a:latin typeface="Gabriola" pitchFamily="82" charset="0"/>
              </a:rPr>
              <a:t>», «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 мертвим, і живим</a:t>
            </a:r>
            <a:r>
              <a:rPr lang="uk-UA" sz="3600" dirty="0" smtClean="0">
                <a:latin typeface="Gabriola" pitchFamily="82" charset="0"/>
              </a:rPr>
              <a:t>…», «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Холодний Яр</a:t>
            </a:r>
            <a:r>
              <a:rPr lang="uk-UA" sz="3600" dirty="0" smtClean="0">
                <a:latin typeface="Gabriola" pitchFamily="82" charset="0"/>
              </a:rPr>
              <a:t>».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Важко захворівши, наприкінці 1845-го написав вірш «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Заповіт</a:t>
            </a:r>
            <a:r>
              <a:rPr lang="uk-UA" sz="3600" dirty="0" smtClean="0">
                <a:latin typeface="Gabriola" pitchFamily="82" charset="0"/>
              </a:rPr>
              <a:t>».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078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08720"/>
          </a:xfrm>
        </p:spPr>
        <p:txBody>
          <a:bodyPr>
            <a:no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Арешт і заслання: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671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Навесні 1846 року Шевченко прибув до Києва. У цей час були написані балади «Лілея» та «Русалка». У квітні Тарас пристав до Кирило-Мефодіївського братства.  У березні 1847 року, після доносу, почалися арешти членів братства. Шевченка заарештували 17 квітня 1847, відібрали збірку «Три літа» й відправили під конвоєм до Петербурга.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 Перебуваючи близько двох місяців за ґратами, Шевченко й далі писав вірші, що їх згодом об'єднав у цикл «В казематі».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3993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 descr="http://toloka.hurtom.com/photos/130716223408216032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4139952" cy="6282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svatovo.ws/shevchenko/gallery/data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4286250" cy="536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846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Шевченка звинуватили в написанні віршів «малоросійською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мовою». В Орській фортеці, всупереч забороні, Шевченко таємно малював і писав вірші, які йому вдалося переховати й зберегти в чотирьох «захалявних книжечках».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За того часу Шевченко написав поеми «Княжна», «Варнак», «</a:t>
            </a:r>
            <a:r>
              <a:rPr lang="uk-UA" sz="3600" dirty="0" smtClean="0">
                <a:latin typeface="Gabriola" pitchFamily="82" charset="0"/>
              </a:rPr>
              <a:t>Іржавець</a:t>
            </a:r>
            <a:r>
              <a:rPr lang="uk-UA" sz="3600" dirty="0" smtClean="0">
                <a:latin typeface="Gabriola" pitchFamily="82" charset="0"/>
              </a:rPr>
              <a:t>», «Чернець», «Москалева криниця» та багато поезій.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Влітку 1851</a:t>
            </a:r>
            <a:r>
              <a:rPr lang="uk-UA" sz="3600" dirty="0" smtClean="0">
                <a:latin typeface="Gabriola" pitchFamily="82" charset="0"/>
              </a:rPr>
              <a:t>, Шевченко виконав близько ста малюнків аквареллю й олівцем. Друзі Шевченка клопотали про його звільнення, однак тільки через два роки після смерті імператора Миколи I клопотання увінчалися успіхом, і поета звільнено з заслання у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1857 році</a:t>
            </a:r>
            <a:r>
              <a:rPr lang="uk-UA" sz="3600" dirty="0" smtClean="0">
                <a:latin typeface="Gabriola" pitchFamily="82" charset="0"/>
              </a:rPr>
              <a:t>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6052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Третя подорож Україною: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31056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Діставши з чималими труднощами дозвіл, Шевченко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влітку</a:t>
            </a:r>
          </a:p>
          <a:p>
            <a:pPr algn="ctr"/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1859 року</a:t>
            </a:r>
            <a:r>
              <a:rPr lang="uk-UA" sz="3600" dirty="0" smtClean="0">
                <a:latin typeface="Gabriola" pitchFamily="82" charset="0"/>
              </a:rPr>
              <a:t> повернувся в Україну, де не був дванадцять років.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Тут відвідав своїх рідних - у Кирилівці та декого з давніх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 знайомих. На світанку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14 серпня 1859</a:t>
            </a:r>
            <a:r>
              <a:rPr lang="uk-UA" sz="3600" dirty="0" smtClean="0">
                <a:latin typeface="Gabriola" pitchFamily="82" charset="0"/>
              </a:rPr>
              <a:t> поет диліжансом 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через Ланцюговий міст, що на Дніпрі, виїхав до Петербурга.</a:t>
            </a:r>
          </a:p>
          <a:p>
            <a:pPr algn="ctr"/>
            <a:endParaRPr lang="uk-UA" sz="3600" dirty="0" smtClean="0">
              <a:latin typeface="Gabriola" pitchFamily="82" charset="0"/>
            </a:endParaRPr>
          </a:p>
          <a:p>
            <a:pPr algn="ctr"/>
            <a:r>
              <a:rPr lang="uk-UA" sz="3600" dirty="0" smtClean="0">
                <a:latin typeface="Gabriola" pitchFamily="82" charset="0"/>
              </a:rPr>
              <a:t>До останніх днів свого життя поет перебував під таємним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наглядом поліції. Однак він створив багато нових творів.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Уважають, що поема «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Марія</a:t>
            </a:r>
            <a:r>
              <a:rPr lang="uk-UA" sz="3600" dirty="0" smtClean="0">
                <a:latin typeface="Gabriola" pitchFamily="82" charset="0"/>
              </a:rPr>
              <a:t>» становить вершину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творчості поета після заслання.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4477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Кохання Т.Г. Шевченка: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7169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Першим коханням молодого Шевченка була Оксана, його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ровесниця. Родичі та знайомі закоханих були впевнені, що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молоді одружаться, щойно досягнуть старшого віку. Але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надії були марними - Тарас у валці свого пана П. </a:t>
            </a:r>
            <a:r>
              <a:rPr lang="uk-UA" sz="3600" dirty="0" smtClean="0">
                <a:latin typeface="Gabriola" pitchFamily="82" charset="0"/>
              </a:rPr>
              <a:t>Енгельгардта</a:t>
            </a:r>
            <a:r>
              <a:rPr lang="uk-UA" sz="3600" dirty="0" smtClean="0">
                <a:latin typeface="Gabriola" pitchFamily="82" charset="0"/>
              </a:rPr>
              <a:t> мусив поїхати до Вільна. Розлука була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несподівана і довга. Усе своє життя Шевченко згадував ту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дівчину, яку колись кохав. У 1843 році Шевченко їде в Україну і там зустрічає Ганну Закревську, якій згодом присвятив вірш «Г. З.». Наступними жінками, були Варвара Рєпніна, сільська дівчина Глафіра та Агата </a:t>
            </a:r>
            <a:r>
              <a:rPr lang="uk-UA" sz="3600" dirty="0" smtClean="0">
                <a:latin typeface="Gabriola" pitchFamily="82" charset="0"/>
              </a:rPr>
              <a:t>Рускова</a:t>
            </a:r>
            <a:r>
              <a:rPr lang="uk-UA" sz="3600" dirty="0" smtClean="0">
                <a:latin typeface="Gabriola" pitchFamily="82" charset="0"/>
              </a:rPr>
              <a:t>, 16-річна актриса Катерина </a:t>
            </a:r>
            <a:r>
              <a:rPr lang="uk-UA" sz="3600" dirty="0" smtClean="0">
                <a:latin typeface="Gabriola" pitchFamily="82" charset="0"/>
              </a:rPr>
              <a:t>Піунова</a:t>
            </a:r>
            <a:r>
              <a:rPr lang="uk-UA" sz="3600" dirty="0" smtClean="0">
                <a:latin typeface="Gabriola" pitchFamily="82" charset="0"/>
              </a:rPr>
              <a:t>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9968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://www.pereplet.ru:18000/text/sirotenko1/Image1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248472" cy="575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img-fotki.yandex.ru/get/6313/76423222.0/0_8737d_327d7db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317762" cy="587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58924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Оксана Коваленко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73325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Ганна Закревська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advTm="5725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http://www.rusalbom.ru/files/gallery/view/2107-1274385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196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kraeved.opck.org/biblioteka/enciklopedii/ose/images/piun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445224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Варвара Рєпніна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445224"/>
            <a:ext cx="4427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Катерина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Піунова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advTm="9016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ttp://svatovo.ws/shevchenko/gallery/data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vatovo.ws/shevchenko/gallery/data/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383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Дитинство і молодість: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80528" y="908720"/>
            <a:ext cx="9324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Тарас Шевченко народився</a:t>
            </a:r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 9 березня 1814</a:t>
            </a:r>
            <a:r>
              <a:rPr lang="uk-UA" sz="3600" dirty="0" smtClean="0">
                <a:latin typeface="Gabriola" pitchFamily="82" charset="0"/>
              </a:rPr>
              <a:t> у селі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Моринці Звенигородського повіту Київської губернії.</a:t>
            </a:r>
            <a:r>
              <a:rPr lang="uk-UA" sz="3600" dirty="0" smtClean="0"/>
              <a:t> </a:t>
            </a:r>
            <a:r>
              <a:rPr lang="uk-UA" sz="3600" dirty="0" smtClean="0">
                <a:latin typeface="Gabriola" pitchFamily="82" charset="0"/>
              </a:rPr>
              <a:t>Був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третьою дитиною селян-кріпаків Григорія Івановича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Шевченка і Катерини Якимівни Бойко після сестри 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Катерини та брата Микити. Дитячі роки Тараса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пройшли у селі Кирилівка. </a:t>
            </a:r>
          </a:p>
          <a:p>
            <a:pPr algn="ctr"/>
            <a:endParaRPr lang="uk-UA" sz="3600" dirty="0" smtClean="0">
              <a:latin typeface="Gabriola" pitchFamily="82" charset="0"/>
            </a:endParaRPr>
          </a:p>
          <a:p>
            <a:pPr algn="ctr"/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Восени 1822 року</a:t>
            </a:r>
            <a:r>
              <a:rPr lang="uk-UA" sz="3600" dirty="0" smtClean="0">
                <a:latin typeface="Gabriola" pitchFamily="82" charset="0"/>
              </a:rPr>
              <a:t> Тарас Шевченко почав учитися грамоти в місцевого дяка </a:t>
            </a:r>
            <a:r>
              <a:rPr lang="uk-UA" sz="3600" dirty="0" smtClean="0">
                <a:latin typeface="Gabriola" pitchFamily="82" charset="0"/>
              </a:rPr>
              <a:t>Совгиря</a:t>
            </a:r>
            <a:r>
              <a:rPr lang="uk-UA" sz="3600" dirty="0" smtClean="0">
                <a:latin typeface="Gabriola" pitchFamily="82" charset="0"/>
              </a:rPr>
              <a:t>. У той час ознайомився з творами Григорія Сковороди. 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7894"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866" name="Picture 2" descr="http://hutsul.museum/upload/iblock/045/ayhzlocjetduijjv%20crwmoxhh3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xreferat.ru/image/50/130621471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413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Смерть Т.Г. Шевченка: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10 березня 1861 року Шевченко помер.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На кошти друзів 13 березня його було поховано спочатку на Смоленському православному кладовищі в Петербурзі.  Після того як п'ятдесят вісім днів прах Т. Г. Шевченка перебував у Петербурзі, його домовину, згідно із заповітом було перевезено в Україну і поховано на Чернечій горі біля Канева. У Києві з Тарасом прощалися студенти, поети, багато киян.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4493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890" name="Picture 2" descr="http://img-fotki.yandex.ru/get/3214/varjag-2007.35/0_29206_bb1d1f7d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592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18" name="Picture 2" descr="http://ic.pics.livejournal.com/karry_farranfor/25088389/8753/875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41638"/>
            <a:ext cx="8748463" cy="5416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0220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i="1" dirty="0" smtClean="0">
                <a:latin typeface="Gabriola" pitchFamily="82" charset="0"/>
                <a:cs typeface="Traditional Arabic" pitchFamily="18" charset="-78"/>
              </a:rPr>
              <a:t>«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Винесли гроб, поклали на козацький віз, накрили червоною китайкою. </a:t>
            </a:r>
          </a:p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Замість волів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впрягся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 люд хрещений, і повезли діти свого батька, що </a:t>
            </a:r>
          </a:p>
          <a:p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повернувся з далекого краю до свого дому», - згадує Григорій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Честахівський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Traditional Arabic" pitchFamily="18" charset="-78"/>
              </a:rPr>
              <a:t>.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Traditional Arabic" pitchFamily="18" charset="-78"/>
            </a:endParaRPr>
          </a:p>
        </p:txBody>
      </p:sp>
    </p:spTree>
  </p:cSld>
  <p:clrMapOvr>
    <a:masterClrMapping/>
  </p:clrMapOvr>
  <p:transition advTm="10468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794" name="Picture 2" descr="http://pmu.in.ua/wp-content/uploads/2011/03/shevc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92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62" name="Picture 2" descr="http://moryntci.com.ua/shevchenko/1035-1bk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46440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://moryntci.com.ua/shevchenko/1061-qog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677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lh5.ggpht.com/_FP9AXc5yaBA/R9KO23VfH-I/AAAAAAAAA1Q/Lz8vUwKzw38/s800/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844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082" name="Picture 2" descr="http://skripnikmarina.ucoz.ua/_ph/6/302932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skripnikmarina.ucoz.ua/_ph/6/929514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6992"/>
            <a:ext cx="464400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://skripnikmarina.ucoz.ua/_ph/6/6945395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90" name="Picture 10" descr="http://skripnikmarina.ucoz.ua/_ph/6/4859984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356992"/>
            <a:ext cx="4572000" cy="35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6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2" name="Picture 2" descr="Файл:Taras Shevchenko painting 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134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 вересня 1823 року </a:t>
            </a:r>
            <a:r>
              <a:rPr lang="uk-UA" sz="3600" dirty="0" smtClean="0">
                <a:latin typeface="Gabriola" pitchFamily="82" charset="0"/>
              </a:rPr>
              <a:t>від тяжкої праці й злиднів померла мати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Катерина, а </a:t>
            </a:r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19 жовтня 1823 року </a:t>
            </a:r>
            <a:r>
              <a:rPr lang="uk-UA" sz="3600" dirty="0" smtClean="0">
                <a:latin typeface="Gabriola" pitchFamily="82" charset="0"/>
              </a:rPr>
              <a:t>батько одружився вдруге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з удовою Оксаною Терещенко, в якої вже було троє дітей. </a:t>
            </a:r>
          </a:p>
          <a:p>
            <a:pPr algn="ctr"/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2 квітня 1825 року </a:t>
            </a:r>
            <a:r>
              <a:rPr lang="uk-UA" sz="3600" dirty="0" smtClean="0">
                <a:latin typeface="Gabriola" pitchFamily="82" charset="0"/>
              </a:rPr>
              <a:t>від тяжкої праці на панщині помер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Григорій Шевченко, і невдовзі мачуха повернулася зі своїми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дітьми до Моринців, а Тарас пішов у найми до дяка Петра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Богорського</a:t>
            </a:r>
            <a:r>
              <a:rPr lang="uk-UA" sz="3600" dirty="0" smtClean="0">
                <a:latin typeface="Gabriola" pitchFamily="82" charset="0"/>
              </a:rPr>
              <a:t>, який прибув із Києва. Не стерпівши знущань </a:t>
            </a:r>
            <a:r>
              <a:rPr lang="uk-UA" sz="3600" dirty="0" smtClean="0">
                <a:latin typeface="Gabriola" pitchFamily="82" charset="0"/>
              </a:rPr>
              <a:t>Богорського</a:t>
            </a:r>
            <a:r>
              <a:rPr lang="uk-UA" sz="3600" dirty="0" smtClean="0">
                <a:latin typeface="Gabriola" pitchFamily="82" charset="0"/>
              </a:rPr>
              <a:t>, Тарас втік від нього й почав шукати у навколишніх селах учителя-маляра, відчував потяг до живопису. </a:t>
            </a:r>
          </a:p>
          <a:p>
            <a:pPr algn="ctr"/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1827 року </a:t>
            </a:r>
            <a:r>
              <a:rPr lang="uk-UA" sz="3600" dirty="0" smtClean="0">
                <a:latin typeface="Gabriola" pitchFamily="82" charset="0"/>
              </a:rPr>
              <a:t>він пас громадську отару в Кирилівці й там зустрічався з Оксаною Коваленко.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1419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3999" cy="685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abriola" pitchFamily="82" charset="0"/>
              </a:rPr>
              <a:t>Коли Тарасові минуло 14 років, помер Василь </a:t>
            </a:r>
            <a:r>
              <a:rPr lang="uk-UA" sz="3600" dirty="0" smtClean="0">
                <a:latin typeface="Gabriola" pitchFamily="82" charset="0"/>
              </a:rPr>
              <a:t>Енгельгардт</a:t>
            </a:r>
            <a:r>
              <a:rPr lang="uk-UA" sz="3600" dirty="0" smtClean="0">
                <a:latin typeface="Gabriola" pitchFamily="82" charset="0"/>
              </a:rPr>
              <a:t> і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село Кирилівка стало власністю його сина — Павла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Енгельгардта</a:t>
            </a:r>
            <a:r>
              <a:rPr lang="uk-UA" sz="3600" dirty="0" smtClean="0">
                <a:latin typeface="Gabriola" pitchFamily="82" charset="0"/>
              </a:rPr>
              <a:t>. Упродовж </a:t>
            </a:r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1829-1833</a:t>
            </a:r>
            <a:r>
              <a:rPr lang="uk-UA" sz="3600" u="sng" dirty="0" smtClean="0">
                <a:latin typeface="Gabriola" pitchFamily="82" charset="0"/>
              </a:rPr>
              <a:t> років </a:t>
            </a:r>
            <a:r>
              <a:rPr lang="uk-UA" sz="3600" dirty="0" smtClean="0">
                <a:latin typeface="Gabriola" pitchFamily="82" charset="0"/>
              </a:rPr>
              <a:t>Тарас копіював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картини суздальських майстрів. Майже два з половиною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роки — з осені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1828-го</a:t>
            </a:r>
            <a:r>
              <a:rPr lang="uk-UA" sz="3600" dirty="0" smtClean="0">
                <a:latin typeface="Gabriola" pitchFamily="82" charset="0"/>
              </a:rPr>
              <a:t> до початку 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1831-го</a:t>
            </a:r>
            <a:r>
              <a:rPr lang="uk-UA" sz="3600" dirty="0" smtClean="0">
                <a:latin typeface="Gabriola" pitchFamily="82" charset="0"/>
              </a:rPr>
              <a:t> — Шевченко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пробув зі своїм паном у Вільні. Переїхавши </a:t>
            </a:r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1831</a:t>
            </a:r>
            <a:r>
              <a:rPr lang="uk-UA" sz="3600" u="sng" dirty="0" smtClean="0">
                <a:latin typeface="Gabriola" pitchFamily="82" charset="0"/>
              </a:rPr>
              <a:t> року</a:t>
            </a:r>
            <a:r>
              <a:rPr lang="uk-UA" sz="3600" dirty="0" smtClean="0">
                <a:latin typeface="Gabriola" pitchFamily="82" charset="0"/>
              </a:rPr>
              <a:t> з Вільна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до Петербурга, </a:t>
            </a:r>
            <a:r>
              <a:rPr lang="uk-UA" sz="3600" dirty="0" smtClean="0">
                <a:latin typeface="Gabriola" pitchFamily="82" charset="0"/>
              </a:rPr>
              <a:t>Енгельгардт</a:t>
            </a:r>
            <a:r>
              <a:rPr lang="uk-UA" sz="3600" dirty="0" smtClean="0">
                <a:latin typeface="Gabriola" pitchFamily="82" charset="0"/>
              </a:rPr>
              <a:t> взяв із собою Шевченка, згодом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віддав його в науку на чотири роки до живописця Василя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Ширяєва</a:t>
            </a:r>
            <a:r>
              <a:rPr lang="uk-UA" sz="3600" dirty="0" smtClean="0">
                <a:latin typeface="Gabriola" pitchFamily="82" charset="0"/>
              </a:rPr>
              <a:t>.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Ночами, у вільний від роботи час, Шевченко ходив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 до Літнього саду, змальовував статуї, тоді ж уперше почав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писати вірші.</a:t>
            </a:r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3088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410" name="Picture 2" descr="Файл:Летний сад. Французский партер. Фонтан &quot;Коронный&quot;. 2012 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8802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Файл:Летний сад. Фонтан &quot;Пирамида&quot; на Центральной аллее.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788024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Файл:Bellona-Summer Garden-Saint Petersbur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258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936104"/>
          </a:xfrm>
        </p:spPr>
        <p:txBody>
          <a:bodyPr>
            <a:noAutofit/>
          </a:bodyPr>
          <a:lstStyle/>
          <a:p>
            <a:r>
              <a:rPr lang="uk-U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Викуп Шевченка з кріпацтва: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52536" y="620688"/>
            <a:ext cx="95770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Улітку 1836 року </a:t>
            </a:r>
            <a:r>
              <a:rPr lang="uk-UA" sz="3600" dirty="0" smtClean="0">
                <a:latin typeface="Gabriola" pitchFamily="82" charset="0"/>
              </a:rPr>
              <a:t>під час одного з петербурзьких нічних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рисувальних сеансів у Літньому саду він познайомився зі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своїм земляком - художником Іваном Сошенком, а через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нього з </a:t>
            </a:r>
            <a:r>
              <a:rPr lang="uk-UA" sz="3600" dirty="0" smtClean="0">
                <a:latin typeface="Gabriola" pitchFamily="82" charset="0"/>
              </a:rPr>
              <a:t>поетом-</a:t>
            </a:r>
            <a:r>
              <a:rPr lang="uk-UA" sz="3600" dirty="0" smtClean="0">
                <a:latin typeface="Gabriola" pitchFamily="82" charset="0"/>
              </a:rPr>
              <a:t> Василем Жуковським. </a:t>
            </a:r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Навесні 1838-го</a:t>
            </a:r>
            <a:r>
              <a:rPr lang="uk-UA" sz="3600" dirty="0" smtClean="0">
                <a:latin typeface="Gabriola" pitchFamily="82" charset="0"/>
              </a:rPr>
              <a:t> 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Карл Брюллов і Василь Жуковський вирішили викупити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молодого поета з кріпацтва. </a:t>
            </a:r>
            <a:r>
              <a:rPr lang="uk-UA" sz="3600" dirty="0" smtClean="0">
                <a:latin typeface="Gabriola" pitchFamily="82" charset="0"/>
              </a:rPr>
              <a:t>Енгельгардт</a:t>
            </a:r>
            <a:r>
              <a:rPr lang="uk-UA" sz="3600" dirty="0" smtClean="0">
                <a:latin typeface="Gabriola" pitchFamily="82" charset="0"/>
              </a:rPr>
              <a:t> погодився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відпустити кріпака за великі гроші -2500 рублів. Щоб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здобути такі гроші, Карл Брюллов намалював портрет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Василя </a:t>
            </a:r>
            <a:r>
              <a:rPr lang="uk-UA" sz="3600" dirty="0" smtClean="0">
                <a:latin typeface="Gabriola" pitchFamily="82" charset="0"/>
              </a:rPr>
              <a:t>Жуковського-</a:t>
            </a:r>
            <a:r>
              <a:rPr lang="uk-UA" sz="3600" dirty="0" smtClean="0">
                <a:latin typeface="Gabriola" pitchFamily="82" charset="0"/>
              </a:rPr>
              <a:t> вихователя спадкоємця престолу, і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портрет розіграли в лотереї, в якій взяла участь царська </a:t>
            </a:r>
          </a:p>
          <a:p>
            <a:pPr algn="ctr"/>
            <a:r>
              <a:rPr lang="uk-UA" sz="3600" dirty="0" smtClean="0">
                <a:latin typeface="Gabriola" pitchFamily="82" charset="0"/>
              </a:rPr>
              <a:t>родина. </a:t>
            </a:r>
            <a:r>
              <a:rPr lang="uk-UA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7 травня 1838 року </a:t>
            </a:r>
            <a:r>
              <a:rPr lang="uk-UA" sz="3600" dirty="0" smtClean="0">
                <a:latin typeface="Gabriola" pitchFamily="82" charset="0"/>
              </a:rPr>
              <a:t>Шевченкові видали відпускну.</a:t>
            </a:r>
          </a:p>
          <a:p>
            <a:pPr algn="ctr"/>
            <a:endParaRPr lang="uk-UA" sz="3600" dirty="0">
              <a:latin typeface="Gabriola" pitchFamily="82" charset="0"/>
            </a:endParaRPr>
          </a:p>
        </p:txBody>
      </p:sp>
    </p:spTree>
  </p:cSld>
  <p:clrMapOvr>
    <a:masterClrMapping/>
  </p:clrMapOvr>
  <p:transition advTm="12901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http://prostir.museum/static/images/news/9663/46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tarefer.ru/works/45/100091/pics/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132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1368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458" name="Picture 2" descr="http://incognita.day.kiev.ua/img/hist/8sos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8782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mirstihoff.ru/uploads/posts/2012-02/1330527667_zukov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0"/>
            <a:ext cx="298782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kolyan.net/uploads/posts/2010-02/thumbs/1266900856_brjullo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3183165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42930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Карл Брюллов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4293096"/>
            <a:ext cx="305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Василь Жуковський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93096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Іван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Сошенко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 advTm="6536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152</Words>
  <Application>Microsoft Office PowerPoint</Application>
  <PresentationFormat>Экран (4:3)</PresentationFormat>
  <Paragraphs>97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Дитинство і молодість:</vt:lpstr>
      <vt:lpstr>Слайд 3</vt:lpstr>
      <vt:lpstr>Слайд 4</vt:lpstr>
      <vt:lpstr>Слайд 5</vt:lpstr>
      <vt:lpstr>Слайд 6</vt:lpstr>
      <vt:lpstr>Викуп Шевченка з кріпацтва:</vt:lpstr>
      <vt:lpstr>Слайд 8</vt:lpstr>
      <vt:lpstr>Слайд 9</vt:lpstr>
      <vt:lpstr>Слайд 10</vt:lpstr>
      <vt:lpstr>Друга подорож Україною:</vt:lpstr>
      <vt:lpstr>Арешт і заслання:</vt:lpstr>
      <vt:lpstr>Слайд 13</vt:lpstr>
      <vt:lpstr>Слайд 14</vt:lpstr>
      <vt:lpstr>Третя подорож Україною:</vt:lpstr>
      <vt:lpstr>Кохання Т.Г. Шевченка:</vt:lpstr>
      <vt:lpstr>Слайд 17</vt:lpstr>
      <vt:lpstr>Слайд 18</vt:lpstr>
      <vt:lpstr>Слайд 19</vt:lpstr>
      <vt:lpstr>Слайд 20</vt:lpstr>
      <vt:lpstr>Смерть Т.Г. Шевченка: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USER-PC</dc:creator>
  <cp:lastModifiedBy>USER-PC</cp:lastModifiedBy>
  <cp:revision>50</cp:revision>
  <dcterms:created xsi:type="dcterms:W3CDTF">2014-03-04T14:01:49Z</dcterms:created>
  <dcterms:modified xsi:type="dcterms:W3CDTF">2014-03-05T16:29:01Z</dcterms:modified>
</cp:coreProperties>
</file>