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0099"/>
    <a:srgbClr val="00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81" autoAdjust="0"/>
  </p:normalViewPr>
  <p:slideViewPr>
    <p:cSldViewPr>
      <p:cViewPr varScale="1">
        <p:scale>
          <a:sx n="70" d="100"/>
          <a:sy n="70" d="100"/>
        </p:scale>
        <p:origin x="-4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19BA6E8-8C9A-44F9-A94A-9B1139030739}" type="datetimeFigureOut">
              <a:rPr lang="ru-RU" smtClean="0"/>
              <a:t>15.11.2014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44EF4D-6190-400D-AB0B-5D9A3F096824}"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19BA6E8-8C9A-44F9-A94A-9B1139030739}" type="datetimeFigureOut">
              <a:rPr lang="ru-RU" smtClean="0"/>
              <a:t>15.11.2014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19BA6E8-8C9A-44F9-A94A-9B1139030739}" type="datetimeFigureOut">
              <a:rPr lang="ru-RU" smtClean="0"/>
              <a:t>15.11.2014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519BA6E8-8C9A-44F9-A94A-9B1139030739}" type="datetimeFigureOut">
              <a:rPr lang="ru-RU" smtClean="0"/>
              <a:t>15.11.2014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44EF4D-6190-400D-AB0B-5D9A3F096824}"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9BA6E8-8C9A-44F9-A94A-9B1139030739}" type="datetimeFigureOut">
              <a:rPr lang="ru-RU" smtClean="0"/>
              <a:t>15.11.2014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519BA6E8-8C9A-44F9-A94A-9B1139030739}" type="datetimeFigureOut">
              <a:rPr lang="ru-RU" smtClean="0"/>
              <a:t>15.11.2014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19BA6E8-8C9A-44F9-A94A-9B1139030739}" type="datetimeFigureOut">
              <a:rPr lang="ru-RU" smtClean="0"/>
              <a:t>15.11.2014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9BA6E8-8C9A-44F9-A94A-9B1139030739}" type="datetimeFigureOut">
              <a:rPr lang="ru-RU" smtClean="0"/>
              <a:t>15.11.2014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BA6E8-8C9A-44F9-A94A-9B1139030739}" type="datetimeFigureOut">
              <a:rPr lang="ru-RU" smtClean="0"/>
              <a:t>15.11.2014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9BA6E8-8C9A-44F9-A94A-9B1139030739}" type="datetimeFigureOut">
              <a:rPr lang="ru-RU" smtClean="0"/>
              <a:t>15.11.2014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9BA6E8-8C9A-44F9-A94A-9B1139030739}" type="datetimeFigureOut">
              <a:rPr lang="ru-RU" smtClean="0"/>
              <a:t>15.11.2014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44EF4D-6190-400D-AB0B-5D9A3F09682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19BA6E8-8C9A-44F9-A94A-9B1139030739}" type="datetimeFigureOut">
              <a:rPr lang="ru-RU" smtClean="0"/>
              <a:t>15.11.2014</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B44EF4D-6190-400D-AB0B-5D9A3F09682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104" y="116632"/>
            <a:ext cx="8229600" cy="1143000"/>
          </a:xfrm>
        </p:spPr>
        <p:txBody>
          <a:bodyPr>
            <a:normAutofit fontScale="90000"/>
          </a:bodyPr>
          <a:lstStyle/>
          <a:p>
            <a:r>
              <a:rPr lang="en-US" sz="8900" i="1" dirty="0" smtClean="0">
                <a:solidFill>
                  <a:schemeClr val="accent1">
                    <a:lumMod val="40000"/>
                    <a:lumOff val="60000"/>
                  </a:schemeClr>
                </a:solidFill>
                <a:latin typeface="Snap ITC" panose="04040A07060A02020202" pitchFamily="82" charset="0"/>
              </a:rPr>
              <a:t>Snickers</a:t>
            </a:r>
            <a:endParaRPr lang="ru-RU" i="1" dirty="0">
              <a:solidFill>
                <a:schemeClr val="accent1">
                  <a:lumMod val="40000"/>
                  <a:lumOff val="6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1412776"/>
            <a:ext cx="6557714" cy="4248472"/>
          </a:xfrm>
        </p:spPr>
      </p:pic>
    </p:spTree>
    <p:extLst>
      <p:ext uri="{BB962C8B-B14F-4D97-AF65-F5344CB8AC3E}">
        <p14:creationId xmlns:p14="http://schemas.microsoft.com/office/powerpoint/2010/main" val="8801290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a:solidFill>
                  <a:schemeClr val="accent4">
                    <a:lumMod val="40000"/>
                    <a:lumOff val="60000"/>
                  </a:schemeClr>
                </a:solidFill>
                <a:latin typeface="Bernard MT Condensed" panose="02050806060905020404" pitchFamily="18" charset="0"/>
              </a:rPr>
              <a:t>Snickers is a chocolate bar with roasted peanuts (also with sunflower seeds, </a:t>
            </a:r>
            <a:r>
              <a:rPr lang="en-US" sz="2000" dirty="0" smtClean="0">
                <a:solidFill>
                  <a:schemeClr val="accent4">
                    <a:lumMod val="40000"/>
                    <a:lumOff val="60000"/>
                  </a:schemeClr>
                </a:solidFill>
                <a:latin typeface="Bernard MT Condensed" panose="02050806060905020404" pitchFamily="18" charset="0"/>
              </a:rPr>
              <a:t>hazelnuts) </a:t>
            </a:r>
            <a:r>
              <a:rPr lang="en-US" sz="2000" dirty="0">
                <a:solidFill>
                  <a:schemeClr val="accent4">
                    <a:lumMod val="40000"/>
                    <a:lumOff val="60000"/>
                  </a:schemeClr>
                </a:solidFill>
                <a:latin typeface="Bernard MT Condensed" panose="02050806060905020404" pitchFamily="18" charset="0"/>
              </a:rPr>
              <a:t>almonds, caramel and nougat, topped with milk chocolate.</a:t>
            </a:r>
            <a:endParaRPr lang="ru-RU" sz="2000" dirty="0">
              <a:solidFill>
                <a:schemeClr val="accent4">
                  <a:lumMod val="40000"/>
                  <a:lumOff val="6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28800" y="1600200"/>
            <a:ext cx="5486400" cy="4114800"/>
          </a:xfrm>
        </p:spPr>
      </p:pic>
    </p:spTree>
    <p:extLst>
      <p:ext uri="{BB962C8B-B14F-4D97-AF65-F5344CB8AC3E}">
        <p14:creationId xmlns:p14="http://schemas.microsoft.com/office/powerpoint/2010/main" val="128721393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body" sz="half" idx="2"/>
          </p:nvPr>
        </p:nvSpPr>
        <p:spPr>
          <a:xfrm>
            <a:off x="612775" y="620713"/>
            <a:ext cx="2971800" cy="5094287"/>
          </a:xfrm>
        </p:spPr>
        <p:txBody>
          <a:bodyPr>
            <a:noAutofit/>
          </a:bodyPr>
          <a:lstStyle/>
          <a:p>
            <a:pPr algn="ctr"/>
            <a:r>
              <a:rPr lang="en-US" sz="2000" i="1" u="sng" dirty="0" smtClean="0">
                <a:solidFill>
                  <a:schemeClr val="accent1">
                    <a:lumMod val="60000"/>
                    <a:lumOff val="40000"/>
                  </a:schemeClr>
                </a:solidFill>
                <a:latin typeface="Matura MT Script Capitals" panose="03020802060602070202" pitchFamily="66" charset="0"/>
              </a:rPr>
              <a:t>In 1949 snickers-sponsored broadcast on the popular </a:t>
            </a:r>
            <a:r>
              <a:rPr lang="en-US" sz="2000" i="1" u="sng" dirty="0" err="1" smtClean="0">
                <a:solidFill>
                  <a:schemeClr val="accent1">
                    <a:lumMod val="60000"/>
                    <a:lumOff val="40000"/>
                  </a:schemeClr>
                </a:solidFill>
                <a:latin typeface="Matura MT Script Capitals" panose="03020802060602070202" pitchFamily="66" charset="0"/>
              </a:rPr>
              <a:t>american</a:t>
            </a:r>
            <a:r>
              <a:rPr lang="en-US" sz="2000" i="1" u="sng" dirty="0" smtClean="0">
                <a:solidFill>
                  <a:schemeClr val="accent1">
                    <a:lumMod val="60000"/>
                    <a:lumOff val="40000"/>
                  </a:schemeClr>
                </a:solidFill>
                <a:latin typeface="Matura MT Script Capitals" panose="03020802060602070202" pitchFamily="66" charset="0"/>
              </a:rPr>
              <a:t> TV show howdy </a:t>
            </a:r>
            <a:r>
              <a:rPr lang="en-US" sz="2000" i="1" u="sng" dirty="0" err="1" smtClean="0">
                <a:solidFill>
                  <a:schemeClr val="accent1">
                    <a:lumMod val="60000"/>
                    <a:lumOff val="40000"/>
                  </a:schemeClr>
                </a:solidFill>
                <a:latin typeface="Matura MT Script Capitals" panose="03020802060602070202" pitchFamily="66" charset="0"/>
              </a:rPr>
              <a:t>doody</a:t>
            </a:r>
            <a:r>
              <a:rPr lang="en-US" sz="2000" i="1" u="sng" dirty="0" smtClean="0">
                <a:solidFill>
                  <a:schemeClr val="accent1">
                    <a:lumMod val="60000"/>
                    <a:lumOff val="40000"/>
                  </a:schemeClr>
                </a:solidFill>
                <a:latin typeface="Matura MT Script Capitals" panose="03020802060602070202" pitchFamily="66" charset="0"/>
              </a:rPr>
              <a:t>.</a:t>
            </a:r>
            <a:br>
              <a:rPr lang="en-US" sz="2000" i="1" u="sng" dirty="0" smtClean="0">
                <a:solidFill>
                  <a:schemeClr val="accent1">
                    <a:lumMod val="60000"/>
                    <a:lumOff val="40000"/>
                  </a:schemeClr>
                </a:solidFill>
                <a:latin typeface="Matura MT Script Capitals" panose="03020802060602070202" pitchFamily="66" charset="0"/>
              </a:rPr>
            </a:br>
            <a:r>
              <a:rPr lang="en-US" sz="2000" i="1" u="sng" dirty="0" smtClean="0">
                <a:solidFill>
                  <a:schemeClr val="accent1">
                    <a:lumMod val="60000"/>
                    <a:lumOff val="40000"/>
                  </a:schemeClr>
                </a:solidFill>
                <a:latin typeface="Matura MT Script Capitals" panose="03020802060602070202" pitchFamily="66" charset="0"/>
              </a:rPr>
              <a:t>In 1984 sponsored the </a:t>
            </a:r>
            <a:r>
              <a:rPr lang="en-US" sz="2000" i="1" u="sng" dirty="0" err="1" smtClean="0">
                <a:solidFill>
                  <a:schemeClr val="accent1">
                    <a:lumMod val="60000"/>
                    <a:lumOff val="40000"/>
                  </a:schemeClr>
                </a:solidFill>
                <a:latin typeface="Matura MT Script Capitals" panose="03020802060602070202" pitchFamily="66" charset="0"/>
              </a:rPr>
              <a:t>olympic</a:t>
            </a:r>
            <a:r>
              <a:rPr lang="en-US" sz="2000" i="1" u="sng" dirty="0" smtClean="0">
                <a:solidFill>
                  <a:schemeClr val="accent1">
                    <a:lumMod val="60000"/>
                    <a:lumOff val="40000"/>
                  </a:schemeClr>
                </a:solidFill>
                <a:latin typeface="Matura MT Script Capitals" panose="03020802060602070202" pitchFamily="66" charset="0"/>
              </a:rPr>
              <a:t> games in los </a:t>
            </a:r>
            <a:r>
              <a:rPr lang="en-US" sz="2000" i="1" u="sng" dirty="0" err="1" smtClean="0">
                <a:solidFill>
                  <a:schemeClr val="accent1">
                    <a:lumMod val="60000"/>
                    <a:lumOff val="40000"/>
                  </a:schemeClr>
                </a:solidFill>
                <a:latin typeface="Matura MT Script Capitals" panose="03020802060602070202" pitchFamily="66" charset="0"/>
              </a:rPr>
              <a:t>angeles</a:t>
            </a:r>
            <a:r>
              <a:rPr lang="en-US" sz="2000" i="1" u="sng" dirty="0" smtClean="0">
                <a:solidFill>
                  <a:schemeClr val="accent1">
                    <a:lumMod val="60000"/>
                    <a:lumOff val="40000"/>
                  </a:schemeClr>
                </a:solidFill>
                <a:latin typeface="Matura MT Script Capitals" panose="03020802060602070202" pitchFamily="66" charset="0"/>
              </a:rPr>
              <a:t>.</a:t>
            </a:r>
            <a:br>
              <a:rPr lang="en-US" sz="2000" i="1" u="sng" dirty="0" smtClean="0">
                <a:solidFill>
                  <a:schemeClr val="accent1">
                    <a:lumMod val="60000"/>
                    <a:lumOff val="40000"/>
                  </a:schemeClr>
                </a:solidFill>
                <a:latin typeface="Matura MT Script Capitals" panose="03020802060602070202" pitchFamily="66" charset="0"/>
              </a:rPr>
            </a:br>
            <a:r>
              <a:rPr lang="en-US" sz="2000" i="1" u="sng" dirty="0" smtClean="0">
                <a:solidFill>
                  <a:schemeClr val="accent1">
                    <a:lumMod val="60000"/>
                    <a:lumOff val="40000"/>
                  </a:schemeClr>
                </a:solidFill>
                <a:latin typeface="Matura MT Script Capitals" panose="03020802060602070202" pitchFamily="66" charset="0"/>
              </a:rPr>
              <a:t>In 1994 the snickers brand sponsored the FIFA world cup, which took the united states, and two years later - UEFA euro 1996 in the UK.</a:t>
            </a:r>
            <a:endParaRPr lang="ru-RU" sz="2000" i="1" u="sng" dirty="0">
              <a:solidFill>
                <a:schemeClr val="accent1">
                  <a:lumMod val="60000"/>
                  <a:lumOff val="40000"/>
                </a:schemeClr>
              </a:solidFill>
            </a:endParaRPr>
          </a:p>
        </p:txBody>
      </p:sp>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62400" y="1916832"/>
            <a:ext cx="4648200" cy="2826618"/>
          </a:xfrm>
        </p:spPr>
      </p:pic>
    </p:spTree>
    <p:extLst>
      <p:ext uri="{BB962C8B-B14F-4D97-AF65-F5344CB8AC3E}">
        <p14:creationId xmlns:p14="http://schemas.microsoft.com/office/powerpoint/2010/main" val="191015530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1640" y="332656"/>
            <a:ext cx="6120680" cy="3312367"/>
          </a:xfrm>
        </p:spPr>
      </p:pic>
      <p:sp>
        <p:nvSpPr>
          <p:cNvPr id="4" name="Текст 3"/>
          <p:cNvSpPr>
            <a:spLocks noGrp="1"/>
          </p:cNvSpPr>
          <p:nvPr>
            <p:ph type="body" sz="half" idx="2"/>
          </p:nvPr>
        </p:nvSpPr>
        <p:spPr>
          <a:xfrm>
            <a:off x="1475656" y="3933056"/>
            <a:ext cx="6192688" cy="1798957"/>
          </a:xfrm>
        </p:spPr>
        <p:txBody>
          <a:bodyPr>
            <a:normAutofit fontScale="92500" lnSpcReduction="20000"/>
          </a:bodyPr>
          <a:lstStyle/>
          <a:p>
            <a:r>
              <a:rPr lang="en-US" sz="2400" dirty="0">
                <a:solidFill>
                  <a:schemeClr val="tx2">
                    <a:lumMod val="60000"/>
                    <a:lumOff val="40000"/>
                  </a:schemeClr>
                </a:solidFill>
                <a:latin typeface="Berlin Sans FB" panose="020E0602020502020306" pitchFamily="34" charset="0"/>
              </a:rPr>
              <a:t>Selling chocolate bar Snickers around the world annually reaches more than $ 2 billion </a:t>
            </a:r>
            <a:r>
              <a:rPr lang="en-US" sz="2400" dirty="0" smtClean="0">
                <a:solidFill>
                  <a:schemeClr val="tx2">
                    <a:lumMod val="60000"/>
                    <a:lumOff val="40000"/>
                  </a:schemeClr>
                </a:solidFill>
                <a:latin typeface="Berlin Sans FB" panose="020E0602020502020306" pitchFamily="34" charset="0"/>
              </a:rPr>
              <a:t>dollars. </a:t>
            </a:r>
            <a:r>
              <a:rPr lang="en-US" sz="2400" dirty="0">
                <a:solidFill>
                  <a:schemeClr val="tx2">
                    <a:lumMod val="60000"/>
                    <a:lumOff val="40000"/>
                  </a:schemeClr>
                </a:solidFill>
                <a:latin typeface="Berlin Sans FB" panose="020E0602020502020306" pitchFamily="34" charset="0"/>
              </a:rPr>
              <a:t>Prior to 1990, the product was sold in the UK and Ireland under the name </a:t>
            </a:r>
            <a:r>
              <a:rPr lang="en-US" sz="2400" dirty="0" smtClean="0">
                <a:solidFill>
                  <a:schemeClr val="tx2">
                    <a:lumMod val="60000"/>
                    <a:lumOff val="40000"/>
                  </a:schemeClr>
                </a:solidFill>
                <a:latin typeface="Berlin Sans FB" panose="020E0602020502020306" pitchFamily="34" charset="0"/>
              </a:rPr>
              <a:t>Marathon. </a:t>
            </a:r>
            <a:r>
              <a:rPr lang="en-US" sz="2400" dirty="0">
                <a:solidFill>
                  <a:schemeClr val="tx2">
                    <a:lumMod val="60000"/>
                    <a:lumOff val="40000"/>
                  </a:schemeClr>
                </a:solidFill>
                <a:latin typeface="Berlin Sans FB" panose="020E0602020502020306" pitchFamily="34" charset="0"/>
              </a:rPr>
              <a:t>Later, this bar has been sold around the world under the name Snickers</a:t>
            </a:r>
            <a:r>
              <a:rPr lang="en-US" dirty="0">
                <a:latin typeface="Berlin Sans FB" panose="020E0602020502020306" pitchFamily="34" charset="0"/>
              </a:rPr>
              <a:t>.</a:t>
            </a:r>
            <a:endParaRPr lang="ru-RU" dirty="0"/>
          </a:p>
        </p:txBody>
      </p:sp>
    </p:spTree>
    <p:extLst>
      <p:ext uri="{BB962C8B-B14F-4D97-AF65-F5344CB8AC3E}">
        <p14:creationId xmlns:p14="http://schemas.microsoft.com/office/powerpoint/2010/main" val="319869192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1556792"/>
            <a:ext cx="3528392" cy="4176464"/>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27984" y="1556792"/>
            <a:ext cx="4536504" cy="4104455"/>
          </a:xfrm>
        </p:spPr>
      </p:pic>
      <p:sp>
        <p:nvSpPr>
          <p:cNvPr id="4" name="Заголовок 3"/>
          <p:cNvSpPr>
            <a:spLocks noGrp="1"/>
          </p:cNvSpPr>
          <p:nvPr>
            <p:ph type="title"/>
          </p:nvPr>
        </p:nvSpPr>
        <p:spPr/>
        <p:txBody>
          <a:bodyPr/>
          <a:lstStyle/>
          <a:p>
            <a:r>
              <a:rPr lang="en-US" sz="1400" i="1" dirty="0">
                <a:solidFill>
                  <a:schemeClr val="accent1">
                    <a:lumMod val="75000"/>
                  </a:schemeClr>
                </a:solidFill>
                <a:effectLst>
                  <a:outerShdw blurRad="38100" dist="38100" dir="2700000" algn="tl">
                    <a:srgbClr val="000000">
                      <a:alpha val="43137"/>
                    </a:srgbClr>
                  </a:outerShdw>
                </a:effectLst>
                <a:latin typeface="Cooper Black" panose="0208090404030B020404" pitchFamily="18" charset="0"/>
              </a:rPr>
              <a:t>The Snickers bar was first produced in 1923 in the United States by Executive pastry chef Frank Mars. But its mass production began only in the 1930s-m In November 1929 in Chicago (USA) built the chocolate factory, which first began to be made chocolate bars Snickers. Today the Chicago chocolate factory produces 560 sweets per minute on a separate production line.</a:t>
            </a:r>
            <a:endParaRPr lang="ru-RU" sz="1400" i="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625681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3573016"/>
            <a:ext cx="5040559" cy="2141984"/>
          </a:xfrm>
        </p:spPr>
      </p:pic>
      <p:pic>
        <p:nvPicPr>
          <p:cNvPr id="5" name="Объект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843808" y="188912"/>
            <a:ext cx="5474691" cy="2015951"/>
          </a:xfrm>
        </p:spPr>
      </p:pic>
      <p:sp>
        <p:nvSpPr>
          <p:cNvPr id="4" name="Заголовок 3"/>
          <p:cNvSpPr>
            <a:spLocks noGrp="1"/>
          </p:cNvSpPr>
          <p:nvPr>
            <p:ph type="title"/>
          </p:nvPr>
        </p:nvSpPr>
        <p:spPr>
          <a:xfrm>
            <a:off x="539552" y="2204864"/>
            <a:ext cx="7924800" cy="1373014"/>
          </a:xfrm>
        </p:spPr>
        <p:txBody>
          <a:bodyPr/>
          <a:lstStyle/>
          <a:p>
            <a:r>
              <a:rPr lang="en-US" sz="1400" i="1" dirty="0">
                <a:solidFill>
                  <a:schemeClr val="accent6">
                    <a:lumMod val="40000"/>
                    <a:lumOff val="60000"/>
                  </a:schemeClr>
                </a:solidFill>
                <a:latin typeface="Ravie" panose="04040805050809020602" pitchFamily="82" charset="0"/>
              </a:rPr>
              <a:t>Composition:</a:t>
            </a:r>
            <a:r>
              <a:rPr lang="en-US" sz="1400" i="1" dirty="0">
                <a:solidFill>
                  <a:schemeClr val="accent6">
                    <a:lumMod val="40000"/>
                    <a:lumOff val="60000"/>
                  </a:schemeClr>
                </a:solidFill>
                <a:latin typeface="Ravie" panose="04040805050809020602" pitchFamily="82" charset="0"/>
              </a:rPr>
              <a:t/>
            </a:r>
            <a:br>
              <a:rPr lang="en-US" sz="1400" i="1" dirty="0">
                <a:solidFill>
                  <a:schemeClr val="accent6">
                    <a:lumMod val="40000"/>
                    <a:lumOff val="60000"/>
                  </a:schemeClr>
                </a:solidFill>
                <a:latin typeface="Ravie" panose="04040805050809020602" pitchFamily="82" charset="0"/>
              </a:rPr>
            </a:br>
            <a:r>
              <a:rPr lang="en-US" sz="1400" i="1" dirty="0">
                <a:solidFill>
                  <a:schemeClr val="accent6">
                    <a:lumMod val="40000"/>
                    <a:lumOff val="60000"/>
                  </a:schemeClr>
                </a:solidFill>
                <a:latin typeface="Ravie" panose="04040805050809020602" pitchFamily="82" charset="0"/>
              </a:rPr>
              <a:t/>
            </a:r>
            <a:br>
              <a:rPr lang="en-US" sz="1400" i="1" dirty="0">
                <a:solidFill>
                  <a:schemeClr val="accent6">
                    <a:lumMod val="40000"/>
                    <a:lumOff val="60000"/>
                  </a:schemeClr>
                </a:solidFill>
                <a:latin typeface="Ravie" panose="04040805050809020602" pitchFamily="82" charset="0"/>
              </a:rPr>
            </a:br>
            <a:r>
              <a:rPr lang="en-US" sz="1400" i="1" dirty="0">
                <a:solidFill>
                  <a:schemeClr val="accent6">
                    <a:lumMod val="40000"/>
                    <a:lumOff val="60000"/>
                  </a:schemeClr>
                </a:solidFill>
                <a:latin typeface="Ravie" panose="04040805050809020602" pitchFamily="82" charset="0"/>
              </a:rPr>
              <a:t>Filling: peanuts, glucose syrup, sugar, palm oil, nonfat dry milk, salt, dried egg white, </a:t>
            </a:r>
            <a:r>
              <a:rPr lang="en-US" sz="1400" i="1" dirty="0" err="1">
                <a:solidFill>
                  <a:schemeClr val="accent6">
                    <a:lumMod val="40000"/>
                    <a:lumOff val="60000"/>
                  </a:schemeClr>
                </a:solidFill>
                <a:latin typeface="Ravie" panose="04040805050809020602" pitchFamily="82" charset="0"/>
              </a:rPr>
              <a:t>flavouring</a:t>
            </a:r>
            <a:r>
              <a:rPr lang="en-US" sz="1400" i="1" dirty="0">
                <a:solidFill>
                  <a:schemeClr val="accent6">
                    <a:lumMod val="40000"/>
                    <a:lumOff val="60000"/>
                  </a:schemeClr>
                </a:solidFill>
                <a:latin typeface="Ravie" panose="04040805050809020602" pitchFamily="82" charset="0"/>
              </a:rPr>
              <a:t> (vanillin);</a:t>
            </a:r>
            <a:r>
              <a:rPr lang="en-US" sz="1400" i="1" dirty="0">
                <a:solidFill>
                  <a:schemeClr val="accent6">
                    <a:lumMod val="40000"/>
                    <a:lumOff val="60000"/>
                  </a:schemeClr>
                </a:solidFill>
                <a:latin typeface="Ravie" panose="04040805050809020602" pitchFamily="82" charset="0"/>
              </a:rPr>
              <a:t/>
            </a:r>
            <a:br>
              <a:rPr lang="en-US" sz="1400" i="1" dirty="0">
                <a:solidFill>
                  <a:schemeClr val="accent6">
                    <a:lumMod val="40000"/>
                    <a:lumOff val="60000"/>
                  </a:schemeClr>
                </a:solidFill>
                <a:latin typeface="Ravie" panose="04040805050809020602" pitchFamily="82" charset="0"/>
              </a:rPr>
            </a:br>
            <a:r>
              <a:rPr lang="en-US" sz="1400" i="1" dirty="0">
                <a:solidFill>
                  <a:schemeClr val="accent6">
                    <a:lumMod val="40000"/>
                    <a:lumOff val="60000"/>
                  </a:schemeClr>
                </a:solidFill>
                <a:latin typeface="Ravie" panose="04040805050809020602" pitchFamily="82" charset="0"/>
              </a:rPr>
              <a:t/>
            </a:r>
            <a:br>
              <a:rPr lang="en-US" sz="1400" i="1" dirty="0">
                <a:solidFill>
                  <a:schemeClr val="accent6">
                    <a:lumMod val="40000"/>
                    <a:lumOff val="60000"/>
                  </a:schemeClr>
                </a:solidFill>
                <a:latin typeface="Ravie" panose="04040805050809020602" pitchFamily="82" charset="0"/>
              </a:rPr>
            </a:br>
            <a:r>
              <a:rPr lang="en-US" sz="1400" i="1" dirty="0">
                <a:solidFill>
                  <a:schemeClr val="accent6">
                    <a:lumMod val="40000"/>
                    <a:lumOff val="60000"/>
                  </a:schemeClr>
                </a:solidFill>
                <a:latin typeface="Ravie" panose="04040805050809020602" pitchFamily="82" charset="0"/>
              </a:rPr>
              <a:t>Chocolate: sugar, cocoa butter, whole milk powder, cocoa mass, lactose, anhydrous milk fat, emulsifier (soya lecithin), </a:t>
            </a:r>
            <a:r>
              <a:rPr lang="en-US" sz="1400" i="1" dirty="0" err="1">
                <a:solidFill>
                  <a:schemeClr val="accent6">
                    <a:lumMod val="40000"/>
                    <a:lumOff val="60000"/>
                  </a:schemeClr>
                </a:solidFill>
                <a:latin typeface="Ravie" panose="04040805050809020602" pitchFamily="82" charset="0"/>
              </a:rPr>
              <a:t>flavouring</a:t>
            </a:r>
            <a:r>
              <a:rPr lang="en-US" sz="1400" i="1" dirty="0">
                <a:solidFill>
                  <a:schemeClr val="accent6">
                    <a:lumMod val="40000"/>
                    <a:lumOff val="60000"/>
                  </a:schemeClr>
                </a:solidFill>
                <a:latin typeface="Ravie" panose="04040805050809020602" pitchFamily="82" charset="0"/>
              </a:rPr>
              <a:t> (vanillin), skim milk.</a:t>
            </a:r>
            <a:endParaRPr lang="ru-RU" sz="1400" i="1" dirty="0">
              <a:solidFill>
                <a:schemeClr val="accent6">
                  <a:lumMod val="40000"/>
                  <a:lumOff val="60000"/>
                </a:schemeClr>
              </a:solidFill>
            </a:endParaRPr>
          </a:p>
        </p:txBody>
      </p:sp>
    </p:spTree>
    <p:extLst>
      <p:ext uri="{BB962C8B-B14F-4D97-AF65-F5344CB8AC3E}">
        <p14:creationId xmlns:p14="http://schemas.microsoft.com/office/powerpoint/2010/main" val="7053340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388" y="262732"/>
            <a:ext cx="4022725" cy="2230164"/>
          </a:xfrm>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79388" y="2761057"/>
            <a:ext cx="4094162" cy="2901161"/>
          </a:xfrm>
        </p:spPr>
      </p:pic>
      <p:sp>
        <p:nvSpPr>
          <p:cNvPr id="4" name="Заголовок 3"/>
          <p:cNvSpPr>
            <a:spLocks noGrp="1"/>
          </p:cNvSpPr>
          <p:nvPr>
            <p:ph type="title"/>
          </p:nvPr>
        </p:nvSpPr>
        <p:spPr>
          <a:xfrm>
            <a:off x="4499992" y="116632"/>
            <a:ext cx="4464496" cy="5688632"/>
          </a:xfrm>
        </p:spPr>
        <p:txBody>
          <a:bodyPr/>
          <a:lstStyle/>
          <a:p>
            <a:r>
              <a:rPr lang="en-US" sz="2000" i="1" u="sng" dirty="0">
                <a:solidFill>
                  <a:schemeClr val="accent6">
                    <a:lumMod val="60000"/>
                    <a:lumOff val="40000"/>
                  </a:schemeClr>
                </a:solidFill>
                <a:latin typeface="Mistral" panose="03090702030407020403" pitchFamily="66" charset="0"/>
              </a:rPr>
              <a:t>In 2009 analytical company </a:t>
            </a:r>
            <a:r>
              <a:rPr lang="en-US" sz="2000" i="1" u="sng" dirty="0" err="1">
                <a:solidFill>
                  <a:schemeClr val="accent6">
                    <a:lumMod val="60000"/>
                    <a:lumOff val="40000"/>
                  </a:schemeClr>
                </a:solidFill>
                <a:latin typeface="Mistral" panose="03090702030407020403" pitchFamily="66" charset="0"/>
              </a:rPr>
              <a:t>Profi</a:t>
            </a:r>
            <a:r>
              <a:rPr lang="en-US" sz="2000" i="1" u="sng" dirty="0">
                <a:solidFill>
                  <a:schemeClr val="accent6">
                    <a:lumMod val="60000"/>
                    <a:lumOff val="40000"/>
                  </a:schemeClr>
                </a:solidFill>
                <a:latin typeface="Mistral" panose="03090702030407020403" pitchFamily="66" charset="0"/>
              </a:rPr>
              <a:t> Online Research found that every fifth teenager buys a chocolate bar every day. And the most popular in the rating was "Snickers".</a:t>
            </a:r>
            <a:r>
              <a:rPr lang="en-US" sz="2000" i="1" u="sng" dirty="0">
                <a:solidFill>
                  <a:schemeClr val="accent6">
                    <a:lumMod val="60000"/>
                    <a:lumOff val="40000"/>
                  </a:schemeClr>
                </a:solidFill>
                <a:latin typeface="Mistral" panose="03090702030407020403" pitchFamily="66" charset="0"/>
              </a:rPr>
              <a:t/>
            </a:r>
            <a:br>
              <a:rPr lang="en-US" sz="2000" i="1" u="sng" dirty="0">
                <a:solidFill>
                  <a:schemeClr val="accent6">
                    <a:lumMod val="60000"/>
                    <a:lumOff val="40000"/>
                  </a:schemeClr>
                </a:solidFill>
                <a:latin typeface="Mistral" panose="03090702030407020403" pitchFamily="66" charset="0"/>
              </a:rPr>
            </a:br>
            <a:r>
              <a:rPr lang="en-US" sz="2000" i="1" u="sng" dirty="0">
                <a:solidFill>
                  <a:schemeClr val="accent6">
                    <a:lumMod val="60000"/>
                    <a:lumOff val="40000"/>
                  </a:schemeClr>
                </a:solidFill>
                <a:latin typeface="Mistral" panose="03090702030407020403" pitchFamily="66" charset="0"/>
              </a:rPr>
              <a:t/>
            </a:r>
            <a:br>
              <a:rPr lang="en-US" sz="2000" i="1" u="sng" dirty="0">
                <a:solidFill>
                  <a:schemeClr val="accent6">
                    <a:lumMod val="60000"/>
                    <a:lumOff val="40000"/>
                  </a:schemeClr>
                </a:solidFill>
                <a:latin typeface="Mistral" panose="03090702030407020403" pitchFamily="66" charset="0"/>
              </a:rPr>
            </a:br>
            <a:r>
              <a:rPr lang="en-US" sz="2000" i="1" u="sng" dirty="0">
                <a:solidFill>
                  <a:schemeClr val="accent6">
                    <a:lumMod val="60000"/>
                    <a:lumOff val="40000"/>
                  </a:schemeClr>
                </a:solidFill>
                <a:latin typeface="Mistral" panose="03090702030407020403" pitchFamily="66" charset="0"/>
              </a:rPr>
              <a:t>Market development sales contributed to the massive advertising campaign that made the bar very popular. Famous and very popular in Russia advertising slogan of the bar is "No brakes - </a:t>
            </a:r>
            <a:r>
              <a:rPr lang="en-US" sz="2000" i="1" u="sng" dirty="0" err="1">
                <a:solidFill>
                  <a:schemeClr val="accent6">
                    <a:lumMod val="60000"/>
                    <a:lumOff val="40000"/>
                  </a:schemeClr>
                </a:solidFill>
                <a:latin typeface="Mistral" panose="03090702030407020403" pitchFamily="66" charset="0"/>
              </a:rPr>
              <a:t>snickersnee</a:t>
            </a:r>
            <a:r>
              <a:rPr lang="en-US" sz="2000" i="1" u="sng" dirty="0">
                <a:solidFill>
                  <a:schemeClr val="accent6">
                    <a:lumMod val="60000"/>
                    <a:lumOff val="40000"/>
                  </a:schemeClr>
                </a:solidFill>
                <a:latin typeface="Mistral" panose="03090702030407020403" pitchFamily="66" charset="0"/>
              </a:rPr>
              <a:t>". The Snickers bar is very nutritious, it is emphasized in advertising, which became the first national TV channels post-Soviet space.</a:t>
            </a:r>
            <a:endParaRPr lang="ru-RU" sz="2000" i="1" u="sng" dirty="0">
              <a:solidFill>
                <a:schemeClr val="accent6">
                  <a:lumMod val="60000"/>
                  <a:lumOff val="40000"/>
                </a:schemeClr>
              </a:solidFill>
              <a:latin typeface="Mistral" panose="03090702030407020403" pitchFamily="66" charset="0"/>
            </a:endParaRPr>
          </a:p>
        </p:txBody>
      </p:sp>
    </p:spTree>
    <p:extLst>
      <p:ext uri="{BB962C8B-B14F-4D97-AF65-F5344CB8AC3E}">
        <p14:creationId xmlns:p14="http://schemas.microsoft.com/office/powerpoint/2010/main" val="31331940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16016" y="2209800"/>
            <a:ext cx="3888432" cy="3505200"/>
          </a:xfrm>
        </p:spPr>
      </p:pic>
      <p:pic>
        <p:nvPicPr>
          <p:cNvPr id="7" name="Объект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51520" y="2204864"/>
            <a:ext cx="4093840" cy="3517751"/>
          </a:xfrm>
        </p:spPr>
      </p:pic>
      <p:sp>
        <p:nvSpPr>
          <p:cNvPr id="5" name="Текст 4"/>
          <p:cNvSpPr>
            <a:spLocks noGrp="1"/>
          </p:cNvSpPr>
          <p:nvPr>
            <p:ph type="body" idx="1"/>
          </p:nvPr>
        </p:nvSpPr>
        <p:spPr>
          <a:xfrm>
            <a:off x="609600" y="116633"/>
            <a:ext cx="3733800" cy="2058242"/>
          </a:xfrm>
        </p:spPr>
        <p:txBody>
          <a:bodyPr>
            <a:normAutofit fontScale="92500" lnSpcReduction="20000"/>
          </a:bodyPr>
          <a:lstStyle/>
          <a:p>
            <a:r>
              <a:rPr lang="en-US" dirty="0">
                <a:latin typeface="Broadway" panose="04040905080B02020502" pitchFamily="82" charset="0"/>
              </a:rPr>
              <a:t>Snickers</a:t>
            </a:r>
            <a:br>
              <a:rPr lang="en-US" dirty="0">
                <a:latin typeface="Broadway" panose="04040905080B02020502" pitchFamily="82" charset="0"/>
              </a:rPr>
            </a:br>
            <a:r>
              <a:rPr lang="en-US" dirty="0">
                <a:latin typeface="Broadway" panose="04040905080B02020502" pitchFamily="82" charset="0"/>
              </a:rPr>
              <a:t>Nutritional value per 100 g of product</a:t>
            </a:r>
            <a:br>
              <a:rPr lang="en-US" dirty="0">
                <a:latin typeface="Broadway" panose="04040905080B02020502" pitchFamily="82" charset="0"/>
              </a:rPr>
            </a:br>
            <a:r>
              <a:rPr lang="en-US" dirty="0">
                <a:latin typeface="Broadway" panose="04040905080B02020502" pitchFamily="82" charset="0"/>
              </a:rPr>
              <a:t>Energy value 513 kcal kJ 2144</a:t>
            </a:r>
            <a:br>
              <a:rPr lang="en-US" dirty="0">
                <a:latin typeface="Broadway" panose="04040905080B02020502" pitchFamily="82" charset="0"/>
              </a:rPr>
            </a:br>
            <a:r>
              <a:rPr lang="en-US" dirty="0">
                <a:latin typeface="Broadway" panose="04040905080B02020502" pitchFamily="82" charset="0"/>
              </a:rPr>
              <a:t>Proteins 9</a:t>
            </a:r>
            <a:br>
              <a:rPr lang="en-US" dirty="0">
                <a:latin typeface="Broadway" panose="04040905080B02020502" pitchFamily="82" charset="0"/>
              </a:rPr>
            </a:br>
            <a:r>
              <a:rPr lang="en-US" dirty="0">
                <a:latin typeface="Broadway" panose="04040905080B02020502" pitchFamily="82" charset="0"/>
              </a:rPr>
              <a:t>Fats 28,2</a:t>
            </a:r>
            <a:br>
              <a:rPr lang="en-US" dirty="0">
                <a:latin typeface="Broadway" panose="04040905080B02020502" pitchFamily="82" charset="0"/>
              </a:rPr>
            </a:br>
            <a:r>
              <a:rPr lang="en-US" dirty="0">
                <a:latin typeface="Broadway" panose="04040905080B02020502" pitchFamily="82" charset="0"/>
              </a:rPr>
              <a:t>- saturated 11,1 </a:t>
            </a:r>
            <a:br>
              <a:rPr lang="en-US" dirty="0">
                <a:latin typeface="Broadway" panose="04040905080B02020502" pitchFamily="82" charset="0"/>
              </a:rPr>
            </a:br>
            <a:r>
              <a:rPr lang="en-US" dirty="0">
                <a:latin typeface="Broadway" panose="04040905080B02020502" pitchFamily="82" charset="0"/>
              </a:rPr>
              <a:t>Carbohydrates 55</a:t>
            </a:r>
            <a:br>
              <a:rPr lang="en-US" dirty="0">
                <a:latin typeface="Broadway" panose="04040905080B02020502" pitchFamily="82" charset="0"/>
              </a:rPr>
            </a:br>
            <a:r>
              <a:rPr lang="en-US" dirty="0">
                <a:latin typeface="Broadway" panose="04040905080B02020502" pitchFamily="82" charset="0"/>
              </a:rPr>
              <a:t>- disaccharides 49,5 </a:t>
            </a:r>
            <a:br>
              <a:rPr lang="en-US" dirty="0">
                <a:latin typeface="Broadway" panose="04040905080B02020502" pitchFamily="82" charset="0"/>
              </a:rPr>
            </a:br>
            <a:r>
              <a:rPr lang="en-US" dirty="0">
                <a:latin typeface="Broadway" panose="04040905080B02020502" pitchFamily="82" charset="0"/>
              </a:rPr>
              <a:t>Sodium 188 </a:t>
            </a:r>
            <a:r>
              <a:rPr lang="en-US" dirty="0" smtClean="0">
                <a:latin typeface="Broadway" panose="04040905080B02020502" pitchFamily="82" charset="0"/>
              </a:rPr>
              <a:t>mg</a:t>
            </a:r>
            <a:endParaRPr lang="en-US" dirty="0">
              <a:latin typeface="Broadway" panose="04040905080B02020502" pitchFamily="82" charset="0"/>
            </a:endParaRPr>
          </a:p>
        </p:txBody>
      </p:sp>
      <p:sp>
        <p:nvSpPr>
          <p:cNvPr id="6" name="Текст 5"/>
          <p:cNvSpPr>
            <a:spLocks noGrp="1"/>
          </p:cNvSpPr>
          <p:nvPr>
            <p:ph type="body" sz="quarter" idx="3"/>
          </p:nvPr>
        </p:nvSpPr>
        <p:spPr>
          <a:xfrm>
            <a:off x="4800600" y="1"/>
            <a:ext cx="3733800" cy="2174874"/>
          </a:xfrm>
        </p:spPr>
        <p:txBody>
          <a:bodyPr>
            <a:normAutofit fontScale="92500" lnSpcReduction="20000"/>
          </a:bodyPr>
          <a:lstStyle/>
          <a:p>
            <a:r>
              <a:rPr lang="en-US" dirty="0">
                <a:latin typeface="Broadway" panose="04040905080B02020502" pitchFamily="82" charset="0"/>
              </a:rPr>
              <a:t>Snickers with hazelnuts</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Nutritional value per 100 g of product</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Energy value 514 2149 kcal kJ</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Proteins 7,5</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Fats 28,5</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 saturated 10,6 </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Carbohydrates 56</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 disaccharides to 49.9 </a:t>
            </a:r>
            <a:r>
              <a:rPr lang="en-US" dirty="0">
                <a:latin typeface="Broadway" panose="04040905080B02020502" pitchFamily="82" charset="0"/>
              </a:rPr>
              <a:t/>
            </a:r>
            <a:br>
              <a:rPr lang="en-US" dirty="0">
                <a:latin typeface="Broadway" panose="04040905080B02020502" pitchFamily="82" charset="0"/>
              </a:rPr>
            </a:br>
            <a:r>
              <a:rPr lang="en-US" dirty="0">
                <a:latin typeface="Broadway" panose="04040905080B02020502" pitchFamily="82" charset="0"/>
              </a:rPr>
              <a:t>Sodium 197,5 mg</a:t>
            </a:r>
            <a:endParaRPr lang="ru-RU" dirty="0"/>
          </a:p>
        </p:txBody>
      </p:sp>
    </p:spTree>
    <p:extLst>
      <p:ext uri="{BB962C8B-B14F-4D97-AF65-F5344CB8AC3E}">
        <p14:creationId xmlns:p14="http://schemas.microsoft.com/office/powerpoint/2010/main" val="409172205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b="1" i="1" dirty="0">
                <a:solidFill>
                  <a:srgbClr val="9900FF"/>
                </a:solidFill>
                <a:latin typeface="Harrington" panose="04040505050A02020702" pitchFamily="82" charset="0"/>
              </a:rPr>
              <a:t>Thank you for your </a:t>
            </a:r>
            <a:r>
              <a:rPr lang="en-US" sz="3600" b="1" i="1" dirty="0" smtClean="0">
                <a:solidFill>
                  <a:srgbClr val="9900FF"/>
                </a:solidFill>
                <a:latin typeface="Harrington" panose="04040505050A02020702" pitchFamily="82" charset="0"/>
              </a:rPr>
              <a:t>attention </a:t>
            </a:r>
            <a:r>
              <a:rPr lang="en-US" sz="2800" b="1" i="1" dirty="0" smtClean="0">
                <a:solidFill>
                  <a:srgbClr val="9900FF"/>
                </a:solidFill>
                <a:latin typeface="Harrington" panose="04040505050A02020702" pitchFamily="82" charset="0"/>
              </a:rPr>
              <a:t>c</a:t>
            </a:r>
            <a:r>
              <a:rPr lang="ru-RU" sz="2800" b="1" i="1" dirty="0" smtClean="0">
                <a:solidFill>
                  <a:srgbClr val="9900FF"/>
                </a:solidFill>
              </a:rPr>
              <a:t>:</a:t>
            </a:r>
            <a:endParaRPr lang="ru-RU" sz="2800" b="1" i="1" dirty="0">
              <a:solidFill>
                <a:srgbClr val="9900FF"/>
              </a:solidFill>
            </a:endParaRPr>
          </a:p>
        </p:txBody>
      </p:sp>
    </p:spTree>
    <p:extLst>
      <p:ext uri="{BB962C8B-B14F-4D97-AF65-F5344CB8AC3E}">
        <p14:creationId xmlns:p14="http://schemas.microsoft.com/office/powerpoint/2010/main" val="1632874282"/>
      </p:ext>
    </p:extLst>
  </p:cSld>
  <p:clrMapOvr>
    <a:masterClrMapping/>
  </p:clrMapOvr>
  <p:transition spd="slow">
    <p:randomBar/>
  </p:transition>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157</TotalTime>
  <Words>200</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Горизонт</vt:lpstr>
      <vt:lpstr>Snickers</vt:lpstr>
      <vt:lpstr>Snickers is a chocolate bar with roasted peanuts (also with sunflower seeds, hazelnuts) almonds, caramel and nougat, topped with milk chocolate.</vt:lpstr>
      <vt:lpstr>Презентация PowerPoint</vt:lpstr>
      <vt:lpstr>Презентация PowerPoint</vt:lpstr>
      <vt:lpstr>The Snickers bar was first produced in 1923 in the United States by Executive pastry chef Frank Mars. But its mass production began only in the 1930s-m In November 1929 in Chicago (USA) built the chocolate factory, which first began to be made chocolate bars Snickers. Today the Chicago chocolate factory produces 560 sweets per minute on a separate production line.</vt:lpstr>
      <vt:lpstr>Composition:  Filling: peanuts, glucose syrup, sugar, palm oil, nonfat dry milk, salt, dried egg white, flavouring (vanillin);  Chocolate: sugar, cocoa butter, whole milk powder, cocoa mass, lactose, anhydrous milk fat, emulsifier (soya lecithin), flavouring (vanillin), skim milk.</vt:lpstr>
      <vt:lpstr>In 2009 analytical company Profi Online Research found that every fifth teenager buys a chocolate bar every day. And the most popular in the rating was "Snickers".  Market development sales contributed to the massive advertising campaign that made the bar very popular. Famous and very popular in Russia advertising slogan of the bar is "No brakes - snickersnee". The Snickers bar is very nutritious, it is emphasized in advertising, which became the first national TV channels post-Soviet space.</vt:lpstr>
      <vt:lpstr>Презентация PowerPoint</vt:lpstr>
      <vt:lpstr>Thank you for your attention c:</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Snickers</dc:title>
  <dc:creator>Admin</dc:creator>
  <cp:lastModifiedBy>Admin</cp:lastModifiedBy>
  <cp:revision>10</cp:revision>
  <dcterms:created xsi:type="dcterms:W3CDTF">2014-11-15T14:22:36Z</dcterms:created>
  <dcterms:modified xsi:type="dcterms:W3CDTF">2014-11-15T17:00:02Z</dcterms:modified>
</cp:coreProperties>
</file>