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71" r:id="rId4"/>
    <p:sldId id="259" r:id="rId5"/>
    <p:sldId id="257" r:id="rId6"/>
    <p:sldId id="274" r:id="rId7"/>
    <p:sldId id="273" r:id="rId8"/>
    <p:sldId id="275" r:id="rId9"/>
    <p:sldId id="276" r:id="rId10"/>
    <p:sldId id="258" r:id="rId11"/>
    <p:sldId id="262" r:id="rId12"/>
    <p:sldId id="263" r:id="rId13"/>
    <p:sldId id="269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800"/>
    <a:srgbClr val="FDC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A187-7974-45D6-95AD-020946449BD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4EDB5C-F55F-4357-9622-69F56CF2888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A187-7974-45D6-95AD-020946449BD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DB5C-F55F-4357-9622-69F56CF2888F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04EDB5C-F55F-4357-9622-69F56CF2888F}" type="slidenum">
              <a:rPr lang="uk-UA" smtClean="0"/>
              <a:t>‹#›</a:t>
            </a:fld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A187-7974-45D6-95AD-020946449BD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A187-7974-45D6-95AD-020946449BD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04EDB5C-F55F-4357-9622-69F56CF2888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A187-7974-45D6-95AD-020946449BD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4EDB5C-F55F-4357-9622-69F56CF2888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466A187-7974-45D6-95AD-020946449BD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DB5C-F55F-4357-9622-69F56CF2888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A187-7974-45D6-95AD-020946449BD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04EDB5C-F55F-4357-9622-69F56CF2888F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A187-7974-45D6-95AD-020946449BD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04EDB5C-F55F-4357-9622-69F56CF28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A187-7974-45D6-95AD-020946449BD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4EDB5C-F55F-4357-9622-69F56CF28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4EDB5C-F55F-4357-9622-69F56CF2888F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A187-7974-45D6-95AD-020946449BD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04EDB5C-F55F-4357-9622-69F56CF2888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466A187-7974-45D6-95AD-020946449BD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466A187-7974-45D6-95AD-020946449BD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4EDB5C-F55F-4357-9622-69F56CF2888F}" type="slidenum">
              <a:rPr lang="uk-UA" smtClean="0"/>
              <a:t>‹#›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630616" cy="1752600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165100" prst="coolSlant"/>
            <a:bevelB w="139700" h="139700" prst="divot"/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>
            <a:noAutofit/>
          </a:bodyPr>
          <a:lstStyle/>
          <a:p>
            <a:r>
              <a:rPr lang="uk-U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2B8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Готична архітектура</a:t>
            </a:r>
            <a:endParaRPr lang="uk-U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2B8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9780" y="4869160"/>
            <a:ext cx="2256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smtClean="0">
                <a:solidFill>
                  <a:srgbClr val="002060"/>
                </a:solidFill>
              </a:rPr>
              <a:t>Підготувала:</a:t>
            </a:r>
          </a:p>
          <a:p>
            <a:pPr>
              <a:lnSpc>
                <a:spcPct val="150000"/>
              </a:lnSpc>
            </a:pPr>
            <a:r>
              <a:rPr lang="uk-UA" sz="1600" dirty="0" smtClean="0">
                <a:solidFill>
                  <a:srgbClr val="002060"/>
                </a:solidFill>
              </a:rPr>
              <a:t>учениця 11-А класу</a:t>
            </a:r>
          </a:p>
          <a:p>
            <a:pPr>
              <a:lnSpc>
                <a:spcPct val="150000"/>
              </a:lnSpc>
            </a:pPr>
            <a:r>
              <a:rPr lang="uk-UA" sz="1600" dirty="0" smtClean="0">
                <a:solidFill>
                  <a:srgbClr val="002060"/>
                </a:solidFill>
              </a:rPr>
              <a:t>Вепрук Анастасія</a:t>
            </a:r>
            <a:endParaRPr lang="uk-UA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2987824" y="671375"/>
            <a:ext cx="5904656" cy="72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6000" dirty="0"/>
              <a:t>Готика України</a:t>
            </a:r>
          </a:p>
        </p:txBody>
      </p:sp>
      <p:pic>
        <p:nvPicPr>
          <p:cNvPr id="1026" name="Picture 2" descr="http://upload.wikimedia.org/wikipedia/commons/f/f2/Katedra_%C5%81aci%C5%84ska_Lw%C3%B3w_2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91455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3" y="5001762"/>
            <a:ext cx="4397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Латинський</a:t>
            </a:r>
            <a:r>
              <a:rPr lang="ru-RU" sz="1400" dirty="0"/>
              <a:t> </a:t>
            </a:r>
            <a:r>
              <a:rPr lang="ru-RU" sz="1400" dirty="0" err="1"/>
              <a:t>катедральний</a:t>
            </a:r>
            <a:r>
              <a:rPr lang="ru-RU" sz="1400" dirty="0"/>
              <a:t> костел, м. </a:t>
            </a:r>
            <a:r>
              <a:rPr lang="ru-RU" sz="1400" dirty="0" err="1"/>
              <a:t>Львів</a:t>
            </a:r>
            <a:endParaRPr lang="uk-UA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031415"/>
            <a:ext cx="2664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/>
            <a:r>
              <a:rPr lang="uk-UA" dirty="0">
                <a:latin typeface="Times New Roman" pitchFamily="18" charset="0"/>
                <a:cs typeface="Times New Roman" pitchFamily="18" charset="0"/>
              </a:rPr>
              <a:t>Один з найцікавіших періодів історії архітектури України — кінець XIV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1-а пол.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XV століття.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265113"/>
            <a:r>
              <a:rPr lang="uk-UA" dirty="0">
                <a:latin typeface="Times New Roman" pitchFamily="18" charset="0"/>
                <a:cs typeface="Times New Roman" pitchFamily="18" charset="0"/>
              </a:rPr>
              <a:t>Серед культових споруд переважали католицькі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костели.</a:t>
            </a:r>
          </a:p>
          <a:p>
            <a:pPr indent="265113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Вирішальну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роль у формуванні нового стилю відіграв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Латинський кафедральний собор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 Львові — пам'ятка архітектури національного значення. </a:t>
            </a:r>
          </a:p>
        </p:txBody>
      </p:sp>
      <p:pic>
        <p:nvPicPr>
          <p:cNvPr id="3" name="Picture 2" descr="http://upload.wikimedia.org/wikipedia/ru/0/02/%D0%9B%D0%B0%D1%82%D0%B8%D0%BD%D1%81%D0%BA%D0%B8%D0%B9_%D1%81%D0%BE%D0%B1%D0%BE%D1%80_%D0%B8%D0%BD%D1%82%D0%B5%D1%80%D1%8C%D0%B5%D1%80_%D0%9B%D1%8C%D0%B2%D0%BE%D0%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40" y="1391454"/>
            <a:ext cx="2286040" cy="30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Файл:Латинська катедра. План. Архітектор М. Ковальчу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45" y="4005064"/>
            <a:ext cx="1769419" cy="23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7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2987824" y="671375"/>
            <a:ext cx="5904656" cy="72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6000" dirty="0"/>
              <a:t>Готика України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81601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/>
            <a:r>
              <a:rPr lang="uk-UA" dirty="0">
                <a:latin typeface="Times New Roman" pitchFamily="18" charset="0"/>
                <a:cs typeface="Times New Roman" pitchFamily="18" charset="0"/>
              </a:rPr>
              <a:t>Східні кордони розповсюдження готичної архітектури на землях України досягли міст Києва та Чернігова. В Києві — це перш за все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Петропавлівська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церква (Поділ).</a:t>
            </a:r>
          </a:p>
        </p:txBody>
      </p:sp>
      <p:pic>
        <p:nvPicPr>
          <p:cNvPr id="1028" name="Picture 4" descr="Петропавлівська Церква з Дзвінице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82" y="3678334"/>
            <a:ext cx="3561844" cy="25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звіниця Петропавлівської Церкв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63281"/>
            <a:ext cx="1944216" cy="338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ронтон Петропавлівської Церкв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84" y="1463281"/>
            <a:ext cx="3561842" cy="199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63033"/>
            <a:ext cx="1800200" cy="261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9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2987824" y="671375"/>
            <a:ext cx="5904656" cy="72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6000" dirty="0"/>
              <a:t>Готика України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036615"/>
            <a:ext cx="26642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/>
            <a:r>
              <a:rPr lang="uk-UA" dirty="0">
                <a:latin typeface="Times New Roman" pitchFamily="18" charset="0"/>
                <a:cs typeface="Times New Roman" pitchFamily="18" charset="0"/>
              </a:rPr>
              <a:t>Зневажливе ставлення до католицизму з боку православних ієрархів було перенесене і на готичні споруди Києва та Чернігова. Їх перебудовували під канонічні потреби православних споруд або безжально знищували в 18 столітті чи в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підрадянський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період.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265113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Готична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архітектура повернеться на землі України в 19 — на початку 20 ст. у вигляді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неоготики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682" y="1391455"/>
            <a:ext cx="2517446" cy="30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75903" y="4521943"/>
            <a:ext cx="1979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Палац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Даховських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3718" y="5863548"/>
            <a:ext cx="3202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Церква святого Миколая (Київ</a:t>
            </a:r>
            <a:r>
              <a:rPr lang="uk-UA" sz="1600" dirty="0" smtClean="0"/>
              <a:t>)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http://www.nice-places.com/data/articles/gallery/133/6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982" y="2231385"/>
            <a:ext cx="2602474" cy="346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risu.org.ua/php_uploads/images/articles/ArticleImages_35517_kirxa_riak_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40968"/>
            <a:ext cx="3272361" cy="24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5778103"/>
            <a:ext cx="2148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Воронцовський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палац</a:t>
            </a:r>
          </a:p>
        </p:txBody>
      </p:sp>
      <p:pic>
        <p:nvPicPr>
          <p:cNvPr id="8" name="Picture 4" descr="http://images.photoukraine.com/photos/100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3600400" cy="24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otpuskrk.ru/content/photos/897/%D0%92%D0%BE%D1%80%D0%BE%D0%BD%D1%86%D0%BE%D0%B2%D1%81%D0%BA%D0%B8%D0%B9%20%D0%B4%D0%B2%D0%BE%D1%80%D0%B5%D1%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2" y="296653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novaya.com.ua/images/o-00038815-n-000163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600" y="296653"/>
            <a:ext cx="2094692" cy="313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62969" y="5778103"/>
            <a:ext cx="1692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Одеська кірха</a:t>
            </a:r>
          </a:p>
        </p:txBody>
      </p:sp>
    </p:spTree>
    <p:extLst>
      <p:ext uri="{BB962C8B-B14F-4D97-AF65-F5344CB8AC3E}">
        <p14:creationId xmlns:p14="http://schemas.microsoft.com/office/powerpoint/2010/main" val="2128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64" y="2780928"/>
            <a:ext cx="8625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>
              <a:spcAft>
                <a:spcPts val="600"/>
              </a:spcAft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Готична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архітектура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період розвитку західноєвропейської архітектури з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XII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століття. Готична архітектура замінила архітектуру романської доби і в свою чергу поступилася архітектурі доби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відродження.</a:t>
            </a:r>
          </a:p>
        </p:txBody>
      </p:sp>
      <p:pic>
        <p:nvPicPr>
          <p:cNvPr id="1026" name="Picture 2" descr="http://3scale.com.ua/i/12473808206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18" y="318484"/>
            <a:ext cx="2209944" cy="19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encrypted-tbn1.gstatic.com/images?q=tbn:ANd9GcRdZm8DBvXjxL9gG8pyZc3-1qDq0ewJQYma6AHqtsoJ-hbZLok0m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8483"/>
            <a:ext cx="1362660" cy="190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sumno.com/media/images/galleries/2009/01/13/frantsyiya-paryzh/img09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64" y="318483"/>
            <a:ext cx="2356420" cy="190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upload.wikimedia.org/wikipedia/commons/thumb/7/7d/Soissons-saint-jean-des-vignes.jpg/250px-Soissons-saint-jean-des-vign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318483"/>
            <a:ext cx="1296144" cy="190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764" y="1484784"/>
            <a:ext cx="587962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>
              <a:buClrTx/>
              <a:buFont typeface="Courier New" pitchFamily="49" charset="0"/>
              <a:buChar char="o"/>
              <a:tabLst>
                <a:tab pos="442913" algn="l"/>
              </a:tabLs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Видовжені пропорції;</a:t>
            </a:r>
          </a:p>
          <a:p>
            <a:pPr indent="265113">
              <a:buFont typeface="Courier New" pitchFamily="49" charset="0"/>
              <a:buChar char="o"/>
              <a:tabLst>
                <a:tab pos="442913" algn="l"/>
              </a:tabLst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Складна каркасна система опор і ребристість склепінь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265113">
              <a:buClrTx/>
              <a:buFont typeface="Courier New" pitchFamily="49" charset="0"/>
              <a:buChar char="o"/>
              <a:tabLst>
                <a:tab pos="442913" algn="l"/>
              </a:tabLst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Стрільчата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арка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265113">
              <a:buClrTx/>
              <a:buFont typeface="Courier New" pitchFamily="49" charset="0"/>
              <a:buChar char="o"/>
              <a:tabLst>
                <a:tab pos="442913" algn="l"/>
              </a:tabLs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Напівкруглі арки;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indent="265113">
              <a:buClrTx/>
              <a:buFont typeface="Courier New" pitchFamily="49" charset="0"/>
              <a:buChar char="o"/>
              <a:tabLst>
                <a:tab pos="442913" algn="l"/>
              </a:tabLs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Ажурні різнокольорові вітражі;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indent="265113">
              <a:buClrTx/>
              <a:buFont typeface="Courier New" pitchFamily="49" charset="0"/>
              <a:buChar char="o"/>
              <a:tabLst>
                <a:tab pos="442913" algn="l"/>
              </a:tabLs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Легкість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и ажурність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образу.</a:t>
            </a:r>
          </a:p>
          <a:p>
            <a:pPr indent="265113">
              <a:buClrTx/>
              <a:buFont typeface="Courier New" pitchFamily="49" charset="0"/>
              <a:buChar char="o"/>
              <a:tabLst>
                <a:tab pos="442913" algn="l"/>
              </a:tabLst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265113">
              <a:buClrTx/>
              <a:buFont typeface="Courier New" pitchFamily="49" charset="0"/>
              <a:buChar char="o"/>
              <a:tabLst>
                <a:tab pos="442913" algn="l"/>
              </a:tabLst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70736" y="332656"/>
            <a:ext cx="8621744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2000"/>
              </a:prstClr>
            </a:outerShdw>
          </a:effectLst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Характерні риси готичної архітектури: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180" y="3284984"/>
            <a:ext cx="3450855" cy="242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678365"/>
            <a:ext cx="1653899" cy="213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0" y="4022936"/>
            <a:ext cx="1624443" cy="217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4" y="3868143"/>
            <a:ext cx="1988297" cy="233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4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айл:PragueCathedral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62995"/>
            <a:ext cx="2745908" cy="204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363" y="228223"/>
            <a:ext cx="8785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/>
            <a:r>
              <a:rPr lang="uk-UA" dirty="0">
                <a:latin typeface="Times New Roman" pitchFamily="18" charset="0"/>
                <a:cs typeface="Times New Roman" pitchFamily="18" charset="0"/>
              </a:rPr>
              <a:t>Незважаючи на епідемію Чорної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смерті -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чотирнадцяте століття вважають століттям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тріумфального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розповсюдження готики по країнам Європи. Виникає «інтернаціональна готика».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5877063"/>
            <a:ext cx="2520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Собор святого Віта,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Прага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Файл:Catedral Santiago060305 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348" y="1935906"/>
            <a:ext cx="3730216" cy="27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29927" y="4941168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Кафедральний собор,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Сантьяґо-де-Компостела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(Іспанія)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Praha, Katedrála, JV 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56792"/>
            <a:ext cx="2808312" cy="214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8113" y="404664"/>
            <a:ext cx="6624736" cy="720080"/>
          </a:xfrm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5400" b="1" dirty="0" smtClean="0"/>
              <a:t>Готика у Франції</a:t>
            </a:r>
            <a:endParaRPr lang="uk-UA" sz="5400" b="1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86657"/>
            <a:ext cx="2989794" cy="289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52716"/>
            <a:ext cx="3413349" cy="289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6148" y="4195827"/>
            <a:ext cx="1784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Реймський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собор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419582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Собор Паризької Богоматері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1" y="4653136"/>
            <a:ext cx="8453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Готика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зародилась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Північній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ХІІ ст.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досягла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розквіту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ХІІІ 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2913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Саме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 південній Франції збереглося багато будівель Стародавнього Риму, технічні засоби архітектури якого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наслідувались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 використовувались. І саме тут ченці були носіями математичних і будівельних знань.</a:t>
            </a:r>
          </a:p>
        </p:txBody>
      </p:sp>
    </p:spTree>
    <p:extLst>
      <p:ext uri="{BB962C8B-B14F-4D97-AF65-F5344CB8AC3E}">
        <p14:creationId xmlns:p14="http://schemas.microsoft.com/office/powerpoint/2010/main" val="28100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айл:Laon, Cathédrale Notre-Dame PM 14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345267" cy="377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028" y="5548144"/>
            <a:ext cx="2924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Катедральний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собор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Лан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Ланський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собор)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Файл:Church Saint Ouen+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1969027" cy="377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58399" y="5548644"/>
            <a:ext cx="2336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Сен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м. Руан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Файл:Cathédrale Saint Je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9"/>
            <a:ext cx="3087203" cy="377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08961" y="5548644"/>
            <a:ext cx="320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Кафедральний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собор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Хрестителя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Ліоні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2606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238113" y="404664"/>
            <a:ext cx="6624736" cy="720080"/>
          </a:xfrm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5400" dirty="0" smtClean="0"/>
              <a:t>Готика у Франції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42897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Файл:Wells.cathedral.front.ar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566" y="2736269"/>
            <a:ext cx="2843010" cy="214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0891" y="5024874"/>
            <a:ext cx="2945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Сомерсет,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Кафедральний собор</a:t>
            </a:r>
          </a:p>
        </p:txBody>
      </p:sp>
      <p:pic>
        <p:nvPicPr>
          <p:cNvPr id="12292" name="Picture 4" descr="Файл:York Minster le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49436"/>
            <a:ext cx="2160731" cy="28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86501" y="5517232"/>
            <a:ext cx="276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Місто Йорк, собор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південно-західний фасад.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555076"/>
            <a:ext cx="33213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/>
            <a:r>
              <a:rPr lang="uk-UA" dirty="0">
                <a:latin typeface="Times New Roman" pitchFamily="18" charset="0"/>
                <a:cs typeface="Times New Roman" pitchFamily="18" charset="0"/>
              </a:rPr>
              <a:t>На відміну від французької, англійська готика не пов'язана тісно з конструкцією, зберігала прямокутні, видовжені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об'єми.</a:t>
            </a:r>
          </a:p>
          <a:p>
            <a:pPr indent="265113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Еволюцію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англійської готики ведуть за змінами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декору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Звідси і назви періодів -</a:t>
            </a:r>
          </a:p>
          <a:p>
            <a:pPr indent="176213">
              <a:buFont typeface="Arial" pitchFamily="34" charset="0"/>
              <a:buChar char="•"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раннєанглійська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готика (кінець 12 ст. —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13)</a:t>
            </a:r>
          </a:p>
          <a:p>
            <a:pPr indent="176213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геометрично-криволінійна 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13 —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14 ст.)</a:t>
            </a:r>
          </a:p>
          <a:p>
            <a:pPr indent="176213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перпендикулярна 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14 ст. — 16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ст.).</a:t>
            </a:r>
            <a:endParaRPr lang="uk-UA" dirty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5220112" y="292488"/>
            <a:ext cx="3055042" cy="16413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b="0" kern="1200" cap="none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dirty="0" smtClean="0"/>
              <a:t>Готика Англії</a:t>
            </a:r>
            <a:endParaRPr lang="uk-UA" sz="5400" b="1" dirty="0"/>
          </a:p>
        </p:txBody>
      </p:sp>
      <p:pic>
        <p:nvPicPr>
          <p:cNvPr id="1030" name="Picture 6" descr="http://crossmoda.narod.ru/CONTENT/art/midle/gotica/img_gotica_architect/img_gotica_arch_england/708px-Salisbury_Cathedr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1153"/>
            <a:ext cx="2117184" cy="17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rossmoda.narod.ru/CONTENT/art/midle/gotica/img_gotica_architect/img_gotica_arch_england/1241611613_sobor-vestminsterskogo-abbatstva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1151"/>
            <a:ext cx="1344265" cy="17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4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13" y="4991690"/>
            <a:ext cx="1812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just"/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Ульмський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собор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Файл:Luftbild Ulmer Muen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0" y="2629887"/>
            <a:ext cx="2966415" cy="222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2766879"/>
            <a:ext cx="33694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uk-UA" dirty="0">
                <a:latin typeface="Times New Roman" pitchFamily="18" charset="0"/>
                <a:cs typeface="Times New Roman" pitchFamily="18" charset="0"/>
              </a:rPr>
              <a:t>Німецька готика складалася під впливом готики Франції, але мала регіональні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особливості.</a:t>
            </a:r>
          </a:p>
          <a:p>
            <a:pPr indent="354013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Недобудовані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романські споруди добудовують в новому стилі або додають до них лише готичні деталі та елементи, не змінюючи конструктивну базу споруд.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80335" y="4991690"/>
            <a:ext cx="1845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Кельнський собор</a:t>
            </a:r>
          </a:p>
        </p:txBody>
      </p:sp>
      <p:pic>
        <p:nvPicPr>
          <p:cNvPr id="13318" name="Picture 6" descr="http://otelibileti.com/wp-content/uploads/2013/07/41143003_cath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113" y="2492896"/>
            <a:ext cx="1849794" cy="24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330210" y="332656"/>
            <a:ext cx="3857111" cy="16413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b="0" kern="1200" cap="none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dirty="0"/>
              <a:t>Німецька готика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210" y="5334975"/>
            <a:ext cx="8456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/>
            <a:r>
              <a:rPr lang="uk-UA" dirty="0">
                <a:latin typeface="Times New Roman" pitchFamily="18" charset="0"/>
                <a:cs typeface="Times New Roman" pitchFamily="18" charset="0"/>
              </a:rPr>
              <a:t>Виникає ціла низка споруд романсько-готичних, перехідного стилю, не позбавлених виразності, монументальності і досить відмінних від готичних споруд Франції, Іспанії, Британії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Файл:Bamberger Dom 2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85" y="365204"/>
            <a:ext cx="2309628" cy="172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айл:St-andrea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1726447" cy="172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46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02" y="370047"/>
            <a:ext cx="1804475" cy="279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4447" y="2829131"/>
            <a:ext cx="2196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Брюссельський собор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Файл:Avignon, Palais des Papes depuis Tour Philippe le Bel by JM Ros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21" y="3320849"/>
            <a:ext cx="4388358" cy="262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68672" y="5948379"/>
            <a:ext cx="408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just"/>
            <a:r>
              <a:rPr lang="uk-UA" sz="1400" dirty="0" err="1" smtClean="0"/>
              <a:t>Авіньон</a:t>
            </a:r>
            <a:r>
              <a:rPr lang="uk-UA" sz="1400" dirty="0" smtClean="0"/>
              <a:t>, готична резиденція папи римського</a:t>
            </a:r>
            <a:endParaRPr lang="uk-UA" sz="1400" dirty="0"/>
          </a:p>
        </p:txBody>
      </p:sp>
      <p:pic>
        <p:nvPicPr>
          <p:cNvPr id="8" name="Picture 2" descr="http://life.pravda.com.ua/images/doc/e/8/e896f67-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6" y="3320849"/>
            <a:ext cx="3368629" cy="262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47759" y="5983295"/>
            <a:ext cx="1805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Міланський собор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Файл:Kutna Hora-Sedlec cathedral 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73" y="370048"/>
            <a:ext cx="3368628" cy="252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2350" y="289651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Собор Богоматері,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Кутна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Гора (Чехія)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522</TotalTime>
  <Words>462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Готична архітектура</vt:lpstr>
      <vt:lpstr>Презентация PowerPoint</vt:lpstr>
      <vt:lpstr>Презентация PowerPoint</vt:lpstr>
      <vt:lpstr>Презентация PowerPoint</vt:lpstr>
      <vt:lpstr>Готика у Франції</vt:lpstr>
      <vt:lpstr>Готика у Франції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Готична архітектура</dc:title>
  <dc:creator>Anastasia</dc:creator>
  <cp:lastModifiedBy>Anastasia</cp:lastModifiedBy>
  <cp:revision>31</cp:revision>
  <dcterms:created xsi:type="dcterms:W3CDTF">2013-09-13T16:28:46Z</dcterms:created>
  <dcterms:modified xsi:type="dcterms:W3CDTF">2013-09-19T17:50:30Z</dcterms:modified>
</cp:coreProperties>
</file>