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8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06.04.2014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06.04.2014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06.04.2014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06.04.2014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06.04.2014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06.04.2014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06.04.2014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06.04.2014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06.04.2014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06.04.2014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06.04.2014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06.04.2014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Peter_Paul_Rubens" TargetMode="External"/><Relationship Id="rId2" Type="http://schemas.openxmlformats.org/officeDocument/2006/relationships/hyperlink" Target="http://en.wikipedia.org/wiki/Sofonisba_Anguissola"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1785926"/>
            <a:ext cx="8286808" cy="2554545"/>
          </a:xfrm>
          <a:prstGeom prst="rect">
            <a:avLst/>
          </a:prstGeom>
          <a:noFill/>
        </p:spPr>
        <p:txBody>
          <a:bodyPr wrap="square" lIns="91440" tIns="45720" rIns="91440" bIns="45720">
            <a:spAutoFit/>
          </a:bodyPr>
          <a:lstStyle/>
          <a:p>
            <a:pPr algn="ctr"/>
            <a:r>
              <a:rPr lang="en-US" sz="8000" b="1" cap="none" spc="0" dirty="0" err="1" smtClean="0">
                <a:ln w="1905"/>
                <a:solidFill>
                  <a:srgbClr val="7030A0"/>
                </a:solidFill>
                <a:effectLst>
                  <a:innerShdw blurRad="69850" dist="43180" dir="5400000">
                    <a:srgbClr val="000000">
                      <a:alpha val="65000"/>
                    </a:srgbClr>
                  </a:innerShdw>
                </a:effectLst>
              </a:rPr>
              <a:t>Lviv</a:t>
            </a:r>
            <a:r>
              <a:rPr lang="en-US" sz="8000" b="1" cap="none" spc="0" dirty="0" smtClean="0">
                <a:ln w="1905"/>
                <a:solidFill>
                  <a:srgbClr val="7030A0"/>
                </a:solidFill>
                <a:effectLst>
                  <a:innerShdw blurRad="69850" dist="43180" dir="5400000">
                    <a:srgbClr val="000000">
                      <a:alpha val="65000"/>
                    </a:srgbClr>
                  </a:innerShdw>
                </a:effectLst>
              </a:rPr>
              <a:t> </a:t>
            </a:r>
            <a:r>
              <a:rPr lang="en-US" sz="8000" b="1" cap="none" spc="0" dirty="0" smtClean="0">
                <a:ln w="1905"/>
                <a:solidFill>
                  <a:srgbClr val="7030A0"/>
                </a:solidFill>
                <a:effectLst>
                  <a:innerShdw blurRad="69850" dist="43180" dir="5400000">
                    <a:srgbClr val="000000">
                      <a:alpha val="65000"/>
                    </a:srgbClr>
                  </a:innerShdw>
                </a:effectLst>
              </a:rPr>
              <a:t>National</a:t>
            </a:r>
            <a:endParaRPr lang="uk-UA" sz="8000" b="1" cap="none" spc="0" dirty="0" smtClean="0">
              <a:ln w="1905"/>
              <a:solidFill>
                <a:srgbClr val="7030A0"/>
              </a:solidFill>
              <a:effectLst>
                <a:innerShdw blurRad="69850" dist="43180" dir="5400000">
                  <a:srgbClr val="000000">
                    <a:alpha val="65000"/>
                  </a:srgbClr>
                </a:innerShdw>
              </a:effectLst>
            </a:endParaRPr>
          </a:p>
          <a:p>
            <a:pPr algn="ctr"/>
            <a:r>
              <a:rPr lang="en-US" sz="8000" b="1" cap="none" spc="0" dirty="0" smtClean="0">
                <a:ln w="1905"/>
                <a:solidFill>
                  <a:srgbClr val="7030A0"/>
                </a:solidFill>
                <a:effectLst>
                  <a:innerShdw blurRad="69850" dist="43180" dir="5400000">
                    <a:srgbClr val="000000">
                      <a:alpha val="65000"/>
                    </a:srgbClr>
                  </a:innerShdw>
                </a:effectLst>
              </a:rPr>
              <a:t> </a:t>
            </a:r>
            <a:r>
              <a:rPr lang="en-US" sz="8000" b="1" cap="none" spc="0" dirty="0" smtClean="0">
                <a:ln w="1905"/>
                <a:solidFill>
                  <a:srgbClr val="7030A0"/>
                </a:solidFill>
                <a:effectLst>
                  <a:innerShdw blurRad="69850" dist="43180" dir="5400000">
                    <a:srgbClr val="000000">
                      <a:alpha val="65000"/>
                    </a:srgbClr>
                  </a:innerShdw>
                </a:effectLst>
              </a:rPr>
              <a:t>Art Gallery</a:t>
            </a:r>
            <a:r>
              <a:rPr lang="en-US" sz="8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ru-RU" sz="8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2920" y="530352"/>
            <a:ext cx="8426798" cy="2755772"/>
          </a:xfrm>
        </p:spPr>
        <p:txBody>
          <a:bodyPr>
            <a:normAutofit/>
          </a:bodyPr>
          <a:lstStyle/>
          <a:p>
            <a:pPr>
              <a:buNone/>
            </a:pPr>
            <a:r>
              <a:rPr lang="uk-UA" dirty="0" smtClean="0"/>
              <a:t>		</a:t>
            </a:r>
            <a:r>
              <a:rPr lang="en-US" dirty="0" err="1" smtClean="0"/>
              <a:t>Lviv</a:t>
            </a:r>
            <a:r>
              <a:rPr lang="en-US" dirty="0" smtClean="0"/>
              <a:t> </a:t>
            </a:r>
            <a:r>
              <a:rPr lang="en-US" dirty="0" smtClean="0"/>
              <a:t>National Art Gallery </a:t>
            </a:r>
            <a:r>
              <a:rPr lang="en-US" dirty="0" smtClean="0"/>
              <a:t>, </a:t>
            </a:r>
            <a:r>
              <a:rPr lang="en-US" dirty="0" smtClean="0"/>
              <a:t>a leading art museum in Ukraine, has over 60,000 artworks in its collection, including works of Polish, Italian, French, German, Dutch and Flemish, Spanish, Austrian and other European artists.</a:t>
            </a:r>
            <a:endParaRPr lang="ru-RU" dirty="0"/>
          </a:p>
        </p:txBody>
      </p:sp>
      <p:pic>
        <p:nvPicPr>
          <p:cNvPr id="4" name="Picture 2" descr="File:Lwowska Galeria Sztuki - Wnętrza 01.JPG"/>
          <p:cNvPicPr>
            <a:picLocks noChangeAspect="1" noChangeArrowheads="1"/>
          </p:cNvPicPr>
          <p:nvPr/>
        </p:nvPicPr>
        <p:blipFill>
          <a:blip r:embed="rId2" cstate="print"/>
          <a:srcRect/>
          <a:stretch>
            <a:fillRect/>
          </a:stretch>
        </p:blipFill>
        <p:spPr bwMode="auto">
          <a:xfrm>
            <a:off x="4643406" y="3482554"/>
            <a:ext cx="4500594" cy="3375446"/>
          </a:xfrm>
          <a:prstGeom prst="rect">
            <a:avLst/>
          </a:prstGeom>
          <a:noFill/>
        </p:spPr>
      </p:pic>
      <p:pic>
        <p:nvPicPr>
          <p:cNvPr id="16386" name="Picture 2" descr="Файл:LvivArtGallery.JPG"/>
          <p:cNvPicPr>
            <a:picLocks noChangeAspect="1" noChangeArrowheads="1"/>
          </p:cNvPicPr>
          <p:nvPr/>
        </p:nvPicPr>
        <p:blipFill>
          <a:blip r:embed="rId3" cstate="print"/>
          <a:srcRect/>
          <a:stretch>
            <a:fillRect/>
          </a:stretch>
        </p:blipFill>
        <p:spPr bwMode="auto">
          <a:xfrm>
            <a:off x="0" y="3482579"/>
            <a:ext cx="4500562" cy="337542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3497576" cy="5398978"/>
          </a:xfrm>
        </p:spPr>
        <p:txBody>
          <a:bodyPr>
            <a:normAutofit fontScale="92500"/>
          </a:bodyPr>
          <a:lstStyle/>
          <a:p>
            <a:pPr algn="just">
              <a:buNone/>
            </a:pPr>
            <a:r>
              <a:rPr lang="uk-UA" dirty="0" smtClean="0"/>
              <a:t>		</a:t>
            </a:r>
            <a:r>
              <a:rPr lang="en-US" dirty="0" smtClean="0"/>
              <a:t>The </a:t>
            </a:r>
            <a:r>
              <a:rPr lang="en-US" dirty="0" smtClean="0"/>
              <a:t>gallery is based on a Polish </a:t>
            </a:r>
            <a:r>
              <a:rPr lang="en-US" dirty="0" err="1" smtClean="0"/>
              <a:t>institution,Lwowska</a:t>
            </a:r>
            <a:r>
              <a:rPr lang="en-US" dirty="0" smtClean="0"/>
              <a:t> </a:t>
            </a:r>
            <a:r>
              <a:rPr lang="en-US" dirty="0" err="1" smtClean="0"/>
              <a:t>Galeria</a:t>
            </a:r>
            <a:r>
              <a:rPr lang="en-US" dirty="0" smtClean="0"/>
              <a:t> </a:t>
            </a:r>
            <a:r>
              <a:rPr lang="en-US" dirty="0" err="1" smtClean="0"/>
              <a:t>Sztuki</a:t>
            </a:r>
            <a:r>
              <a:rPr lang="en-US" dirty="0" smtClean="0"/>
              <a:t>, which was founded in 1907 as a municipal museum, following the purchase of the collection of Jan </a:t>
            </a:r>
            <a:r>
              <a:rPr lang="en-US" dirty="0" err="1" smtClean="0"/>
              <a:t>Jakowicz</a:t>
            </a:r>
            <a:r>
              <a:rPr lang="en-US" dirty="0" smtClean="0"/>
              <a:t> by the city magistrate. </a:t>
            </a:r>
            <a:endParaRPr lang="ru-RU" dirty="0"/>
          </a:p>
        </p:txBody>
      </p:sp>
      <p:pic>
        <p:nvPicPr>
          <p:cNvPr id="3074" name="Picture 2" descr="Файл:Lwowska Galeria Sztuki - Wnętrza 02.JPG"/>
          <p:cNvPicPr>
            <a:picLocks noChangeAspect="1" noChangeArrowheads="1"/>
          </p:cNvPicPr>
          <p:nvPr/>
        </p:nvPicPr>
        <p:blipFill>
          <a:blip r:embed="rId2" cstate="print"/>
          <a:srcRect/>
          <a:stretch>
            <a:fillRect/>
          </a:stretch>
        </p:blipFill>
        <p:spPr bwMode="auto">
          <a:xfrm>
            <a:off x="4572000" y="500042"/>
            <a:ext cx="4000496" cy="533399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530352"/>
            <a:ext cx="4857784" cy="6113358"/>
          </a:xfrm>
        </p:spPr>
        <p:txBody>
          <a:bodyPr>
            <a:normAutofit fontScale="85000" lnSpcReduction="20000"/>
          </a:bodyPr>
          <a:lstStyle/>
          <a:p>
            <a:pPr algn="just">
              <a:buNone/>
            </a:pPr>
            <a:r>
              <a:rPr lang="uk-UA" dirty="0" smtClean="0"/>
              <a:t>		</a:t>
            </a:r>
            <a:r>
              <a:rPr lang="en-US" dirty="0" smtClean="0"/>
              <a:t>In </a:t>
            </a:r>
            <a:r>
              <a:rPr lang="en-US" dirty="0" smtClean="0"/>
              <a:t>1940, after the city of </a:t>
            </a:r>
            <a:r>
              <a:rPr lang="en-US" dirty="0" err="1" smtClean="0"/>
              <a:t>Lviv</a:t>
            </a:r>
            <a:r>
              <a:rPr lang="en-US" dirty="0" smtClean="0"/>
              <a:t>/</a:t>
            </a:r>
            <a:r>
              <a:rPr lang="en-US" dirty="0" err="1" smtClean="0"/>
              <a:t>Lwów</a:t>
            </a:r>
            <a:r>
              <a:rPr lang="en-US" dirty="0" smtClean="0"/>
              <a:t> had been occupied by the Soviet Union, Soviet government ordered nationalization of private property. As a result, works from </a:t>
            </a:r>
            <a:r>
              <a:rPr lang="en-US" dirty="0" err="1" smtClean="0"/>
              <a:t>theLubomirski</a:t>
            </a:r>
            <a:r>
              <a:rPr lang="en-US" dirty="0" smtClean="0"/>
              <a:t> family museum, the </a:t>
            </a:r>
            <a:r>
              <a:rPr lang="en-US" dirty="0" err="1" smtClean="0"/>
              <a:t>Baworowscy</a:t>
            </a:r>
            <a:r>
              <a:rPr lang="en-US" dirty="0" smtClean="0"/>
              <a:t> Library, and some other private collections came into the possession of the gallery. All these works had until the 1939 Invasion of Poland belonged either to the Polish state, or to Polish private collectors, as well as Roman - Catholic church.</a:t>
            </a:r>
            <a:endParaRPr lang="ru-RU" dirty="0"/>
          </a:p>
        </p:txBody>
      </p:sp>
      <p:pic>
        <p:nvPicPr>
          <p:cNvPr id="2050" name="Picture 2" descr="Файл:Иван Шишкин На опушке соснового леса 1882.jpg"/>
          <p:cNvPicPr>
            <a:picLocks noChangeAspect="1" noChangeArrowheads="1"/>
          </p:cNvPicPr>
          <p:nvPr/>
        </p:nvPicPr>
        <p:blipFill>
          <a:blip r:embed="rId2" cstate="print"/>
          <a:srcRect/>
          <a:stretch>
            <a:fillRect/>
          </a:stretch>
        </p:blipFill>
        <p:spPr bwMode="auto">
          <a:xfrm>
            <a:off x="5362575" y="0"/>
            <a:ext cx="3781425" cy="5705476"/>
          </a:xfrm>
          <a:prstGeom prst="rect">
            <a:avLst/>
          </a:prstGeom>
          <a:noFill/>
        </p:spPr>
      </p:pic>
      <p:sp>
        <p:nvSpPr>
          <p:cNvPr id="5" name="Содержимое 2"/>
          <p:cNvSpPr txBox="1">
            <a:spLocks/>
          </p:cNvSpPr>
          <p:nvPr/>
        </p:nvSpPr>
        <p:spPr>
          <a:xfrm>
            <a:off x="5429256" y="5643578"/>
            <a:ext cx="3283262" cy="1214422"/>
          </a:xfrm>
          <a:prstGeom prst="rect">
            <a:avLst/>
          </a:prstGeom>
        </p:spPr>
        <p:txBody>
          <a:bodyPr vert="horz" lIns="182880" tIns="91440">
            <a:normAutofit fontScale="92500" lnSpcReduction="10000"/>
          </a:bodyPr>
          <a:lstStyle/>
          <a:p>
            <a:pPr marL="265176" lvl="0" indent="-265176">
              <a:spcBef>
                <a:spcPts val="250"/>
              </a:spcBef>
              <a:buClr>
                <a:schemeClr val="accent1"/>
              </a:buClr>
              <a:buSzPct val="80000"/>
            </a:pPr>
            <a:r>
              <a:rPr lang="en-US" sz="2800" dirty="0" smtClean="0">
                <a:solidFill>
                  <a:schemeClr val="accent1">
                    <a:lumMod val="75000"/>
                  </a:schemeClr>
                </a:solidFill>
                <a:latin typeface="+mj-lt"/>
              </a:rPr>
              <a:t>Ivan </a:t>
            </a:r>
            <a:r>
              <a:rPr lang="en-US" sz="2800" dirty="0" err="1" smtClean="0">
                <a:solidFill>
                  <a:schemeClr val="accent1">
                    <a:lumMod val="75000"/>
                  </a:schemeClr>
                </a:solidFill>
                <a:latin typeface="+mj-lt"/>
              </a:rPr>
              <a:t>Shishkin</a:t>
            </a:r>
            <a:r>
              <a:rPr lang="en-US" sz="2800" dirty="0" smtClean="0">
                <a:solidFill>
                  <a:schemeClr val="accent1">
                    <a:lumMod val="75000"/>
                  </a:schemeClr>
                </a:solidFill>
                <a:latin typeface="+mj-lt"/>
              </a:rPr>
              <a:t> At the edge of a pine forest</a:t>
            </a:r>
            <a:endParaRPr kumimoji="0" lang="ru-RU" sz="2800" b="0" i="0" u="none" strike="noStrike" kern="1200" cap="none" spc="0" normalizeH="0" baseline="0" noProof="0" dirty="0">
              <a:ln>
                <a:noFill/>
              </a:ln>
              <a:solidFill>
                <a:schemeClr val="accent1">
                  <a:lumMod val="75000"/>
                </a:schemeClr>
              </a:solidFill>
              <a:effectLst/>
              <a:uLnTx/>
              <a:uFillTx/>
              <a:latin typeface="+mj-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445916"/>
          </a:xfrm>
        </p:spPr>
        <p:txBody>
          <a:bodyPr numCol="2">
            <a:normAutofit/>
          </a:bodyPr>
          <a:lstStyle/>
          <a:p>
            <a:pPr algn="r"/>
            <a:r>
              <a:rPr lang="en-US" sz="2400" b="0" dirty="0" err="1" smtClean="0">
                <a:hlinkClick r:id="rId2" tooltip="Sofonisba Anguissola"/>
              </a:rPr>
              <a:t>Sofonisba</a:t>
            </a:r>
            <a:r>
              <a:rPr lang="en-US" sz="2400" b="0" dirty="0" smtClean="0">
                <a:hlinkClick r:id="rId2" tooltip="Sofonisba Anguissola"/>
              </a:rPr>
              <a:t> </a:t>
            </a:r>
            <a:r>
              <a:rPr lang="en-US" sz="2400" b="0" dirty="0" err="1" smtClean="0">
                <a:hlinkClick r:id="rId2" tooltip="Sofonisba Anguissola"/>
              </a:rPr>
              <a:t>Anguissola</a:t>
            </a:r>
            <a:r>
              <a:rPr lang="en-US" sz="2400" b="0" dirty="0" smtClean="0"/>
              <a:t>. </a:t>
            </a:r>
            <a:r>
              <a:rPr lang="uk-UA" sz="2400" b="0" dirty="0" smtClean="0"/>
              <a:t/>
            </a:r>
            <a:br>
              <a:rPr lang="uk-UA" sz="2400" b="0" dirty="0" smtClean="0"/>
            </a:br>
            <a:r>
              <a:rPr lang="en-US" sz="2400" b="0" dirty="0" smtClean="0"/>
              <a:t> </a:t>
            </a:r>
            <a:r>
              <a:rPr lang="en-US" sz="2400" b="0" dirty="0" smtClean="0"/>
              <a:t>Portrait of a </a:t>
            </a:r>
            <a:r>
              <a:rPr lang="en-US" sz="2400" b="0" dirty="0" smtClean="0"/>
              <a:t>young </a:t>
            </a:r>
            <a:r>
              <a:rPr lang="en-US" sz="2400" b="0" dirty="0" smtClean="0"/>
              <a:t>patrician </a:t>
            </a:r>
            <a:r>
              <a:rPr lang="uk-UA" sz="2400" b="0" dirty="0" smtClean="0"/>
              <a:t/>
            </a:r>
            <a:br>
              <a:rPr lang="uk-UA" sz="2400" b="0" dirty="0" smtClean="0"/>
            </a:br>
            <a:r>
              <a:rPr lang="en-US" sz="2400" b="0" dirty="0" smtClean="0">
                <a:hlinkClick r:id="rId3" tooltip="Peter Paul Rubens"/>
              </a:rPr>
              <a:t>Peter </a:t>
            </a:r>
            <a:r>
              <a:rPr lang="en-US" sz="2400" b="0" dirty="0" smtClean="0">
                <a:hlinkClick r:id="rId3" tooltip="Peter Paul Rubens"/>
              </a:rPr>
              <a:t>Paul Rubens</a:t>
            </a:r>
            <a:r>
              <a:rPr lang="en-US" sz="2400" b="0" dirty="0" smtClean="0"/>
              <a:t>. </a:t>
            </a:r>
            <a:r>
              <a:rPr lang="en-US" sz="2400" b="0" dirty="0" smtClean="0"/>
              <a:t>Man</a:t>
            </a:r>
            <a:r>
              <a:rPr lang="uk-UA" sz="2400" b="0" dirty="0" smtClean="0"/>
              <a:t> </a:t>
            </a:r>
            <a:r>
              <a:rPr lang="en-US" sz="2400" b="0" dirty="0" smtClean="0"/>
              <a:t>Portrait</a:t>
            </a:r>
            <a:endParaRPr lang="ru-RU" sz="2400" dirty="0"/>
          </a:p>
        </p:txBody>
      </p:sp>
      <p:pic>
        <p:nvPicPr>
          <p:cNvPr id="1026" name="Picture 2" descr="File:Sofonisba Anguissola - lviv gallery.jpg"/>
          <p:cNvPicPr>
            <a:picLocks noChangeAspect="1" noChangeArrowheads="1"/>
          </p:cNvPicPr>
          <p:nvPr/>
        </p:nvPicPr>
        <p:blipFill>
          <a:blip r:embed="rId4" cstate="print"/>
          <a:srcRect/>
          <a:stretch>
            <a:fillRect/>
          </a:stretch>
        </p:blipFill>
        <p:spPr bwMode="auto">
          <a:xfrm>
            <a:off x="1000100" y="500042"/>
            <a:ext cx="3500462" cy="4393885"/>
          </a:xfrm>
          <a:prstGeom prst="rect">
            <a:avLst/>
          </a:prstGeom>
          <a:noFill/>
        </p:spPr>
      </p:pic>
      <p:pic>
        <p:nvPicPr>
          <p:cNvPr id="1028" name="Picture 4" descr="File:PeterPaulRubens Portrait of a man.jpg"/>
          <p:cNvPicPr>
            <a:picLocks noChangeAspect="1" noChangeArrowheads="1"/>
          </p:cNvPicPr>
          <p:nvPr/>
        </p:nvPicPr>
        <p:blipFill>
          <a:blip r:embed="rId5" cstate="print"/>
          <a:srcRect/>
          <a:stretch>
            <a:fillRect/>
          </a:stretch>
        </p:blipFill>
        <p:spPr bwMode="auto">
          <a:xfrm>
            <a:off x="5000628" y="428604"/>
            <a:ext cx="3662538" cy="436155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4143404" cy="5766468"/>
          </a:xfrm>
        </p:spPr>
        <p:txBody>
          <a:bodyPr>
            <a:normAutofit/>
          </a:bodyPr>
          <a:lstStyle/>
          <a:p>
            <a:r>
              <a:rPr lang="uk-UA" b="0" dirty="0" smtClean="0"/>
              <a:t> </a:t>
            </a:r>
            <a:r>
              <a:rPr lang="uk-UA" b="0" dirty="0" err="1" smtClean="0"/>
              <a:t>Francois</a:t>
            </a:r>
            <a:r>
              <a:rPr lang="uk-UA" b="0" dirty="0" smtClean="0"/>
              <a:t> </a:t>
            </a:r>
            <a:r>
              <a:rPr lang="uk-UA" b="0" dirty="0" err="1" smtClean="0"/>
              <a:t>Gerard</a:t>
            </a:r>
            <a:r>
              <a:rPr lang="uk-UA" b="0" dirty="0" smtClean="0"/>
              <a:t> - </a:t>
            </a:r>
            <a:r>
              <a:rPr lang="uk-UA" b="0" dirty="0" err="1" smtClean="0"/>
              <a:t>Portrait</a:t>
            </a:r>
            <a:r>
              <a:rPr lang="uk-UA" b="0" dirty="0" smtClean="0"/>
              <a:t> </a:t>
            </a:r>
            <a:r>
              <a:rPr lang="uk-UA" b="0" dirty="0" err="1" smtClean="0"/>
              <a:t>of</a:t>
            </a:r>
            <a:r>
              <a:rPr lang="uk-UA" b="0" dirty="0" smtClean="0"/>
              <a:t> </a:t>
            </a:r>
            <a:r>
              <a:rPr lang="uk-UA" b="0" dirty="0" err="1" smtClean="0"/>
              <a:t>Catherine</a:t>
            </a:r>
            <a:r>
              <a:rPr lang="uk-UA" b="0" dirty="0" smtClean="0"/>
              <a:t> </a:t>
            </a:r>
            <a:r>
              <a:rPr lang="uk-UA" b="0" dirty="0" err="1" smtClean="0"/>
              <a:t>Starzeńska</a:t>
            </a:r>
            <a:r>
              <a:rPr lang="uk-UA" b="0" dirty="0" smtClean="0"/>
              <a:t/>
            </a:r>
            <a:br>
              <a:rPr lang="uk-UA" b="0" dirty="0" smtClean="0"/>
            </a:br>
            <a:endParaRPr lang="ru-RU" dirty="0"/>
          </a:p>
        </p:txBody>
      </p:sp>
      <p:pic>
        <p:nvPicPr>
          <p:cNvPr id="18434" name="Picture 2" descr="Файл:Lwowska Galeria Sztuki - Francois Gerard - Portrait of Catherine Starzeńska.jpg"/>
          <p:cNvPicPr>
            <a:picLocks noChangeAspect="1" noChangeArrowheads="1"/>
          </p:cNvPicPr>
          <p:nvPr/>
        </p:nvPicPr>
        <p:blipFill>
          <a:blip r:embed="rId2" cstate="print"/>
          <a:srcRect/>
          <a:stretch>
            <a:fillRect/>
          </a:stretch>
        </p:blipFill>
        <p:spPr bwMode="auto">
          <a:xfrm>
            <a:off x="4857752" y="163318"/>
            <a:ext cx="3952878" cy="639939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5016"/>
            <a:ext cx="8183880" cy="765808"/>
          </a:xfrm>
        </p:spPr>
        <p:txBody>
          <a:bodyPr>
            <a:normAutofit fontScale="90000"/>
          </a:bodyPr>
          <a:lstStyle/>
          <a:p>
            <a:r>
              <a:rPr lang="uk-UA" b="0" dirty="0" err="1" smtClean="0"/>
              <a:t>Narcisse</a:t>
            </a:r>
            <a:r>
              <a:rPr lang="uk-UA" b="0" dirty="0" smtClean="0"/>
              <a:t> </a:t>
            </a:r>
            <a:r>
              <a:rPr lang="uk-UA" b="0" dirty="0" err="1" smtClean="0"/>
              <a:t>Virgile</a:t>
            </a:r>
            <a:r>
              <a:rPr lang="uk-UA" b="0" dirty="0" smtClean="0"/>
              <a:t> </a:t>
            </a:r>
            <a:r>
              <a:rPr lang="uk-UA" b="0" dirty="0" err="1" smtClean="0"/>
              <a:t>Diaz</a:t>
            </a:r>
            <a:r>
              <a:rPr lang="uk-UA" b="0" dirty="0" smtClean="0"/>
              <a:t> </a:t>
            </a:r>
            <a:r>
              <a:rPr lang="uk-UA" b="0" dirty="0" err="1" smtClean="0"/>
              <a:t>de</a:t>
            </a:r>
            <a:r>
              <a:rPr lang="uk-UA" b="0" dirty="0" smtClean="0"/>
              <a:t> </a:t>
            </a:r>
            <a:r>
              <a:rPr lang="uk-UA" b="0" dirty="0" err="1" smtClean="0"/>
              <a:t>la</a:t>
            </a:r>
            <a:r>
              <a:rPr lang="uk-UA" b="0" dirty="0" smtClean="0"/>
              <a:t> </a:t>
            </a:r>
            <a:r>
              <a:rPr lang="uk-UA" b="0" dirty="0" err="1" smtClean="0"/>
              <a:t>Pena</a:t>
            </a:r>
            <a:r>
              <a:rPr lang="uk-UA" b="0" dirty="0" smtClean="0"/>
              <a:t> </a:t>
            </a:r>
            <a:r>
              <a:rPr lang="uk-UA" b="0" dirty="0" err="1" smtClean="0"/>
              <a:t>Autumn</a:t>
            </a:r>
            <a:r>
              <a:rPr lang="uk-UA" b="0" dirty="0" smtClean="0"/>
              <a:t> </a:t>
            </a:r>
            <a:r>
              <a:rPr lang="uk-UA" b="0" dirty="0" err="1" smtClean="0"/>
              <a:t>Landscape</a:t>
            </a:r>
            <a:endParaRPr lang="ru-RU" dirty="0"/>
          </a:p>
        </p:txBody>
      </p:sp>
      <p:pic>
        <p:nvPicPr>
          <p:cNvPr id="19458" name="Picture 2" descr="Файл:Narcisse Virgile Diaz de la Pena Autumn Landscape.jpg"/>
          <p:cNvPicPr>
            <a:picLocks noChangeAspect="1" noChangeArrowheads="1"/>
          </p:cNvPicPr>
          <p:nvPr/>
        </p:nvPicPr>
        <p:blipFill>
          <a:blip r:embed="rId2" cstate="print"/>
          <a:srcRect/>
          <a:stretch>
            <a:fillRect/>
          </a:stretch>
        </p:blipFill>
        <p:spPr bwMode="auto">
          <a:xfrm>
            <a:off x="1214414" y="500042"/>
            <a:ext cx="6715172" cy="498601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Ivan </a:t>
            </a:r>
            <a:r>
              <a:rPr lang="en-US" dirty="0" err="1" smtClean="0"/>
              <a:t>Shishkin</a:t>
            </a:r>
            <a:r>
              <a:rPr lang="en-US" dirty="0" smtClean="0"/>
              <a:t> After the storm in Mary-</a:t>
            </a:r>
            <a:r>
              <a:rPr lang="en-US" dirty="0" err="1" smtClean="0"/>
              <a:t>Howie</a:t>
            </a:r>
            <a:r>
              <a:rPr lang="en-US" dirty="0" smtClean="0"/>
              <a:t> 1891</a:t>
            </a:r>
            <a:endParaRPr lang="ru-RU" dirty="0"/>
          </a:p>
        </p:txBody>
      </p:sp>
      <p:pic>
        <p:nvPicPr>
          <p:cNvPr id="20482" name="Picture 2" descr="Файл:Иван Шишкин После шторма в Мери-Хови 1891.jpg"/>
          <p:cNvPicPr>
            <a:picLocks noChangeAspect="1" noChangeArrowheads="1"/>
          </p:cNvPicPr>
          <p:nvPr/>
        </p:nvPicPr>
        <p:blipFill>
          <a:blip r:embed="rId2" cstate="print"/>
          <a:srcRect/>
          <a:stretch>
            <a:fillRect/>
          </a:stretch>
        </p:blipFill>
        <p:spPr bwMode="auto">
          <a:xfrm>
            <a:off x="928662" y="428604"/>
            <a:ext cx="7620000" cy="46577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Jan </a:t>
            </a:r>
            <a:r>
              <a:rPr lang="en-US" dirty="0" err="1" smtClean="0"/>
              <a:t>Matejko</a:t>
            </a:r>
            <a:r>
              <a:rPr lang="en-US" dirty="0" smtClean="0"/>
              <a:t>, "</a:t>
            </a:r>
            <a:r>
              <a:rPr lang="en-US" dirty="0" err="1" smtClean="0"/>
              <a:t>Bebek</a:t>
            </a:r>
            <a:r>
              <a:rPr lang="en-US" dirty="0" smtClean="0"/>
              <a:t> near Constantinople"</a:t>
            </a:r>
            <a:endParaRPr lang="ru-RU" dirty="0"/>
          </a:p>
        </p:txBody>
      </p:sp>
      <p:pic>
        <p:nvPicPr>
          <p:cNvPr id="21506" name="Picture 2" descr="Файл:Matejko-Bebek.jpg"/>
          <p:cNvPicPr>
            <a:picLocks noChangeAspect="1" noChangeArrowheads="1"/>
          </p:cNvPicPr>
          <p:nvPr/>
        </p:nvPicPr>
        <p:blipFill>
          <a:blip r:embed="rId2" cstate="print"/>
          <a:srcRect/>
          <a:stretch>
            <a:fillRect/>
          </a:stretch>
        </p:blipFill>
        <p:spPr bwMode="auto">
          <a:xfrm>
            <a:off x="928662" y="428604"/>
            <a:ext cx="7620000" cy="459105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19</TotalTime>
  <Words>41</Words>
  <PresentationFormat>Экран (4:3)</PresentationFormat>
  <Paragraphs>11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Аспект</vt:lpstr>
      <vt:lpstr>Слайд 1</vt:lpstr>
      <vt:lpstr>Слайд 2</vt:lpstr>
      <vt:lpstr>Слайд 3</vt:lpstr>
      <vt:lpstr>Слайд 4</vt:lpstr>
      <vt:lpstr>Sofonisba Anguissola.   Portrait of a young patrician  Peter Paul Rubens. Man Portrait</vt:lpstr>
      <vt:lpstr> Francois Gerard - Portrait of Catherine Starzeńska </vt:lpstr>
      <vt:lpstr>Narcisse Virgile Diaz de la Pena Autumn Landscape</vt:lpstr>
      <vt:lpstr>Ivan Shishkin After the storm in Mary-Howie 1891</vt:lpstr>
      <vt:lpstr>Jan Matejko, "Bebek near Constantinople"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5</cp:revision>
  <dcterms:modified xsi:type="dcterms:W3CDTF">2014-04-06T14:06:06Z</dcterms:modified>
</cp:coreProperties>
</file>