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  <p:sldId id="270" r:id="rId14"/>
    <p:sldId id="271" r:id="rId15"/>
    <p:sldId id="276" r:id="rId16"/>
    <p:sldId id="277" r:id="rId17"/>
    <p:sldId id="289" r:id="rId18"/>
    <p:sldId id="278" r:id="rId19"/>
    <p:sldId id="290" r:id="rId20"/>
    <p:sldId id="279" r:id="rId21"/>
    <p:sldId id="280" r:id="rId22"/>
    <p:sldId id="291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Валовий внутрішній продукт, млрд $ США</c:v>
                </c:pt>
              </c:strCache>
            </c:strRef>
          </c:tx>
          <c:dLbls>
            <c:dLbl>
              <c:idx val="0"/>
              <c:layout>
                <c:manualLayout>
                  <c:x val="-3.6065573770491806E-2"/>
                  <c:y val="-6.5502183406113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065573770491806E-2"/>
                  <c:y val="-7.4235807860262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065573770491806E-2"/>
                  <c:y val="-6.5502183406113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065573770491806E-2"/>
                  <c:y val="-6.1135371179039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901639344262293E-2"/>
                  <c:y val="-6.5502183406113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5901639344262293E-2"/>
                  <c:y val="-5.676855895196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416</c:v>
                </c:pt>
                <c:pt idx="1">
                  <c:v>395</c:v>
                </c:pt>
                <c:pt idx="2">
                  <c:v>611</c:v>
                </c:pt>
                <c:pt idx="3">
                  <c:v>745</c:v>
                </c:pt>
                <c:pt idx="4">
                  <c:v>1050</c:v>
                </c:pt>
                <c:pt idx="5">
                  <c:v>1140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44864"/>
        <c:axId val="142246656"/>
      </c:lineChart>
      <c:catAx>
        <c:axId val="14224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246656"/>
        <c:crosses val="autoZero"/>
        <c:auto val="1"/>
        <c:lblAlgn val="ctr"/>
        <c:lblOffset val="100"/>
        <c:noMultiLvlLbl val="0"/>
      </c:catAx>
      <c:valAx>
        <c:axId val="14224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244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Валовий національний дохід, млрд $ США</c:v>
                </c:pt>
              </c:strCache>
            </c:strRef>
          </c:tx>
          <c:dLbls>
            <c:dLbl>
              <c:idx val="0"/>
              <c:layout>
                <c:manualLayout>
                  <c:x val="-3.7704918032786888E-2"/>
                  <c:y val="-6.5502183406113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065573770491806E-2"/>
                  <c:y val="-5.676855895196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065573770491806E-2"/>
                  <c:y val="-6.9868995633187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065573770491806E-2"/>
                  <c:y val="-5.676855895196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065573770491806E-2"/>
                  <c:y val="-5.676855895196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065573770491806E-2"/>
                  <c:y val="-6.5502183406113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500</c:v>
                </c:pt>
                <c:pt idx="1">
                  <c:v>550</c:v>
                </c:pt>
                <c:pt idx="2">
                  <c:v>613</c:v>
                </c:pt>
                <c:pt idx="3">
                  <c:v>680</c:v>
                </c:pt>
                <c:pt idx="4">
                  <c:v>762</c:v>
                </c:pt>
                <c:pt idx="5">
                  <c:v>830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98304"/>
        <c:axId val="142899840"/>
      </c:lineChart>
      <c:catAx>
        <c:axId val="14289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899840"/>
        <c:crosses val="autoZero"/>
        <c:auto val="1"/>
        <c:lblAlgn val="ctr"/>
        <c:lblOffset val="100"/>
        <c:noMultiLvlLbl val="0"/>
      </c:catAx>
      <c:valAx>
        <c:axId val="14289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8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Численність віруючих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Католицизм</c:v>
                </c:pt>
                <c:pt idx="1">
                  <c:v>Англіканська церква</c:v>
                </c:pt>
                <c:pt idx="2">
                  <c:v>Інші християнські конфесії</c:v>
                </c:pt>
                <c:pt idx="3">
                  <c:v>Інші релігії (Буддизм, Іслам, Індуїзм, Іудаїзм)</c:v>
                </c:pt>
                <c:pt idx="4">
                  <c:v>Нерелігійне населення</c:v>
                </c:pt>
                <c:pt idx="5">
                  <c:v>Утрималися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25.8</c:v>
                </c:pt>
                <c:pt idx="1">
                  <c:v>18.7</c:v>
                </c:pt>
                <c:pt idx="2">
                  <c:v>19.399999999999999</c:v>
                </c:pt>
                <c:pt idx="3">
                  <c:v>6.9</c:v>
                </c:pt>
                <c:pt idx="4">
                  <c:v>18.7</c:v>
                </c:pt>
                <c:pt idx="5">
                  <c:v>11.2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994496"/>
        <c:axId val="101996032"/>
      </c:barChart>
      <c:catAx>
        <c:axId val="10199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1996032"/>
        <c:crosses val="autoZero"/>
        <c:auto val="1"/>
        <c:lblAlgn val="ctr"/>
        <c:lblOffset val="100"/>
        <c:noMultiLvlLbl val="0"/>
      </c:catAx>
      <c:valAx>
        <c:axId val="10199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99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D48EE-C0FA-40C1-8903-7EFBCA0628D8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C5565-AE32-4B42-A1C0-0B433C23C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C5565-AE32-4B42-A1C0-0B433C23CF0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5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7D85BD-3E69-4440-B277-AFC52E1DF302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4066D4-43EF-4328-81E7-7017C1223FA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165647"/>
            <a:ext cx="6779110" cy="923330"/>
            <a:chOff x="1172584" y="1381459"/>
            <a:chExt cx="6779110" cy="123110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40803"/>
            <a:ext cx="6777318" cy="1298987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89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85BD-3E69-4440-B277-AFC52E1DF302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66D4-43EF-4328-81E7-7017C1223FA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19549"/>
            <a:ext cx="1678193" cy="41750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637391"/>
            <a:ext cx="5507917" cy="3767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85BD-3E69-4440-B277-AFC52E1DF302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66D4-43EF-4328-81E7-7017C1223FA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594069" y="2045201"/>
            <a:ext cx="4110116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00879" y="1381459"/>
              <a:ext cx="11695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85BD-3E69-4440-B277-AFC52E1DF302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66D4-43EF-4328-81E7-7017C1223F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165684"/>
            <a:ext cx="6779110" cy="923330"/>
            <a:chOff x="1172584" y="1381459"/>
            <a:chExt cx="6779110" cy="123110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903643"/>
            <a:ext cx="7754713" cy="1433037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825488"/>
            <a:ext cx="7734747" cy="112514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85BD-3E69-4440-B277-AFC52E1DF302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66D4-43EF-4328-81E7-7017C1223F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85BD-3E69-4440-B277-AFC52E1DF302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66D4-43EF-4328-81E7-7017C1223FA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680210"/>
            <a:ext cx="3442446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10696"/>
            <a:ext cx="3803904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680210"/>
            <a:ext cx="3447288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8276"/>
            <a:ext cx="3799728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85BD-3E69-4440-B277-AFC52E1DF302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66D4-43EF-4328-81E7-7017C1223FA3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85BD-3E69-4440-B277-AFC52E1DF302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66D4-43EF-4328-81E7-7017C1223FA3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85BD-3E69-4440-B277-AFC52E1DF302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66D4-43EF-4328-81E7-7017C1223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258647"/>
            <a:ext cx="3422483" cy="141519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419549"/>
            <a:ext cx="4116667" cy="417507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2702859"/>
            <a:ext cx="3411725" cy="18879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85BD-3E69-4440-B277-AFC52E1DF302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66D4-43EF-4328-81E7-7017C1223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3501614"/>
            <a:ext cx="7767021" cy="483547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00224"/>
            <a:ext cx="4772156" cy="26985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3993229"/>
            <a:ext cx="7756264" cy="60364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85BD-3E69-4440-B277-AFC52E1DF302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66D4-43EF-4328-81E7-7017C1223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427617"/>
            <a:ext cx="7756263" cy="79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1686261"/>
            <a:ext cx="7745505" cy="290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47D85BD-3E69-4440-B277-AFC52E1DF302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108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C4066D4-43EF-4328-81E7-7017C1223F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514350"/>
            <a:ext cx="8686800" cy="2057400"/>
          </a:xfrm>
        </p:spPr>
        <p:txBody>
          <a:bodyPr>
            <a:noAutofit/>
          </a:bodyPr>
          <a:lstStyle/>
          <a:p>
            <a:r>
              <a:rPr lang="ru-RU" sz="11500" smtClean="0"/>
              <a:t>АВСТРАЛ</a:t>
            </a:r>
            <a:r>
              <a:rPr lang="uk-UA" sz="11500" smtClean="0"/>
              <a:t>ІЯ</a:t>
            </a:r>
            <a:endParaRPr lang="ru-RU" sz="115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52750"/>
            <a:ext cx="6400800" cy="552450"/>
          </a:xfrm>
        </p:spPr>
        <p:txBody>
          <a:bodyPr>
            <a:normAutofit/>
          </a:bodyPr>
          <a:lstStyle/>
          <a:p>
            <a:r>
              <a:rPr lang="uk-UA" smtClean="0"/>
              <a:t>підготував учень 10-В класу Котенко Роман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1733550"/>
            <a:ext cx="8458200" cy="317148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smtClean="0"/>
              <a:t>Основна особливість ЕГП Австралії – ізольованість, віддаленість від інших.</a:t>
            </a:r>
          </a:p>
          <a:p>
            <a:pPr algn="just"/>
            <a:r>
              <a:rPr lang="uk-UA" smtClean="0"/>
              <a:t>За ВНП Австралія входить у 15 найрозвиненіших країн світу.</a:t>
            </a:r>
            <a:endParaRPr lang="en-US" smtClean="0"/>
          </a:p>
          <a:p>
            <a:pPr algn="just"/>
            <a:r>
              <a:rPr lang="ru-RU"/>
              <a:t>Австралія — член міжнародних організацій ООН, Співдружності Націй, Тихоокеанського пакту безпеки (</a:t>
            </a:r>
            <a:r>
              <a:rPr lang="en-US"/>
              <a:t>ANZUS), </a:t>
            </a:r>
            <a:r>
              <a:rPr lang="ru-RU"/>
              <a:t>Організації економічного співробітництва та розвитку, Азійсько-тихоокеанського економічного співробітництва, Форуму тихоокеанських островів та Світової організації торгівлі</a:t>
            </a:r>
            <a:r>
              <a:rPr lang="ru-RU" smtClean="0"/>
              <a:t>.</a:t>
            </a:r>
          </a:p>
          <a:p>
            <a:pPr algn="just"/>
            <a:r>
              <a:rPr lang="ru-RU"/>
              <a:t>Найдовші морські траси: Сідней – Лондон (21 тис. км), Сідней – Нью-Йорк (18 тис. км</a:t>
            </a:r>
            <a:r>
              <a:rPr lang="ru-RU" smtClean="0"/>
              <a:t>)</a:t>
            </a:r>
            <a:endParaRPr lang="en-US" smtClean="0"/>
          </a:p>
          <a:p>
            <a:pPr algn="just"/>
            <a:r>
              <a:rPr lang="ru-RU"/>
              <a:t>Незважаючи на своєрідність міжнародної експортної спеціалі­зації, Австралія є економічно розвиненою країною, має високі показники рівня життя населення. Австралія посідає 10-е міс­це серед найбагатших країн світу за показниками </a:t>
            </a:r>
            <a:r>
              <a:rPr lang="ru-RU" smtClean="0"/>
              <a:t>ВВП.</a:t>
            </a:r>
            <a:endParaRPr lang="uk-UA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209550"/>
            <a:ext cx="8839199" cy="1008755"/>
          </a:xfrm>
        </p:spPr>
        <p:txBody>
          <a:bodyPr/>
          <a:lstStyle/>
          <a:p>
            <a:r>
              <a:rPr lang="uk-UA" sz="4400" smtClean="0"/>
              <a:t>Економіко-географічне положення</a:t>
            </a:r>
            <a:endParaRPr lang="ru-RU" sz="4400"/>
          </a:p>
        </p:txBody>
      </p:sp>
    </p:spTree>
    <p:extLst>
      <p:ext uri="{BB962C8B-B14F-4D97-AF65-F5344CB8AC3E}">
        <p14:creationId xmlns:p14="http://schemas.microsoft.com/office/powerpoint/2010/main" val="1739154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631705"/>
              </p:ext>
            </p:extLst>
          </p:nvPr>
        </p:nvGraphicFramePr>
        <p:xfrm>
          <a:off x="698500" y="1685925"/>
          <a:ext cx="7747000" cy="29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991600" cy="1143000"/>
          </a:xfrm>
        </p:spPr>
        <p:txBody>
          <a:bodyPr/>
          <a:lstStyle/>
          <a:p>
            <a:r>
              <a:rPr lang="ru-RU" sz="4800"/>
              <a:t>Валовий внутрішній продукт, млрд $ США</a:t>
            </a:r>
          </a:p>
        </p:txBody>
      </p:sp>
    </p:spTree>
    <p:extLst>
      <p:ext uri="{BB962C8B-B14F-4D97-AF65-F5344CB8AC3E}">
        <p14:creationId xmlns:p14="http://schemas.microsoft.com/office/powerpoint/2010/main" val="2372872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154161"/>
              </p:ext>
            </p:extLst>
          </p:nvPr>
        </p:nvGraphicFramePr>
        <p:xfrm>
          <a:off x="698500" y="1685925"/>
          <a:ext cx="7747000" cy="29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1" y="133351"/>
            <a:ext cx="8915400" cy="1066800"/>
          </a:xfrm>
        </p:spPr>
        <p:txBody>
          <a:bodyPr/>
          <a:lstStyle/>
          <a:p>
            <a:r>
              <a:rPr lang="ru-RU" sz="4800"/>
              <a:t>Валовий національний дохід, млрд $ </a:t>
            </a:r>
            <a:r>
              <a:rPr lang="ru-RU" sz="4800" smtClean="0"/>
              <a:t>США</a:t>
            </a:r>
            <a:endParaRPr lang="ru-RU" sz="4800"/>
          </a:p>
        </p:txBody>
      </p:sp>
    </p:spTree>
    <p:extLst>
      <p:ext uri="{BB962C8B-B14F-4D97-AF65-F5344CB8AC3E}">
        <p14:creationId xmlns:p14="http://schemas.microsoft.com/office/powerpoint/2010/main" val="1686362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733550"/>
            <a:ext cx="8305800" cy="3095289"/>
          </a:xfrm>
        </p:spPr>
        <p:txBody>
          <a:bodyPr>
            <a:noAutofit/>
          </a:bodyPr>
          <a:lstStyle/>
          <a:p>
            <a:pPr algn="just"/>
            <a:r>
              <a:rPr lang="ru-RU" sz="2000" smtClean="0"/>
              <a:t>У </a:t>
            </a:r>
            <a:r>
              <a:rPr lang="ru-RU" sz="2000"/>
              <a:t>рельєфі Австралії переважають рівнини. Близько 95% поверхні не перевищує 600 м над рівнем моря</a:t>
            </a:r>
            <a:r>
              <a:rPr lang="ru-RU" sz="2000" smtClean="0"/>
              <a:t>.</a:t>
            </a:r>
          </a:p>
          <a:p>
            <a:pPr algn="just"/>
            <a:r>
              <a:rPr lang="ru-RU" sz="2000"/>
              <a:t>Більша частина північної Австралії має тропічний клімат із переважанням літніх опадів, або мусонний клімат.</a:t>
            </a:r>
          </a:p>
          <a:p>
            <a:pPr algn="just"/>
            <a:r>
              <a:rPr lang="ru-RU" sz="2000"/>
              <a:t>Третина Австралії — це пустелі та напівпустелі.</a:t>
            </a:r>
          </a:p>
          <a:p>
            <a:pPr algn="just"/>
            <a:r>
              <a:rPr lang="ru-RU" sz="2000"/>
              <a:t>Південно-західний куток Західної Австралії має середземноморський клімат.</a:t>
            </a:r>
          </a:p>
          <a:p>
            <a:pPr algn="just"/>
            <a:r>
              <a:rPr lang="ru-RU" sz="2000"/>
              <a:t>Більшій частині південного сходу, включаючи Тасманію, властивий помірний </a:t>
            </a:r>
            <a:r>
              <a:rPr lang="ru-RU" sz="2000"/>
              <a:t>клімат</a:t>
            </a:r>
            <a:r>
              <a:rPr lang="ru-RU" sz="2000" smtClean="0"/>
              <a:t>.</a:t>
            </a:r>
            <a:endParaRPr lang="ru-RU" sz="20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smtClean="0"/>
              <a:t>Рельєф</a:t>
            </a:r>
            <a:r>
              <a:rPr lang="en-US" sz="6600" smtClean="0"/>
              <a:t> </a:t>
            </a:r>
            <a:r>
              <a:rPr lang="uk-UA" sz="6600" smtClean="0"/>
              <a:t>і клімат</a:t>
            </a:r>
            <a:endParaRPr lang="ru-RU" sz="6600"/>
          </a:p>
        </p:txBody>
      </p:sp>
    </p:spTree>
    <p:extLst>
      <p:ext uri="{BB962C8B-B14F-4D97-AF65-F5344CB8AC3E}">
        <p14:creationId xmlns:p14="http://schemas.microsoft.com/office/powerpoint/2010/main" val="3253758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0"/>
            <a:ext cx="7756263" cy="790688"/>
          </a:xfrm>
        </p:spPr>
        <p:txBody>
          <a:bodyPr/>
          <a:lstStyle/>
          <a:p>
            <a:r>
              <a:rPr lang="uk-UA" sz="6600" smtClean="0"/>
              <a:t>Рельєф і клімат</a:t>
            </a:r>
            <a:endParaRPr lang="ru-RU" sz="66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945"/>
            <a:ext cx="4191000" cy="388055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75385"/>
            <a:ext cx="5042392" cy="4563365"/>
          </a:xfrm>
        </p:spPr>
      </p:pic>
    </p:spTree>
    <p:extLst>
      <p:ext uri="{BB962C8B-B14F-4D97-AF65-F5344CB8AC3E}">
        <p14:creationId xmlns:p14="http://schemas.microsoft.com/office/powerpoint/2010/main" val="2212359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885950"/>
            <a:ext cx="8305800" cy="30952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mtClean="0"/>
              <a:t>	Австралія </a:t>
            </a:r>
            <a:r>
              <a:rPr lang="ru-RU"/>
              <a:t>при її </a:t>
            </a:r>
            <a:r>
              <a:rPr lang="ru-RU" smtClean="0"/>
              <a:t>0,3% </a:t>
            </a:r>
            <a:r>
              <a:rPr lang="ru-RU"/>
              <a:t>світового населення володіє </a:t>
            </a:r>
            <a:r>
              <a:rPr lang="ru-RU" smtClean="0"/>
              <a:t>5,8% </a:t>
            </a:r>
            <a:r>
              <a:rPr lang="ru-RU"/>
              <a:t>земної </a:t>
            </a:r>
            <a:r>
              <a:rPr lang="ru-RU"/>
              <a:t>поверхні, має значні запаси енергетичної та мінеральної сировини. Водні ресурси незначні, велика частина території – пустеля. Лісові ресурси також незначні – 18% території</a:t>
            </a:r>
            <a:r>
              <a:rPr lang="ru-RU"/>
              <a:t>. </a:t>
            </a:r>
            <a:r>
              <a:rPr lang="ru-RU" smtClean="0"/>
              <a:t>В </a:t>
            </a:r>
            <a:r>
              <a:rPr lang="ru-RU"/>
              <a:t>закономірній </a:t>
            </a:r>
            <a:r>
              <a:rPr lang="ru-RU" smtClean="0"/>
              <a:t>послідовності тут </a:t>
            </a:r>
            <a:r>
              <a:rPr lang="ru-RU"/>
              <a:t>представлені всі типи грунтів, властиві тропічному, субекваторіальному і субтропічному природним поясам.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smtClean="0"/>
              <a:t>Природні </a:t>
            </a:r>
            <a:r>
              <a:rPr lang="uk-UA" sz="4800" smtClean="0"/>
              <a:t>ресурси</a:t>
            </a:r>
            <a:endParaRPr lang="ru-RU" sz="4800"/>
          </a:p>
        </p:txBody>
      </p:sp>
    </p:spTree>
    <p:extLst>
      <p:ext uri="{BB962C8B-B14F-4D97-AF65-F5344CB8AC3E}">
        <p14:creationId xmlns:p14="http://schemas.microsoft.com/office/powerpoint/2010/main" val="2697164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1809750"/>
            <a:ext cx="8458200" cy="3095289"/>
          </a:xfrm>
        </p:spPr>
        <p:txBody>
          <a:bodyPr>
            <a:normAutofit fontScale="92500"/>
          </a:bodyPr>
          <a:lstStyle/>
          <a:p>
            <a:pPr algn="just"/>
            <a:r>
              <a:rPr lang="ru-RU" smtClean="0"/>
              <a:t>Станом </a:t>
            </a:r>
            <a:r>
              <a:rPr lang="ru-RU"/>
              <a:t>на 1 липня 2007, населення Австралії склало </a:t>
            </a:r>
            <a:r>
              <a:rPr lang="ru-RU" smtClean="0"/>
              <a:t>20 млн чоловік</a:t>
            </a:r>
            <a:r>
              <a:rPr lang="uk-UA" smtClean="0"/>
              <a:t>.</a:t>
            </a:r>
            <a:endParaRPr lang="ru-RU" smtClean="0"/>
          </a:p>
          <a:p>
            <a:pPr algn="just"/>
            <a:r>
              <a:rPr lang="uk-UA" smtClean="0"/>
              <a:t>Сальдо міграції завжди було позитивним.</a:t>
            </a:r>
          </a:p>
          <a:p>
            <a:pPr algn="just"/>
            <a:r>
              <a:rPr lang="ru-RU" smtClean="0"/>
              <a:t>Трудові </a:t>
            </a:r>
            <a:r>
              <a:rPr lang="ru-RU"/>
              <a:t>ресурси: частка зайнятих у торгівлі та сфері послуг – </a:t>
            </a:r>
            <a:r>
              <a:rPr lang="ru-RU" smtClean="0"/>
              <a:t>55%, </a:t>
            </a:r>
            <a:r>
              <a:rPr lang="ru-RU"/>
              <a:t>у промисловості – </a:t>
            </a:r>
            <a:r>
              <a:rPr lang="ru-RU" smtClean="0"/>
              <a:t>30%, </a:t>
            </a:r>
            <a:r>
              <a:rPr lang="ru-RU"/>
              <a:t>а у сільському господарстві – </a:t>
            </a:r>
            <a:r>
              <a:rPr lang="ru-RU" smtClean="0"/>
              <a:t>6%.</a:t>
            </a:r>
          </a:p>
          <a:p>
            <a:pPr algn="just"/>
            <a:r>
              <a:rPr lang="uk-UA" smtClean="0"/>
              <a:t>Розселення нерівномірне – до 90% населення проживає на Пд-Сх.</a:t>
            </a:r>
            <a:endParaRPr lang="ru-RU" smtClean="0"/>
          </a:p>
          <a:p>
            <a:pPr algn="just"/>
            <a:r>
              <a:rPr lang="uk-UA" smtClean="0"/>
              <a:t>Рівень урбанізації один із найвищих у світі – близько 85%.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Населення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87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211359"/>
              </p:ext>
            </p:extLst>
          </p:nvPr>
        </p:nvGraphicFramePr>
        <p:xfrm>
          <a:off x="143162" y="1611406"/>
          <a:ext cx="8839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209550"/>
            <a:ext cx="8150709" cy="790688"/>
          </a:xfrm>
        </p:spPr>
        <p:txBody>
          <a:bodyPr/>
          <a:lstStyle/>
          <a:p>
            <a:r>
              <a:rPr lang="ru-RU" sz="4000"/>
              <a:t>Численність віруючих, </a:t>
            </a:r>
            <a:r>
              <a:rPr lang="ru-RU" sz="4000" smtClean="0"/>
              <a:t>%</a:t>
            </a:r>
            <a:br>
              <a:rPr lang="ru-RU" sz="4000" smtClean="0"/>
            </a:br>
            <a:r>
              <a:rPr lang="ru-RU" sz="4000" smtClean="0"/>
              <a:t>(</a:t>
            </a:r>
            <a:r>
              <a:rPr lang="ru-RU" sz="4000"/>
              <a:t>за переписом населення 2007 </a:t>
            </a:r>
            <a:r>
              <a:rPr lang="ru-RU" sz="4000" smtClean="0"/>
              <a:t>року</a:t>
            </a:r>
            <a:r>
              <a:rPr lang="ru-RU" sz="400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7788" y="1504950"/>
            <a:ext cx="359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>
                <a:solidFill>
                  <a:schemeClr val="tx1">
                    <a:lumMod val="85000"/>
                    <a:lumOff val="15000"/>
                  </a:schemeClr>
                </a:solidFill>
              </a:rPr>
              <a:t>Австралія не має офіційної релігії</a:t>
            </a:r>
            <a:r>
              <a:rPr lang="uk-UA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94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1686261"/>
            <a:ext cx="8534400" cy="3171489"/>
          </a:xfrm>
        </p:spPr>
        <p:txBody>
          <a:bodyPr>
            <a:noAutofit/>
          </a:bodyPr>
          <a:lstStyle/>
          <a:p>
            <a:pPr algn="just"/>
            <a:r>
              <a:rPr lang="ru-RU" smtClean="0"/>
              <a:t>Австралійський </a:t>
            </a:r>
            <a:r>
              <a:rPr lang="ru-RU" smtClean="0"/>
              <a:t>Союз — країна </a:t>
            </a:r>
            <a:r>
              <a:rPr lang="ru-RU"/>
              <a:t>великого землеволодіння. Кращі землі захопили англійські аристократи, лендлорди і </a:t>
            </a:r>
            <a:r>
              <a:rPr lang="ru-RU" smtClean="0"/>
              <a:t>капіталісти-скватери</a:t>
            </a:r>
            <a:endParaRPr lang="ru-RU"/>
          </a:p>
          <a:p>
            <a:pPr algn="just"/>
            <a:r>
              <a:rPr lang="ru-RU" smtClean="0"/>
              <a:t>У </a:t>
            </a:r>
            <a:r>
              <a:rPr lang="ru-RU" smtClean="0"/>
              <a:t>рослинництві найбільше значення </a:t>
            </a:r>
            <a:r>
              <a:rPr lang="ru-RU"/>
              <a:t>має пшениця. Посівна площа по </a:t>
            </a:r>
            <a:r>
              <a:rPr lang="ru-RU" smtClean="0"/>
              <a:t>пшениці </a:t>
            </a:r>
            <a:r>
              <a:rPr lang="ru-RU"/>
              <a:t>в середньому коливається від 11,1 — 13,4 млн га</a:t>
            </a:r>
            <a:r>
              <a:rPr lang="ru-RU" smtClean="0"/>
              <a:t>.</a:t>
            </a:r>
          </a:p>
          <a:p>
            <a:pPr algn="just"/>
            <a:r>
              <a:rPr lang="ru-RU" smtClean="0"/>
              <a:t>Тваринництво </a:t>
            </a:r>
            <a:r>
              <a:rPr lang="ru-RU" smtClean="0"/>
              <a:t>(переважно вівчарство) — провідна галузь с/г — дає близько 2/3 вартості с/г продукції.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56263" cy="790688"/>
          </a:xfrm>
        </p:spPr>
        <p:txBody>
          <a:bodyPr/>
          <a:lstStyle/>
          <a:p>
            <a:r>
              <a:rPr lang="uk-UA" smtClean="0"/>
              <a:t>Господарство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95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1733550"/>
            <a:ext cx="8534400" cy="3124200"/>
          </a:xfrm>
        </p:spPr>
        <p:txBody>
          <a:bodyPr>
            <a:noAutofit/>
          </a:bodyPr>
          <a:lstStyle/>
          <a:p>
            <a:pPr algn="just"/>
            <a:r>
              <a:rPr lang="ru-RU" sz="2000"/>
              <a:t>Основу енергетичного балансу Австралійського Союзу становить кам'яне і буре вугілля</a:t>
            </a:r>
            <a:r>
              <a:rPr lang="ru-RU" sz="2000" smtClean="0"/>
              <a:t>.</a:t>
            </a:r>
          </a:p>
          <a:p>
            <a:pPr algn="just"/>
            <a:r>
              <a:rPr lang="ru-RU" sz="2000" smtClean="0"/>
              <a:t>Хімічна </a:t>
            </a:r>
            <a:r>
              <a:rPr lang="ru-RU" sz="2000"/>
              <a:t>промисловість виробляє синтетичне пальне, сірчану к-ту, добрива, вибухові </a:t>
            </a:r>
            <a:r>
              <a:rPr lang="ru-RU" sz="2000" smtClean="0"/>
              <a:t>речовини.</a:t>
            </a:r>
          </a:p>
          <a:p>
            <a:pPr algn="just"/>
            <a:r>
              <a:rPr lang="ru-RU" sz="2000" smtClean="0"/>
              <a:t>В </a:t>
            </a:r>
            <a:r>
              <a:rPr lang="ru-RU" sz="2000"/>
              <a:t>харчовій промисловості виділяються м'ясокомбінати, зосереджені в містах штатів Квінсленд, Вікторія і Новий Пд. </a:t>
            </a:r>
            <a:r>
              <a:rPr lang="ru-RU" sz="2000" smtClean="0"/>
              <a:t>Уельс.</a:t>
            </a:r>
          </a:p>
          <a:p>
            <a:pPr algn="just"/>
            <a:r>
              <a:rPr lang="ru-RU" sz="2000" smtClean="0"/>
              <a:t>У текст</a:t>
            </a:r>
            <a:r>
              <a:rPr lang="ru-RU" sz="2000" smtClean="0"/>
              <a:t>ильній</a:t>
            </a:r>
            <a:r>
              <a:rPr lang="ru-RU" sz="2000" smtClean="0"/>
              <a:t> </a:t>
            </a:r>
            <a:r>
              <a:rPr lang="ru-RU" sz="2000"/>
              <a:t>промисловості провідне місце займав виробн. вовни (шт. Вікторія і Новий Пд. Уельс).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Промисловість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49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342900" algn="just"/>
            <a:r>
              <a:rPr lang="uk-UA"/>
              <a:t>Повна офіційна назва країни: Австралійський Союз (англ. </a:t>
            </a:r>
            <a:r>
              <a:rPr lang="en-US" i="1"/>
              <a:t>Commonwealth of Australia</a:t>
            </a:r>
            <a:r>
              <a:rPr lang="en-US" smtClean="0"/>
              <a:t>)</a:t>
            </a:r>
            <a:endParaRPr lang="uk-UA" smtClean="0"/>
          </a:p>
          <a:p>
            <a:pPr marL="457200" indent="-342900" algn="just"/>
            <a:r>
              <a:rPr lang="uk-UA" smtClean="0"/>
              <a:t>Столиця: Канберра</a:t>
            </a:r>
            <a:endParaRPr lang="en-US" smtClean="0"/>
          </a:p>
          <a:p>
            <a:pPr marL="457200" indent="-342900" algn="just"/>
            <a:r>
              <a:rPr lang="uk-UA" smtClean="0"/>
              <a:t>Площа: </a:t>
            </a:r>
            <a:r>
              <a:rPr lang="ru-RU"/>
              <a:t>7 686 850 </a:t>
            </a:r>
            <a:r>
              <a:rPr lang="ru-RU" smtClean="0"/>
              <a:t>км²</a:t>
            </a:r>
            <a:endParaRPr lang="en-US" smtClean="0"/>
          </a:p>
          <a:p>
            <a:pPr marL="457200" indent="-342900" algn="just"/>
            <a:r>
              <a:rPr lang="uk-UA"/>
              <a:t>Із заходу на схід Австралія простягнулася на 4,4 тис. км, а з півночі на південь – на 3,1 тис. км</a:t>
            </a:r>
            <a:r>
              <a:rPr lang="uk-UA" smtClean="0"/>
              <a:t>.</a:t>
            </a:r>
          </a:p>
          <a:p>
            <a:pPr marL="457200" indent="-342900" algn="just"/>
            <a:r>
              <a:rPr lang="uk-UA" smtClean="0"/>
              <a:t>Найбільші міста та їх агломерації: Сідней, Мельбурн, Брізбен, Перт, Аделаїда</a:t>
            </a:r>
          </a:p>
          <a:p>
            <a:pPr marL="457200" indent="-342900" algn="just"/>
            <a:r>
              <a:rPr lang="uk-UA" smtClean="0"/>
              <a:t>Населення: 20 млн чол. (станом на 2007 рік), з них українців: 20 тис чол.</a:t>
            </a: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Візитна картка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27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1657350"/>
            <a:ext cx="8534400" cy="3171489"/>
          </a:xfrm>
        </p:spPr>
        <p:txBody>
          <a:bodyPr>
            <a:noAutofit/>
          </a:bodyPr>
          <a:lstStyle/>
          <a:p>
            <a:pPr algn="just"/>
            <a:r>
              <a:rPr lang="ru-RU" sz="2800" smtClean="0"/>
              <a:t> Загальна </a:t>
            </a:r>
            <a:r>
              <a:rPr lang="ru-RU" sz="2800"/>
              <a:t>довжина залізниць </a:t>
            </a:r>
            <a:r>
              <a:rPr lang="ru-RU" sz="2800" smtClean="0"/>
              <a:t>— 42,4 </a:t>
            </a:r>
            <a:r>
              <a:rPr lang="ru-RU" sz="2800"/>
              <a:t>тис. </a:t>
            </a:r>
            <a:r>
              <a:rPr lang="ru-RU" sz="2800" smtClean="0"/>
              <a:t>км.</a:t>
            </a:r>
          </a:p>
          <a:p>
            <a:pPr algn="just"/>
            <a:r>
              <a:rPr lang="ru-RU" sz="2800" smtClean="0"/>
              <a:t> Автошляхів </a:t>
            </a:r>
            <a:r>
              <a:rPr lang="ru-RU" sz="2800"/>
              <a:t>— понад 200 тис. </a:t>
            </a:r>
            <a:r>
              <a:rPr lang="ru-RU" sz="2800" smtClean="0"/>
              <a:t>км. </a:t>
            </a:r>
            <a:r>
              <a:rPr lang="ru-RU" sz="2800"/>
              <a:t>Тоннаж торг. флоту — 541 тис. </a:t>
            </a:r>
            <a:r>
              <a:rPr lang="ru-RU" sz="2800" smtClean="0"/>
              <a:t>т.</a:t>
            </a:r>
          </a:p>
          <a:p>
            <a:pPr algn="just"/>
            <a:r>
              <a:rPr lang="ru-RU" sz="2800" smtClean="0"/>
              <a:t> Найбільші п</a:t>
            </a:r>
            <a:r>
              <a:rPr lang="ru-RU" sz="2800" smtClean="0"/>
              <a:t>орти</a:t>
            </a:r>
            <a:r>
              <a:rPr lang="ru-RU" sz="2800"/>
              <a:t>: Сідней, Мельбурн, Аделаїда, Брісбен, Порт-Огаста, </a:t>
            </a:r>
            <a:r>
              <a:rPr lang="ru-RU" sz="2800" smtClean="0"/>
              <a:t>Фрімантл.</a:t>
            </a:r>
          </a:p>
          <a:p>
            <a:pPr algn="just"/>
            <a:r>
              <a:rPr lang="ru-RU" sz="2800" smtClean="0"/>
              <a:t> Повітряний </a:t>
            </a:r>
            <a:r>
              <a:rPr lang="ru-RU" sz="2800"/>
              <a:t>зв'язок здійснюється літаками великих національних та іноземних компаній.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Транспорт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34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1809750"/>
            <a:ext cx="8534400" cy="3048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mtClean="0"/>
              <a:t>	Експорт </a:t>
            </a:r>
            <a:r>
              <a:rPr lang="ru-RU"/>
              <a:t>представлений шерстю, алмазами, глиноземом, вугіллям, свинцем і збагаченими цинковими </a:t>
            </a:r>
            <a:r>
              <a:rPr lang="ru-RU" smtClean="0"/>
              <a:t>рудами, </a:t>
            </a:r>
            <a:r>
              <a:rPr lang="ru-RU"/>
              <a:t>а також зерновими, м'ясом, цукром, нікелем, залізною рудою. Постійними торговими партнерами є Японія, США, Європейські країни</a:t>
            </a:r>
            <a:r>
              <a:rPr lang="ru-RU" smtClean="0"/>
              <a:t>.</a:t>
            </a:r>
            <a:endParaRPr lang="ru-RU"/>
          </a:p>
          <a:p>
            <a:pPr marL="0" indent="0" algn="just">
              <a:buNone/>
            </a:pPr>
            <a:r>
              <a:rPr lang="ru-RU" smtClean="0"/>
              <a:t>	Продукти </a:t>
            </a:r>
            <a:r>
              <a:rPr lang="ru-RU"/>
              <a:t>сільського господарства становлять </a:t>
            </a:r>
            <a:r>
              <a:rPr lang="ru-RU" smtClean="0"/>
              <a:t>близько 85% </a:t>
            </a:r>
            <a:r>
              <a:rPr lang="ru-RU"/>
              <a:t>вартості експорту. </a:t>
            </a:r>
            <a:r>
              <a:rPr lang="ru-RU" smtClean="0"/>
              <a:t>Основні </a:t>
            </a:r>
            <a:r>
              <a:rPr lang="ru-RU"/>
              <a:t>статті імпорту: нафтопродукти, транспортні засоби, верстати, текстиль, каучук та </a:t>
            </a:r>
            <a:r>
              <a:rPr lang="ru-RU" smtClean="0"/>
              <a:t>ін</a:t>
            </a:r>
            <a:r>
              <a:rPr lang="ru-RU" smtClean="0"/>
              <a:t>ші.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Торгівля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26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5800" y="1962150"/>
            <a:ext cx="7745505" cy="2714289"/>
          </a:xfrm>
        </p:spPr>
        <p:txBody>
          <a:bodyPr numCol="2">
            <a:normAutofit/>
          </a:bodyPr>
          <a:lstStyle/>
          <a:p>
            <a:r>
              <a:rPr lang="ru-RU" sz="3600" smtClean="0"/>
              <a:t> Мельбурн</a:t>
            </a:r>
            <a:endParaRPr lang="ru-RU" sz="3600"/>
          </a:p>
          <a:p>
            <a:r>
              <a:rPr lang="ru-RU" sz="3600" smtClean="0"/>
              <a:t> Сідней</a:t>
            </a:r>
            <a:endParaRPr lang="ru-RU" sz="3600"/>
          </a:p>
          <a:p>
            <a:r>
              <a:rPr lang="ru-RU" sz="3600" smtClean="0"/>
              <a:t> Голд-Кост</a:t>
            </a:r>
            <a:endParaRPr lang="ru-RU" sz="3600"/>
          </a:p>
          <a:p>
            <a:r>
              <a:rPr lang="ru-RU" sz="3600" smtClean="0"/>
              <a:t> Кернс</a:t>
            </a:r>
            <a:endParaRPr lang="ru-RU" sz="3600"/>
          </a:p>
          <a:p>
            <a:r>
              <a:rPr lang="ru-RU" sz="3600" smtClean="0"/>
              <a:t> Перт</a:t>
            </a:r>
            <a:endParaRPr lang="ru-RU" sz="3600"/>
          </a:p>
          <a:p>
            <a:r>
              <a:rPr lang="ru-RU" sz="3600" smtClean="0"/>
              <a:t> Аліс-Спрінгс</a:t>
            </a:r>
            <a:endParaRPr lang="ru-RU" sz="3600"/>
          </a:p>
          <a:p>
            <a:r>
              <a:rPr lang="ru-RU" sz="3600" smtClean="0"/>
              <a:t> Морські круїзи</a:t>
            </a:r>
            <a:endParaRPr lang="ru-RU" sz="36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33350"/>
            <a:ext cx="8534399" cy="790688"/>
          </a:xfrm>
        </p:spPr>
        <p:txBody>
          <a:bodyPr/>
          <a:lstStyle/>
          <a:p>
            <a:r>
              <a:rPr lang="uk-UA" smtClean="0"/>
              <a:t>Основні туристичні об’єкти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62000" y="1087214"/>
            <a:ext cx="772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Туризм – важливий сектор економіки країни, він складає близько </a:t>
            </a: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3,9% </a:t>
            </a:r>
            <a:r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ВВП.</a:t>
            </a:r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01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419600" cy="51665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5800" y="2266950"/>
            <a:ext cx="4406154" cy="790688"/>
          </a:xfrm>
        </p:spPr>
        <p:txBody>
          <a:bodyPr/>
          <a:lstStyle/>
          <a:p>
            <a:r>
              <a:rPr lang="uk-UA" smtClean="0"/>
              <a:t>м. Канберра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67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810000" cy="52039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19600" y="2419350"/>
            <a:ext cx="4177554" cy="790688"/>
          </a:xfrm>
        </p:spPr>
        <p:txBody>
          <a:bodyPr/>
          <a:lstStyle/>
          <a:p>
            <a:r>
              <a:rPr lang="uk-UA" smtClean="0"/>
              <a:t>м. Мельбурн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52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050"/>
            <a:ext cx="9144000" cy="62103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19600" y="361950"/>
            <a:ext cx="4724400" cy="790688"/>
          </a:xfrm>
        </p:spPr>
        <p:txBody>
          <a:bodyPr/>
          <a:lstStyle/>
          <a:p>
            <a:r>
              <a:rPr lang="uk-UA" smtClean="0">
                <a:solidFill>
                  <a:srgbClr val="FFC000"/>
                </a:solidFill>
              </a:rPr>
              <a:t>м. Брісбен</a:t>
            </a:r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20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850"/>
            <a:ext cx="9144000" cy="57721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133350"/>
            <a:ext cx="2435709" cy="790688"/>
          </a:xfrm>
        </p:spPr>
        <p:txBody>
          <a:bodyPr/>
          <a:lstStyle/>
          <a:p>
            <a:r>
              <a:rPr lang="uk-UA" smtClean="0">
                <a:solidFill>
                  <a:schemeClr val="accent1"/>
                </a:solidFill>
              </a:rPr>
              <a:t>м. Перт</a:t>
            </a:r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57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5603"/>
            <a:ext cx="10591800" cy="51435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0"/>
            <a:ext cx="7756263" cy="790688"/>
          </a:xfrm>
        </p:spPr>
        <p:txBody>
          <a:bodyPr/>
          <a:lstStyle/>
          <a:p>
            <a:r>
              <a:rPr lang="uk-UA" smtClean="0">
                <a:solidFill>
                  <a:srgbClr val="FFC000"/>
                </a:solidFill>
              </a:rPr>
              <a:t>Харбор Брідж (м. Сідней)</a:t>
            </a:r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69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347" y="0"/>
            <a:ext cx="10634244" cy="5314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28600" y="-95250"/>
            <a:ext cx="7086599" cy="790688"/>
          </a:xfrm>
        </p:spPr>
        <p:txBody>
          <a:bodyPr/>
          <a:lstStyle/>
          <a:p>
            <a:r>
              <a:rPr lang="uk-UA" sz="4400" smtClean="0">
                <a:solidFill>
                  <a:srgbClr val="FFFF00"/>
                </a:solidFill>
              </a:rPr>
              <a:t>Сіднейський оперний театр</a:t>
            </a:r>
            <a:endParaRPr lang="ru-RU" sz="4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5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476250"/>
            <a:ext cx="9822383" cy="5619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04800" y="-95250"/>
            <a:ext cx="3731109" cy="790688"/>
          </a:xfrm>
        </p:spPr>
        <p:txBody>
          <a:bodyPr/>
          <a:lstStyle/>
          <a:p>
            <a:r>
              <a:rPr lang="uk-UA" smtClean="0">
                <a:solidFill>
                  <a:srgbClr val="FFC000"/>
                </a:solidFill>
              </a:rPr>
              <a:t>м. Сідней</a:t>
            </a:r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50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5800" y="2647950"/>
            <a:ext cx="7745505" cy="2257089"/>
          </a:xfrm>
        </p:spPr>
        <p:txBody>
          <a:bodyPr numCol="2">
            <a:normAutofit/>
          </a:bodyPr>
          <a:lstStyle/>
          <a:p>
            <a:r>
              <a:rPr lang="uk-UA" smtClean="0"/>
              <a:t>Новий </a:t>
            </a:r>
            <a:r>
              <a:rPr lang="uk-UA"/>
              <a:t>Південний Уельс</a:t>
            </a:r>
          </a:p>
          <a:p>
            <a:r>
              <a:rPr lang="uk-UA" smtClean="0"/>
              <a:t>Південна </a:t>
            </a:r>
            <a:r>
              <a:rPr lang="uk-UA"/>
              <a:t>Австралія</a:t>
            </a:r>
          </a:p>
          <a:p>
            <a:r>
              <a:rPr lang="uk-UA" smtClean="0"/>
              <a:t>Північна </a:t>
            </a:r>
            <a:r>
              <a:rPr lang="uk-UA"/>
              <a:t>Територія</a:t>
            </a:r>
          </a:p>
          <a:p>
            <a:r>
              <a:rPr lang="uk-UA" smtClean="0"/>
              <a:t>Вікторія</a:t>
            </a:r>
            <a:endParaRPr lang="uk-UA"/>
          </a:p>
          <a:p>
            <a:r>
              <a:rPr lang="uk-UA" smtClean="0"/>
              <a:t>Тасманія</a:t>
            </a:r>
            <a:endParaRPr lang="uk-UA"/>
          </a:p>
          <a:p>
            <a:r>
              <a:rPr lang="uk-UA" smtClean="0"/>
              <a:t>Австралійська </a:t>
            </a:r>
            <a:r>
              <a:rPr lang="uk-UA"/>
              <a:t>столична територія</a:t>
            </a:r>
          </a:p>
          <a:p>
            <a:r>
              <a:rPr lang="uk-UA" smtClean="0"/>
              <a:t>Західна </a:t>
            </a:r>
            <a:r>
              <a:rPr lang="uk-UA"/>
              <a:t>Австралія</a:t>
            </a:r>
          </a:p>
          <a:p>
            <a:r>
              <a:rPr lang="uk-UA" smtClean="0"/>
              <a:t>Квінсленд</a:t>
            </a:r>
            <a:endParaRPr lang="uk-UA"/>
          </a:p>
          <a:p>
            <a:pPr marL="0" indent="0">
              <a:buNone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7617"/>
            <a:ext cx="8153400" cy="790688"/>
          </a:xfrm>
        </p:spPr>
        <p:txBody>
          <a:bodyPr/>
          <a:lstStyle/>
          <a:p>
            <a:r>
              <a:rPr lang="uk-UA" sz="3600" smtClean="0"/>
              <a:t>Адміністративно-територіальний</a:t>
            </a:r>
            <a:r>
              <a:rPr lang="uk-UA" sz="3200" smtClean="0"/>
              <a:t> </a:t>
            </a:r>
            <a:r>
              <a:rPr lang="uk-UA" sz="3600" smtClean="0"/>
              <a:t>устрій</a:t>
            </a:r>
            <a:endParaRPr lang="ru-RU" sz="3600"/>
          </a:p>
        </p:txBody>
      </p:sp>
      <p:sp>
        <p:nvSpPr>
          <p:cNvPr id="4" name="TextBox 3"/>
          <p:cNvSpPr txBox="1"/>
          <p:nvPr/>
        </p:nvSpPr>
        <p:spPr>
          <a:xfrm>
            <a:off x="1066800" y="1925591"/>
            <a:ext cx="7239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>
                <a:solidFill>
                  <a:schemeClr val="tx1">
                    <a:lumMod val="85000"/>
                    <a:lumOff val="15000"/>
                  </a:schemeClr>
                </a:solidFill>
              </a:rPr>
              <a:t>Австралія – федерація у складі 6 штатів і 2 територій</a:t>
            </a:r>
            <a:r>
              <a:rPr lang="uk-UA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uk-UA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97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ДЯКУЮ ЗА УВАГУ!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85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345" y="1809750"/>
            <a:ext cx="8991600" cy="3067050"/>
          </a:xfrm>
        </p:spPr>
        <p:txBody>
          <a:bodyPr>
            <a:noAutofit/>
          </a:bodyPr>
          <a:lstStyle/>
          <a:p>
            <a:pPr algn="just"/>
            <a:r>
              <a:rPr lang="ru-RU" sz="1600" smtClean="0"/>
              <a:t>	Австралійський </a:t>
            </a:r>
            <a:r>
              <a:rPr lang="ru-RU" sz="1600"/>
              <a:t>Союз входить до складу Британської Співдружності Націй. Конституція Австралійського Союзу набула чинності з 1 січня </a:t>
            </a:r>
            <a:r>
              <a:rPr lang="ru-RU" sz="1600" smtClean="0"/>
              <a:t>1901.</a:t>
            </a:r>
          </a:p>
          <a:p>
            <a:pPr algn="just"/>
            <a:r>
              <a:rPr lang="ru-RU" sz="1600"/>
              <a:t>	</a:t>
            </a:r>
            <a:r>
              <a:rPr lang="ru-RU" sz="1600" smtClean="0"/>
              <a:t>Найвища </a:t>
            </a:r>
            <a:r>
              <a:rPr lang="ru-RU" sz="1600"/>
              <a:t>законодавча влада належить федеральному парламентові, до складу якого входять король </a:t>
            </a:r>
            <a:r>
              <a:rPr lang="ru-RU" sz="1600" smtClean="0"/>
              <a:t>Великої </a:t>
            </a:r>
            <a:r>
              <a:rPr lang="ru-RU" sz="1600"/>
              <a:t>Британії, </a:t>
            </a:r>
            <a:r>
              <a:rPr lang="ru-RU" sz="1600" smtClean="0"/>
              <a:t>призначений </a:t>
            </a:r>
            <a:r>
              <a:rPr lang="ru-RU" sz="1600"/>
              <a:t>ним </a:t>
            </a:r>
            <a:r>
              <a:rPr lang="ru-RU" sz="1600"/>
              <a:t>г</a:t>
            </a:r>
            <a:r>
              <a:rPr lang="ru-RU" sz="1600" smtClean="0"/>
              <a:t>енерал-губернатор</a:t>
            </a:r>
            <a:r>
              <a:rPr lang="ru-RU" sz="1600"/>
              <a:t>, і дві палати: палата </a:t>
            </a:r>
            <a:r>
              <a:rPr lang="ru-RU" sz="1600" smtClean="0"/>
              <a:t>представників і сенат.</a:t>
            </a:r>
          </a:p>
          <a:p>
            <a:pPr algn="just"/>
            <a:r>
              <a:rPr lang="ru-RU" sz="1600"/>
              <a:t>	Виконавча влада належить генерал-губернатору і кабінету (уряду). Штати Австралійського Союзу мають свої конституції, парламенти і губернаторів</a:t>
            </a:r>
            <a:r>
              <a:rPr lang="ru-RU" sz="1600"/>
              <a:t>. </a:t>
            </a:r>
            <a:r>
              <a:rPr lang="ru-RU" sz="1600" smtClean="0"/>
              <a:t>Австралійський Союз </a:t>
            </a:r>
            <a:r>
              <a:rPr lang="ru-RU" sz="1600"/>
              <a:t>є федерацією. Місцевими справами відають органи самоврядування — </a:t>
            </a:r>
            <a:r>
              <a:rPr lang="ru-RU" sz="1600"/>
              <a:t>виборні </a:t>
            </a:r>
            <a:r>
              <a:rPr lang="ru-RU" sz="1600" smtClean="0"/>
              <a:t>ради, що перебувають </a:t>
            </a:r>
            <a:r>
              <a:rPr lang="ru-RU" sz="1600"/>
              <a:t>під наглядом урядових органів.</a:t>
            </a:r>
          </a:p>
          <a:p>
            <a:pPr algn="just"/>
            <a:r>
              <a:rPr lang="uk-UA" sz="1600"/>
              <a:t>	</a:t>
            </a:r>
            <a:r>
              <a:rPr lang="ru-RU" sz="1600"/>
              <a:t>Глава держави — королева Єлизавета II з 1952, представлена генерал-губернатором Квентін Брайс. Прем'єр-міністр — Джулія Гіллард </a:t>
            </a:r>
            <a:r>
              <a:rPr lang="ru-RU" sz="1600"/>
              <a:t>з </a:t>
            </a:r>
            <a:r>
              <a:rPr lang="ru-RU" sz="1600" smtClean="0"/>
              <a:t>2010 року.</a:t>
            </a:r>
            <a:endParaRPr lang="ru-RU" sz="16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1" y="427617"/>
            <a:ext cx="8610600" cy="790688"/>
          </a:xfrm>
        </p:spPr>
        <p:txBody>
          <a:bodyPr/>
          <a:lstStyle/>
          <a:p>
            <a:r>
              <a:rPr lang="uk-UA" sz="3600" smtClean="0"/>
              <a:t>Державний устрій </a:t>
            </a:r>
            <a:r>
              <a:rPr lang="uk-UA" sz="3600" smtClean="0"/>
              <a:t>і влада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1755410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285750"/>
            <a:ext cx="2819400" cy="790688"/>
          </a:xfrm>
        </p:spPr>
        <p:txBody>
          <a:bodyPr/>
          <a:lstStyle/>
          <a:p>
            <a:r>
              <a:rPr lang="uk-UA" smtClean="0"/>
              <a:t>Прапор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181600" y="1657350"/>
            <a:ext cx="3886199" cy="3124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smtClean="0"/>
              <a:t>У </a:t>
            </a:r>
            <a:r>
              <a:rPr lang="ru-RU" sz="2000"/>
              <a:t>лівій верхній чверті зображено британський прапор. Крім того, на прапорі Австралії </a:t>
            </a:r>
            <a:r>
              <a:rPr lang="ru-RU" sz="2000" smtClean="0"/>
              <a:t>розташован</a:t>
            </a:r>
            <a:r>
              <a:rPr lang="uk-UA" sz="2000" smtClean="0"/>
              <a:t>і</a:t>
            </a:r>
            <a:r>
              <a:rPr lang="en-US" sz="2000" smtClean="0"/>
              <a:t> </a:t>
            </a:r>
            <a:r>
              <a:rPr lang="ru-RU" sz="2000"/>
              <a:t>зображення шести білих зірок: п'ять зірок у вигляді сузір'я Південного Хреста в правій частині полотнища і одна велика зірка в центрі лівої нижньої чверті.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</p:spPr>
      </p:pic>
    </p:spTree>
    <p:extLst>
      <p:ext uri="{BB962C8B-B14F-4D97-AF65-F5344CB8AC3E}">
        <p14:creationId xmlns:p14="http://schemas.microsoft.com/office/powerpoint/2010/main" val="1242701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756263" cy="790688"/>
          </a:xfrm>
        </p:spPr>
        <p:txBody>
          <a:bodyPr/>
          <a:lstStyle/>
          <a:p>
            <a:r>
              <a:rPr lang="uk-UA" smtClean="0"/>
              <a:t>Державний герб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0" y="2419350"/>
            <a:ext cx="3429000" cy="18288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mtClean="0"/>
              <a:t>На </a:t>
            </a:r>
            <a:r>
              <a:rPr lang="ru-RU"/>
              <a:t>гербі зображені кенгуру та ему, які </a:t>
            </a:r>
            <a:r>
              <a:rPr lang="ru-RU" smtClean="0"/>
              <a:t>представляють </a:t>
            </a:r>
            <a:r>
              <a:rPr lang="ru-RU"/>
              <a:t>фауну Австралії та золотий тин, що символізує флору країни. Вони разом тримають </a:t>
            </a:r>
            <a:r>
              <a:rPr lang="ru-RU" smtClean="0"/>
              <a:t>щит, </a:t>
            </a:r>
            <a:r>
              <a:rPr lang="ru-RU"/>
              <a:t>на якому зображені символи шести штатів Австралії. Над щитом розташована зірка співдружності.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19150"/>
            <a:ext cx="5431755" cy="4191000"/>
          </a:xfrm>
        </p:spPr>
      </p:pic>
    </p:spTree>
    <p:extLst>
      <p:ext uri="{BB962C8B-B14F-4D97-AF65-F5344CB8AC3E}">
        <p14:creationId xmlns:p14="http://schemas.microsoft.com/office/powerpoint/2010/main" val="169470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6200" y="1809751"/>
            <a:ext cx="8991600" cy="2666999"/>
          </a:xfrm>
        </p:spPr>
        <p:txBody>
          <a:bodyPr numCol="2"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mtClean="0"/>
              <a:t>Усі </a:t>
            </a:r>
            <a:r>
              <a:rPr lang="ru-RU"/>
              <a:t>австралійці, радіймо,</a:t>
            </a:r>
          </a:p>
          <a:p>
            <a:pPr marL="0" indent="0" algn="ctr">
              <a:buNone/>
            </a:pPr>
            <a:r>
              <a:rPr lang="ru-RU" smtClean="0"/>
              <a:t>Бо </a:t>
            </a:r>
            <a:r>
              <a:rPr lang="ru-RU"/>
              <a:t>ми молоді та вільні;</a:t>
            </a:r>
          </a:p>
          <a:p>
            <a:pPr marL="0" indent="0" algn="ctr">
              <a:buNone/>
            </a:pPr>
            <a:r>
              <a:rPr lang="ru-RU" smtClean="0"/>
              <a:t>Ми </a:t>
            </a:r>
            <a:r>
              <a:rPr lang="ru-RU"/>
              <a:t>маємо золотий ґрунт і багатства за працю,</a:t>
            </a:r>
          </a:p>
          <a:p>
            <a:pPr marL="0" indent="0" algn="ctr">
              <a:buNone/>
            </a:pPr>
            <a:r>
              <a:rPr lang="ru-RU" smtClean="0"/>
              <a:t>Наш </a:t>
            </a:r>
            <a:r>
              <a:rPr lang="ru-RU"/>
              <a:t>будинок оперезаний по морю;</a:t>
            </a:r>
          </a:p>
          <a:p>
            <a:pPr marL="0" indent="0" algn="ctr">
              <a:buNone/>
            </a:pPr>
            <a:r>
              <a:rPr lang="ru-RU" smtClean="0"/>
              <a:t>Наша </a:t>
            </a:r>
            <a:r>
              <a:rPr lang="ru-RU"/>
              <a:t>земля багата на дари природи</a:t>
            </a:r>
          </a:p>
          <a:p>
            <a:pPr marL="0" indent="0" algn="ctr">
              <a:buNone/>
            </a:pPr>
            <a:r>
              <a:rPr lang="ru-RU" smtClean="0"/>
              <a:t>Дуже </a:t>
            </a:r>
            <a:r>
              <a:rPr lang="ru-RU"/>
              <a:t>красиві та рідкі;</a:t>
            </a:r>
          </a:p>
          <a:p>
            <a:pPr marL="0" indent="0" algn="ctr">
              <a:buNone/>
            </a:pPr>
            <a:r>
              <a:rPr lang="ru-RU" smtClean="0"/>
              <a:t>На </a:t>
            </a:r>
            <a:r>
              <a:rPr lang="ru-RU"/>
              <a:t>сторінці історії поетапно</a:t>
            </a:r>
          </a:p>
          <a:p>
            <a:pPr marL="0" indent="0" algn="ctr">
              <a:buNone/>
            </a:pPr>
            <a:r>
              <a:rPr lang="ru-RU" smtClean="0"/>
              <a:t>Розвивайся</a:t>
            </a:r>
            <a:r>
              <a:rPr lang="ru-RU"/>
              <a:t>, прекрасна Австраліє!</a:t>
            </a:r>
          </a:p>
          <a:p>
            <a:pPr marL="0" indent="0" algn="ctr">
              <a:buNone/>
            </a:pPr>
            <a:r>
              <a:rPr lang="ru-RU" smtClean="0"/>
              <a:t>Коли </a:t>
            </a:r>
            <a:r>
              <a:rPr lang="ru-RU"/>
              <a:t>серце кричить, співаймо</a:t>
            </a:r>
          </a:p>
          <a:p>
            <a:pPr marL="0" indent="0" algn="ctr">
              <a:buNone/>
            </a:pPr>
            <a:r>
              <a:rPr lang="ru-RU" smtClean="0"/>
              <a:t>«</a:t>
            </a:r>
            <a:r>
              <a:rPr lang="ru-RU"/>
              <a:t>Розвивайся, прекрасна Австраліє</a:t>
            </a:r>
            <a:r>
              <a:rPr lang="ru-RU" smtClean="0"/>
              <a:t>!»</a:t>
            </a:r>
            <a:endParaRPr lang="ru-RU"/>
          </a:p>
          <a:p>
            <a:pPr marL="0" indent="0" algn="ctr">
              <a:buNone/>
            </a:pPr>
            <a:r>
              <a:rPr lang="ru-RU" smtClean="0"/>
              <a:t>Під </a:t>
            </a:r>
            <a:r>
              <a:rPr lang="ru-RU"/>
              <a:t>нашим південним Хрестом, що сяє</a:t>
            </a:r>
          </a:p>
          <a:p>
            <a:pPr marL="0" indent="0" algn="ctr">
              <a:buNone/>
            </a:pPr>
            <a:r>
              <a:rPr lang="ru-RU" smtClean="0"/>
              <a:t>Ми </a:t>
            </a:r>
            <a:r>
              <a:rPr lang="ru-RU"/>
              <a:t>працюватимемо з серцями й руками;</a:t>
            </a:r>
          </a:p>
          <a:p>
            <a:pPr marL="0" indent="0" algn="ctr">
              <a:buNone/>
            </a:pPr>
            <a:r>
              <a:rPr lang="ru-RU" smtClean="0"/>
              <a:t>Щоб </a:t>
            </a:r>
            <a:r>
              <a:rPr lang="ru-RU"/>
              <a:t>зробити цю нашу Співдружність</a:t>
            </a:r>
          </a:p>
          <a:p>
            <a:pPr marL="0" indent="0" algn="ctr">
              <a:buNone/>
            </a:pPr>
            <a:r>
              <a:rPr lang="ru-RU" smtClean="0"/>
              <a:t>Відомою </a:t>
            </a:r>
            <a:r>
              <a:rPr lang="ru-RU"/>
              <a:t>для всіх земель;</a:t>
            </a:r>
          </a:p>
          <a:p>
            <a:pPr marL="0" indent="0" algn="ctr">
              <a:buNone/>
            </a:pPr>
            <a:r>
              <a:rPr lang="ru-RU" smtClean="0"/>
              <a:t>Для </a:t>
            </a:r>
            <a:r>
              <a:rPr lang="ru-RU"/>
              <a:t>тих, хто крізь море прийшов</a:t>
            </a:r>
          </a:p>
          <a:p>
            <a:pPr marL="0" indent="0" algn="ctr">
              <a:buNone/>
            </a:pPr>
            <a:r>
              <a:rPr lang="ru-RU" smtClean="0"/>
              <a:t>До </a:t>
            </a:r>
            <a:r>
              <a:rPr lang="ru-RU"/>
              <a:t>безкраїх рівнин дійшов;</a:t>
            </a:r>
          </a:p>
          <a:p>
            <a:pPr marL="0" indent="0" algn="ctr">
              <a:buNone/>
            </a:pPr>
            <a:r>
              <a:rPr lang="ru-RU" smtClean="0"/>
              <a:t>З </a:t>
            </a:r>
            <a:r>
              <a:rPr lang="ru-RU"/>
              <a:t>мужністю всіх сполучаймо</a:t>
            </a:r>
          </a:p>
          <a:p>
            <a:pPr marL="0" indent="0" algn="ctr">
              <a:buNone/>
            </a:pPr>
            <a:r>
              <a:rPr lang="ru-RU" smtClean="0"/>
              <a:t>Для </a:t>
            </a:r>
            <a:r>
              <a:rPr lang="ru-RU"/>
              <a:t>розвитку прекрасної Австралії!</a:t>
            </a:r>
          </a:p>
          <a:p>
            <a:pPr marL="0" indent="0" algn="ctr">
              <a:buNone/>
            </a:pPr>
            <a:r>
              <a:rPr lang="ru-RU" smtClean="0"/>
              <a:t>Коли </a:t>
            </a:r>
            <a:r>
              <a:rPr lang="ru-RU"/>
              <a:t>серце кричить, співаймо</a:t>
            </a:r>
          </a:p>
          <a:p>
            <a:pPr marL="0" indent="0" algn="ctr">
              <a:buNone/>
            </a:pPr>
            <a:r>
              <a:rPr lang="ru-RU" smtClean="0"/>
              <a:t>«</a:t>
            </a:r>
            <a:r>
              <a:rPr lang="ru-RU"/>
              <a:t>Розвивайся, прекрасна Австраліє!»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Державний гімн</a:t>
            </a:r>
            <a:endParaRPr lang="ru-RU"/>
          </a:p>
        </p:txBody>
      </p:sp>
      <p:pic>
        <p:nvPicPr>
          <p:cNvPr id="7" name="advance-orig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209550"/>
            <a:ext cx="1115291" cy="111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02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2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285750"/>
            <a:ext cx="5394063" cy="790688"/>
          </a:xfrm>
        </p:spPr>
        <p:txBody>
          <a:bodyPr/>
          <a:lstStyle/>
          <a:p>
            <a:r>
              <a:rPr lang="uk-UA" smtClean="0"/>
              <a:t>Грошова одиниця</a:t>
            </a:r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28600" y="1733550"/>
            <a:ext cx="6019800" cy="3200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smtClean="0"/>
              <a:t>	Грошова </a:t>
            </a:r>
            <a:r>
              <a:rPr lang="ru-RU" sz="2800"/>
              <a:t>одиниця — австралійський долар. До 1966 року був у вжитку австралійський </a:t>
            </a:r>
            <a:r>
              <a:rPr lang="ru-RU" sz="2800" smtClean="0"/>
              <a:t>фунт стерлінгів. </a:t>
            </a:r>
            <a:r>
              <a:rPr lang="ru-RU" sz="2800"/>
              <a:t>Ділиться на 100 центів. Звичайно скорочується знаком долара ($), але існують і інші скорочення (A$, $A, AU$ і $AU).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9" y="-5196"/>
            <a:ext cx="2763982" cy="5156801"/>
          </a:xfrm>
        </p:spPr>
      </p:pic>
    </p:spTree>
    <p:extLst>
      <p:ext uri="{BB962C8B-B14F-4D97-AF65-F5344CB8AC3E}">
        <p14:creationId xmlns:p14="http://schemas.microsoft.com/office/powerpoint/2010/main" val="214098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885950"/>
            <a:ext cx="8610600" cy="309528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mtClean="0"/>
              <a:t>	Племена аборигенів з Азії заселили Австралію близько 40000 років тому. У кінці </a:t>
            </a:r>
            <a:r>
              <a:rPr lang="en-US" smtClean="0"/>
              <a:t>XVIII </a:t>
            </a:r>
            <a:r>
              <a:rPr lang="ru-RU" smtClean="0"/>
              <a:t>століття англійський мореплавець Джеймс Кук оголосив ці землі володіннями Британії, назвавши їх Південним Уельсом. Перші англійські поселенці прибули в країну в 1778 </a:t>
            </a:r>
            <a:r>
              <a:rPr lang="ru-RU"/>
              <a:t>році. У 1851 році в Австралії були відкриті родовища золота, і тисячі нових переселенців, спраглих збагачення, хлинули в країну. У 1901 році Австралійські штати отримали право самоврядування, але як і раніше залишалися під владою британського монарха. З 1945 року до країни прибули тисячі переселенців з Європи і Південно-Східної </a:t>
            </a:r>
            <a:r>
              <a:rPr lang="ru-RU"/>
              <a:t>Азії</a:t>
            </a:r>
            <a:r>
              <a:rPr lang="ru-RU" smtClean="0"/>
              <a:t>.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smtClean="0"/>
              <a:t>Історія формування території</a:t>
            </a:r>
            <a:endParaRPr lang="ru-RU" sz="4400"/>
          </a:p>
        </p:txBody>
      </p:sp>
    </p:spTree>
    <p:extLst>
      <p:ext uri="{BB962C8B-B14F-4D97-AF65-F5344CB8AC3E}">
        <p14:creationId xmlns:p14="http://schemas.microsoft.com/office/powerpoint/2010/main" val="1160564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400</TotalTime>
  <Words>779</Words>
  <Application>Microsoft Office PowerPoint</Application>
  <PresentationFormat>Экран (16:9)</PresentationFormat>
  <Paragraphs>125</Paragraphs>
  <Slides>30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Твердый переплет</vt:lpstr>
      <vt:lpstr>АВСТРАЛІЯ</vt:lpstr>
      <vt:lpstr>Візитна картка</vt:lpstr>
      <vt:lpstr>Адміністративно-територіальний устрій</vt:lpstr>
      <vt:lpstr>Державний устрій і влада</vt:lpstr>
      <vt:lpstr>Прапор</vt:lpstr>
      <vt:lpstr>Державний герб</vt:lpstr>
      <vt:lpstr>Державний гімн</vt:lpstr>
      <vt:lpstr>Грошова одиниця</vt:lpstr>
      <vt:lpstr>Історія формування території</vt:lpstr>
      <vt:lpstr>Економіко-географічне положення</vt:lpstr>
      <vt:lpstr>Валовий внутрішній продукт, млрд $ США</vt:lpstr>
      <vt:lpstr>Валовий національний дохід, млрд $ США</vt:lpstr>
      <vt:lpstr>Рельєф і клімат</vt:lpstr>
      <vt:lpstr>Рельєф і клімат</vt:lpstr>
      <vt:lpstr>Природні ресурси</vt:lpstr>
      <vt:lpstr>Населення</vt:lpstr>
      <vt:lpstr>Численність віруючих, % (за переписом населення 2007 року)</vt:lpstr>
      <vt:lpstr>Господарство</vt:lpstr>
      <vt:lpstr>Промисловість</vt:lpstr>
      <vt:lpstr>Транспорт</vt:lpstr>
      <vt:lpstr>Торгівля</vt:lpstr>
      <vt:lpstr>Основні туристичні об’єкти</vt:lpstr>
      <vt:lpstr>м. Канберра</vt:lpstr>
      <vt:lpstr>м. Мельбурн</vt:lpstr>
      <vt:lpstr>м. Брісбен</vt:lpstr>
      <vt:lpstr>м. Перт</vt:lpstr>
      <vt:lpstr>Харбор Брідж (м. Сідней)</vt:lpstr>
      <vt:lpstr>Сіднейський оперний театр</vt:lpstr>
      <vt:lpstr>м. Сідней</vt:lpstr>
      <vt:lpstr>ДЯКУЮ ЗА УВАГУ!</vt:lpstr>
    </vt:vector>
  </TitlesOfParts>
  <Company>UPML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австралія</dc:title>
  <dc:creator>Roman</dc:creator>
  <cp:lastModifiedBy>Roman</cp:lastModifiedBy>
  <cp:revision>165</cp:revision>
  <dcterms:created xsi:type="dcterms:W3CDTF">2013-04-01T16:09:46Z</dcterms:created>
  <dcterms:modified xsi:type="dcterms:W3CDTF">2013-05-17T05:23:58Z</dcterms:modified>
</cp:coreProperties>
</file>