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40B318F-E3AD-499C-B38B-0037D3D7BC91}" type="datetimeFigureOut">
              <a:rPr lang="uk-UA" smtClean="0"/>
              <a:t>15.05.2014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F20894C-F209-41DF-A884-3AA66C44F624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772400" cy="1470025"/>
          </a:xfrm>
        </p:spPr>
        <p:txBody>
          <a:bodyPr>
            <a:noAutofit/>
          </a:bodyPr>
          <a:lstStyle/>
          <a:p>
            <a:r>
              <a:rPr lang="uk-UA" sz="11500" i="1" dirty="0" smtClean="0">
                <a:latin typeface="Gabriola" pitchFamily="82" charset="0"/>
              </a:rPr>
              <a:t>Нова </a:t>
            </a:r>
            <a:r>
              <a:rPr lang="uk-UA" sz="11500" i="1" dirty="0">
                <a:latin typeface="Gabriola" pitchFamily="82" charset="0"/>
              </a:rPr>
              <a:t>З</a:t>
            </a:r>
            <a:r>
              <a:rPr lang="uk-UA" sz="11500" i="1" dirty="0" smtClean="0">
                <a:latin typeface="Gabriola" pitchFamily="82" charset="0"/>
              </a:rPr>
              <a:t>еландія</a:t>
            </a:r>
            <a:endParaRPr lang="uk-UA" sz="11500" i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0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7924800" cy="4114800"/>
          </a:xfrm>
        </p:spPr>
        <p:txBody>
          <a:bodyPr>
            <a:normAutofit/>
          </a:bodyPr>
          <a:lstStyle/>
          <a:p>
            <a:r>
              <a:rPr lang="uk-UA" sz="2800" dirty="0"/>
              <a:t>Важливим джерелом валютних надходжень є туризм. Головними галузями промисловості є харчова; виробництво транспортного устаткування; виробництво і ремонт електротехнічного й механічного устаткування; килимоткацька, меблева, поліграфічна промисловість і видавнича справа; виплавка алюмінію і деревообробна промисловість. Сільське господарство і промисловість розвинуті як на Північному, так і на Південному островах.</a:t>
            </a:r>
          </a:p>
        </p:txBody>
      </p:sp>
    </p:spTree>
    <p:extLst>
      <p:ext uri="{BB962C8B-B14F-4D97-AF65-F5344CB8AC3E}">
        <p14:creationId xmlns:p14="http://schemas.microsoft.com/office/powerpoint/2010/main" val="358837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1068" y="476672"/>
            <a:ext cx="7924800" cy="4114800"/>
          </a:xfrm>
        </p:spPr>
        <p:txBody>
          <a:bodyPr/>
          <a:lstStyle/>
          <a:p>
            <a:r>
              <a:rPr lang="ru-RU" sz="2400" dirty="0" err="1"/>
              <a:t>Фінанси</a:t>
            </a:r>
            <a:r>
              <a:rPr lang="ru-RU" sz="2400" dirty="0"/>
              <a:t> й </a:t>
            </a:r>
            <a:r>
              <a:rPr lang="ru-RU" sz="2400" dirty="0" err="1"/>
              <a:t>банківська</a:t>
            </a:r>
            <a:r>
              <a:rPr lang="ru-RU" sz="2400" dirty="0"/>
              <a:t> справа. Нова </a:t>
            </a:r>
            <a:r>
              <a:rPr lang="ru-RU" sz="2400" dirty="0" err="1"/>
              <a:t>Зеландія</a:t>
            </a:r>
            <a:r>
              <a:rPr lang="ru-RU" sz="2400" dirty="0"/>
              <a:t> ввела </a:t>
            </a:r>
            <a:r>
              <a:rPr lang="ru-RU" sz="2400" dirty="0" err="1"/>
              <a:t>десяткову</a:t>
            </a:r>
            <a:r>
              <a:rPr lang="ru-RU" sz="2400" dirty="0"/>
              <a:t> </a:t>
            </a:r>
            <a:r>
              <a:rPr lang="ru-RU" sz="2400" dirty="0" err="1"/>
              <a:t>монетну</a:t>
            </a:r>
            <a:r>
              <a:rPr lang="ru-RU" sz="2400" dirty="0"/>
              <a:t> систему в 1967 p., коли </a:t>
            </a:r>
            <a:r>
              <a:rPr lang="ru-RU" sz="2400" dirty="0" err="1"/>
              <a:t>новозеландський</a:t>
            </a:r>
            <a:r>
              <a:rPr lang="ru-RU" sz="2400" dirty="0"/>
              <a:t> фунт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замінений</a:t>
            </a:r>
            <a:r>
              <a:rPr lang="ru-RU" sz="2400" dirty="0"/>
              <a:t> </a:t>
            </a:r>
            <a:r>
              <a:rPr lang="ru-RU" sz="2400" dirty="0" err="1"/>
              <a:t>новозеландським</a:t>
            </a:r>
            <a:r>
              <a:rPr lang="ru-RU" sz="2400" dirty="0"/>
              <a:t> </a:t>
            </a:r>
            <a:r>
              <a:rPr lang="ru-RU" sz="2400" dirty="0" err="1"/>
              <a:t>доларом</a:t>
            </a:r>
            <a:r>
              <a:rPr lang="ru-RU" sz="2400" dirty="0"/>
              <a:t>. </a:t>
            </a:r>
            <a:r>
              <a:rPr lang="ru-RU" sz="2400" dirty="0" err="1"/>
              <a:t>Новозеландський</a:t>
            </a:r>
            <a:r>
              <a:rPr lang="ru-RU" sz="2400" dirty="0"/>
              <a:t> </a:t>
            </a:r>
            <a:r>
              <a:rPr lang="ru-RU" sz="2400" dirty="0" err="1"/>
              <a:t>долар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100 центам. В </a:t>
            </a:r>
            <a:r>
              <a:rPr lang="ru-RU" sz="2400" dirty="0" err="1"/>
              <a:t>обігу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</a:t>
            </a:r>
            <a:r>
              <a:rPr lang="ru-RU" sz="2400" dirty="0" err="1"/>
              <a:t>монети</a:t>
            </a:r>
            <a:r>
              <a:rPr lang="ru-RU" sz="2400" dirty="0"/>
              <a:t> у 5, 10, 20 і 50 </a:t>
            </a:r>
            <a:r>
              <a:rPr lang="ru-RU" sz="2400" dirty="0" err="1"/>
              <a:t>центів</a:t>
            </a:r>
            <a:r>
              <a:rPr lang="ru-RU" sz="2400" dirty="0"/>
              <a:t>; 1 і 2 </a:t>
            </a:r>
            <a:r>
              <a:rPr lang="ru-RU" sz="2400" dirty="0" err="1"/>
              <a:t>долари</a:t>
            </a:r>
            <a:r>
              <a:rPr lang="ru-RU" sz="2400" dirty="0"/>
              <a:t>; </a:t>
            </a:r>
            <a:r>
              <a:rPr lang="ru-RU" sz="2400" dirty="0" err="1"/>
              <a:t>банкноти</a:t>
            </a:r>
            <a:r>
              <a:rPr lang="ru-RU" sz="2400" dirty="0"/>
              <a:t> в 5, 10, 20, 50 і 100 дол. </a:t>
            </a:r>
            <a:r>
              <a:rPr lang="ru-RU" sz="2400" dirty="0" err="1"/>
              <a:t>Усі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</a:t>
            </a:r>
            <a:r>
              <a:rPr lang="ru-RU" sz="2400" dirty="0" err="1"/>
              <a:t>випускаються</a:t>
            </a:r>
            <a:r>
              <a:rPr lang="ru-RU" sz="2400" dirty="0"/>
              <a:t> </a:t>
            </a:r>
            <a:r>
              <a:rPr lang="ru-RU" sz="2400" dirty="0" err="1"/>
              <a:t>Державним</a:t>
            </a:r>
            <a:r>
              <a:rPr lang="ru-RU" sz="2400" dirty="0"/>
              <a:t> </a:t>
            </a:r>
            <a:r>
              <a:rPr lang="ru-RU" sz="2400" dirty="0" err="1"/>
              <a:t>резервним</a:t>
            </a:r>
            <a:r>
              <a:rPr lang="ru-RU" sz="2400" dirty="0"/>
              <a:t> банком </a:t>
            </a:r>
            <a:r>
              <a:rPr lang="ru-RU" sz="2400" dirty="0" err="1"/>
              <a:t>Нової</a:t>
            </a:r>
            <a:r>
              <a:rPr lang="ru-RU" sz="2400" dirty="0"/>
              <a:t> </a:t>
            </a:r>
            <a:r>
              <a:rPr lang="ru-RU" sz="2400" dirty="0" err="1"/>
              <a:t>Зеландії</a:t>
            </a:r>
            <a:r>
              <a:rPr lang="ru-RU" sz="2400" dirty="0"/>
              <a:t>.</a:t>
            </a:r>
          </a:p>
          <a:p>
            <a:endParaRPr lang="ru-RU" dirty="0"/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1111"/>
            <a:ext cx="3743918" cy="178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591110"/>
            <a:ext cx="3727281" cy="178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8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8856" cy="868958"/>
          </a:xfrm>
        </p:spPr>
        <p:txBody>
          <a:bodyPr/>
          <a:lstStyle/>
          <a:p>
            <a:pPr algn="ctr"/>
            <a:r>
              <a:rPr lang="uk-UA" sz="3600" b="1" i="1" dirty="0">
                <a:solidFill>
                  <a:srgbClr val="92D050"/>
                </a:solidFill>
                <a:latin typeface="Verdana"/>
              </a:rPr>
              <a:t>Загальна характеристика</a:t>
            </a:r>
            <a:endParaRPr lang="uk-UA" sz="3600" i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4032448" cy="4277072"/>
          </a:xfrm>
        </p:spPr>
        <p:txBody>
          <a:bodyPr>
            <a:normAutofit/>
          </a:bodyPr>
          <a:lstStyle/>
          <a:p>
            <a:r>
              <a:rPr lang="ru-RU" sz="2800" i="1" dirty="0"/>
              <a:t>Нова </a:t>
            </a:r>
            <a:r>
              <a:rPr lang="ru-RU" sz="2800" i="1" dirty="0" err="1"/>
              <a:t>Зеландія</a:t>
            </a:r>
            <a:r>
              <a:rPr lang="ru-RU" sz="2800" i="1" dirty="0"/>
              <a:t> </a:t>
            </a:r>
            <a:r>
              <a:rPr lang="ru-RU" sz="2800" dirty="0"/>
              <a:t>— </a:t>
            </a:r>
            <a:r>
              <a:rPr lang="ru-RU" sz="2800" dirty="0" err="1"/>
              <a:t>острівна</a:t>
            </a:r>
            <a:r>
              <a:rPr lang="ru-RU" sz="2800" dirty="0"/>
              <a:t> держава в </a:t>
            </a:r>
            <a:r>
              <a:rPr lang="ru-RU" sz="2800" dirty="0" err="1"/>
              <a:t>південній</a:t>
            </a:r>
            <a:r>
              <a:rPr lang="ru-RU" sz="2800" dirty="0"/>
              <a:t> </a:t>
            </a:r>
            <a:r>
              <a:rPr lang="ru-RU" sz="2800" dirty="0" err="1"/>
              <a:t>частині</a:t>
            </a:r>
            <a:r>
              <a:rPr lang="ru-RU" sz="2800" dirty="0"/>
              <a:t> Тихого океану, </a:t>
            </a:r>
            <a:r>
              <a:rPr lang="ru-RU" sz="2800" dirty="0" err="1"/>
              <a:t>приблизно</a:t>
            </a:r>
            <a:r>
              <a:rPr lang="ru-RU" sz="2800" dirty="0"/>
              <a:t> в 1930 км на </a:t>
            </a:r>
            <a:r>
              <a:rPr lang="ru-RU" sz="2800" dirty="0" err="1"/>
              <a:t>південний</a:t>
            </a:r>
            <a:r>
              <a:rPr lang="ru-RU" sz="2800" dirty="0"/>
              <a:t> </a:t>
            </a:r>
            <a:r>
              <a:rPr lang="ru-RU" sz="2800" dirty="0" err="1"/>
              <a:t>схід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Австралії</a:t>
            </a:r>
            <a:r>
              <a:rPr lang="ru-RU" sz="2800" dirty="0"/>
              <a:t>. 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3"/>
            <a:ext cx="3384376" cy="45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541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96652"/>
            <a:ext cx="8352928" cy="5112568"/>
          </a:xfrm>
        </p:spPr>
        <p:txBody>
          <a:bodyPr>
            <a:normAutofit/>
          </a:bodyPr>
          <a:lstStyle/>
          <a:p>
            <a:r>
              <a:rPr lang="uk-UA" sz="2400" dirty="0"/>
              <a:t>Сьогодні Нова Зеландія — незалежна держава в складі Співдружності, очолюваної Великобританією, один із членів-засновників ООН. Більшість переселенців до Нової Зеландії за останні півтора сторіччя були британцями, але після 1945 р. відзначається приплив іммігрантів із Югославії, Нідерландів, з островів південної частини Тихого океану, а останнім часом — з Азії. Корінні жителі — маорі — складають 14,5 % населення, і їхня культурна спадщина чимраз більше утверджується як невід"ємна частина культури країни.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980593" cy="29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23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24800" cy="4114800"/>
          </a:xfrm>
        </p:spPr>
        <p:txBody>
          <a:bodyPr>
            <a:normAutofit/>
          </a:bodyPr>
          <a:lstStyle/>
          <a:p>
            <a:r>
              <a:rPr lang="uk-UA" sz="2400" dirty="0"/>
              <a:t>Нова Зеландія відома своїми чудовими гірськими пейзажами, розвинутим тваринництвом і прогресивним соціальним законодавством. </a:t>
            </a:r>
            <a:endParaRPr lang="uk-UA" sz="2400" dirty="0" smtClean="0"/>
          </a:p>
          <a:p>
            <a:r>
              <a:rPr lang="uk-UA" sz="2400" dirty="0" smtClean="0"/>
              <a:t>Площа </a:t>
            </a:r>
            <a:r>
              <a:rPr lang="uk-UA" sz="2400" dirty="0"/>
              <a:t>Нової Зеландії — 268 021 кв. км. Ця країна включає два великі острови — Північний (113 729 кв. км), де зосереджено приблизно 3/4 населення, і Південний (150 437 кв. км), а також ряд дрібніших островів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8"/>
          <a:stretch/>
        </p:blipFill>
        <p:spPr bwMode="auto">
          <a:xfrm>
            <a:off x="2411760" y="3428999"/>
            <a:ext cx="4305300" cy="317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924800" cy="4114800"/>
          </a:xfrm>
        </p:spPr>
        <p:txBody>
          <a:bodyPr>
            <a:normAutofit/>
          </a:bodyPr>
          <a:lstStyle/>
          <a:p>
            <a:r>
              <a:rPr lang="ru-RU" sz="2400" dirty="0" err="1"/>
              <a:t>Населення</a:t>
            </a:r>
            <a:r>
              <a:rPr lang="ru-RU" sz="2400" dirty="0"/>
              <a:t> 3,8 млн </a:t>
            </a:r>
            <a:r>
              <a:rPr lang="ru-RU" sz="2400" dirty="0" err="1"/>
              <a:t>чоловік</a:t>
            </a:r>
            <a:r>
              <a:rPr lang="ru-RU" sz="2400" dirty="0"/>
              <a:t> (2000 p.), </a:t>
            </a:r>
            <a:r>
              <a:rPr lang="ru-RU" sz="2400" dirty="0" err="1"/>
              <a:t>головним</a:t>
            </a:r>
            <a:r>
              <a:rPr lang="ru-RU" sz="2400" dirty="0"/>
              <a:t> чином </a:t>
            </a:r>
            <a:r>
              <a:rPr lang="ru-RU" sz="2400" dirty="0" err="1"/>
              <a:t>нащадки</a:t>
            </a:r>
            <a:r>
              <a:rPr lang="ru-RU" sz="2400" dirty="0"/>
              <a:t> </a:t>
            </a:r>
            <a:r>
              <a:rPr lang="ru-RU" sz="2400" dirty="0" err="1"/>
              <a:t>британських</a:t>
            </a:r>
            <a:r>
              <a:rPr lang="ru-RU" sz="2400" dirty="0"/>
              <a:t> </a:t>
            </a:r>
            <a:r>
              <a:rPr lang="ru-RU" sz="2400" dirty="0" err="1"/>
              <a:t>поселенців</a:t>
            </a:r>
            <a:r>
              <a:rPr lang="ru-RU" sz="2400" dirty="0"/>
              <a:t>. </a:t>
            </a:r>
            <a:r>
              <a:rPr lang="ru-RU" sz="2400" dirty="0" err="1"/>
              <a:t>Міське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76 % (1991 p.). </a:t>
            </a:r>
            <a:r>
              <a:rPr lang="ru-RU" sz="2400" dirty="0" err="1"/>
              <a:t>Офіційні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— </a:t>
            </a:r>
            <a:r>
              <a:rPr lang="ru-RU" sz="2400" dirty="0" err="1"/>
              <a:t>англійська</a:t>
            </a:r>
            <a:r>
              <a:rPr lang="ru-RU" sz="2400" dirty="0"/>
              <a:t> і </a:t>
            </a:r>
            <a:r>
              <a:rPr lang="ru-RU" sz="2400" dirty="0" err="1"/>
              <a:t>маорі</a:t>
            </a:r>
            <a:r>
              <a:rPr lang="ru-RU" sz="2400" dirty="0"/>
              <a:t>.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віруючих</a:t>
            </a:r>
            <a:r>
              <a:rPr lang="ru-RU" sz="2400" dirty="0"/>
              <a:t> — </a:t>
            </a:r>
            <a:r>
              <a:rPr lang="ru-RU" sz="2400" dirty="0" err="1"/>
              <a:t>протестанти</a:t>
            </a:r>
            <a:r>
              <a:rPr lang="ru-RU" sz="2400" dirty="0"/>
              <a:t>. </a:t>
            </a:r>
            <a:r>
              <a:rPr lang="ru-RU" sz="2400" dirty="0" err="1"/>
              <a:t>Адміністративно-територіальний</a:t>
            </a:r>
            <a:r>
              <a:rPr lang="ru-RU" sz="2400" dirty="0"/>
              <a:t> </a:t>
            </a:r>
            <a:r>
              <a:rPr lang="ru-RU" sz="2400" dirty="0" err="1"/>
              <a:t>розподіл</a:t>
            </a:r>
            <a:r>
              <a:rPr lang="ru-RU" sz="2400" dirty="0"/>
              <a:t>: 92 графства. </a:t>
            </a:r>
            <a:r>
              <a:rPr lang="ru-RU" sz="2400" dirty="0" err="1"/>
              <a:t>Столиця</a:t>
            </a:r>
            <a:r>
              <a:rPr lang="ru-RU" sz="2400" dirty="0"/>
              <a:t> — </a:t>
            </a:r>
            <a:r>
              <a:rPr lang="ru-RU" sz="2400" dirty="0" err="1"/>
              <a:t>Веллінгтон</a:t>
            </a:r>
            <a:r>
              <a:rPr lang="ru-RU" sz="2400" dirty="0"/>
              <a:t> (</a:t>
            </a:r>
            <a:r>
              <a:rPr lang="ru-RU" sz="2400" dirty="0" err="1"/>
              <a:t>Уеллінгтон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dirty="0"/>
              <a:t>Глава </a:t>
            </a:r>
            <a:r>
              <a:rPr lang="ru-RU" sz="2400" dirty="0" err="1"/>
              <a:t>держави</a:t>
            </a:r>
            <a:r>
              <a:rPr lang="ru-RU" sz="2400" dirty="0"/>
              <a:t> — королева </a:t>
            </a:r>
            <a:r>
              <a:rPr lang="ru-RU" sz="2400" dirty="0" err="1"/>
              <a:t>Великобританії</a:t>
            </a:r>
            <a:r>
              <a:rPr lang="ru-RU" sz="2400" dirty="0"/>
              <a:t>, представлена генерал-губернатором. </a:t>
            </a:r>
            <a:r>
              <a:rPr lang="ru-RU" sz="2400" dirty="0" err="1"/>
              <a:t>Законодавчий</a:t>
            </a:r>
            <a:r>
              <a:rPr lang="ru-RU" sz="2400" dirty="0"/>
              <a:t> орган — парламент (палата </a:t>
            </a:r>
            <a:r>
              <a:rPr lang="ru-RU" sz="2400" dirty="0" err="1"/>
              <a:t>представників</a:t>
            </a:r>
            <a:r>
              <a:rPr lang="ru-RU" sz="2400" dirty="0"/>
              <a:t>).</a:t>
            </a:r>
            <a:endParaRPr lang="uk-U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37740"/>
            <a:ext cx="2743393" cy="28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r="19741"/>
          <a:stretch/>
        </p:blipFill>
        <p:spPr bwMode="auto">
          <a:xfrm>
            <a:off x="683568" y="3648503"/>
            <a:ext cx="3661894" cy="280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35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940966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rgbClr val="92D050"/>
                </a:solidFill>
              </a:rPr>
              <a:t>Природа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30416" y="1628800"/>
            <a:ext cx="3790056" cy="4536504"/>
          </a:xfrm>
        </p:spPr>
        <p:txBody>
          <a:bodyPr>
            <a:noAutofit/>
          </a:bodyPr>
          <a:lstStyle/>
          <a:p>
            <a:r>
              <a:rPr lang="uk-UA" sz="2400" dirty="0"/>
              <a:t>Нова Зеландія витягнута більш ніж на 1600 км, її максимальна ширина 450 км. Переважають гористий і горбкуватий рельєф; більше 3/4 території розташовано вище 200 м над рівнем моря. Рівнини займають близько 10 % загальної площі</a:t>
            </a:r>
            <a:r>
              <a:rPr lang="uk-UA" sz="16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850904" cy="363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4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4800" cy="796950"/>
          </a:xfrm>
        </p:spPr>
        <p:txBody>
          <a:bodyPr/>
          <a:lstStyle/>
          <a:p>
            <a:r>
              <a:rPr lang="uk-UA" sz="4000" i="1" dirty="0">
                <a:solidFill>
                  <a:srgbClr val="00B0F0"/>
                </a:solidFill>
              </a:rPr>
              <a:t>Фауна. </a:t>
            </a:r>
            <a:endParaRPr lang="uk-UA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136904" cy="4752528"/>
          </a:xfrm>
        </p:spPr>
        <p:txBody>
          <a:bodyPr>
            <a:noAutofit/>
          </a:bodyPr>
          <a:lstStyle/>
          <a:p>
            <a:r>
              <a:rPr lang="uk-UA" sz="2500" dirty="0" smtClean="0"/>
              <a:t>Тваринний </a:t>
            </a:r>
            <a:r>
              <a:rPr lang="uk-UA" sz="2500" dirty="0"/>
              <a:t>світ Нової Зеландії подібний до фауни деяких інших районів Південної півкулі, тут є ендемічні види і навіть роди і, якщо не брати до уваги двох видів кажанів, відсутні плацентарні ссавці. Найбільш цікавими є птахи. Тільки тут знайдені залишки вимерлих </a:t>
            </a:r>
            <a:r>
              <a:rPr lang="uk-UA" sz="2500" dirty="0" err="1"/>
              <a:t>моа</a:t>
            </a:r>
            <a:r>
              <a:rPr lang="uk-UA" sz="2500" dirty="0"/>
              <a:t>, або </a:t>
            </a:r>
            <a:r>
              <a:rPr lang="uk-UA" sz="2500" dirty="0" err="1"/>
              <a:t>динорнисів</a:t>
            </a:r>
            <a:r>
              <a:rPr lang="uk-UA" sz="2500" dirty="0"/>
              <a:t>, гігантських нелітаючих пернатих, деякі види яких сягали 3,6 м заввишки. Вони були повністю винищені, ймовірно, близько 500 років тому. У лісах дотепер живуть нелітаючі ківі, зображені на емблемі країни. Інший нелітаючий птах — новозеландська султанка, або </a:t>
            </a:r>
            <a:r>
              <a:rPr lang="uk-UA" sz="2500" dirty="0" err="1"/>
              <a:t>такахе</a:t>
            </a:r>
            <a:r>
              <a:rPr lang="uk-UA" sz="2500" dirty="0"/>
              <a:t>, — вважалася вимерлою, але в 1948 р. була знову виявлена. </a:t>
            </a:r>
          </a:p>
        </p:txBody>
      </p:sp>
    </p:spTree>
    <p:extLst>
      <p:ext uri="{BB962C8B-B14F-4D97-AF65-F5344CB8AC3E}">
        <p14:creationId xmlns:p14="http://schemas.microsoft.com/office/powerpoint/2010/main" val="339463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085184"/>
            <a:ext cx="2018184" cy="652934"/>
          </a:xfrm>
        </p:spPr>
        <p:txBody>
          <a:bodyPr/>
          <a:lstStyle/>
          <a:p>
            <a:r>
              <a:rPr lang="uk-UA" dirty="0" err="1" smtClean="0"/>
              <a:t>Какапо</a:t>
            </a:r>
            <a:endParaRPr lang="uk-UA" dirty="0"/>
          </a:p>
        </p:txBody>
      </p:sp>
      <p:sp>
        <p:nvSpPr>
          <p:cNvPr id="4" name="AutoShape 2" descr="data:image/jpeg;base64,/9j/4AAQSkZJRgABAQAAAQABAAD/2wCEAAkGBxITEhUUExQUFRUXFBQWFxcYFBQUFBUUFBQXFxUUFBQYHCggGBolHBQVITEhJSkrLi4uFx8zODMsNygtLisBCgoKDg0OGhAQGiwfHCQsLCwsLCwsLCwsLCwsLCwsLCwsLCwsLCwsLCwsLCwsLCwsLCwsLCwrLCwsLCwsLSwsLP/AABEIALYBFQMBIgACEQEDEQH/xAAbAAACAwEBAQAAAAAAAAAAAAAABQMEBgIBB//EADsQAAEEAQMCBAQDBQcFAQAAAAEAAgMRBBIhMQVBEyJRYQYycYFCkcEUUmKhsSMzcoLR8PEVQ5LS4ST/xAAZAQADAQEBAAAAAAAAAAAAAAAAAQIDBAX/xAAmEQEBAAICAgICAgIDAAAAAAAAAQIRAyESMQRBE1EiYbHwkdHh/9oADAMBAAIRAxEAPwD4ahCEAIQhACEIQAhCEAIQhACliKiXoKCs2vxyqzHk0lQkK68RJHgfR5gVuDJCzLJSnvTcKV34SO++2yPLXtFwNNiFE+NW4cen+G7Z2m/4a938D7qwcMbjU2xQcA4GieBY5+yi82H7KY6Z/IgVeOEWnp6eX2GuYf8AMAqf/Tng8Ag7bOad/TYpeeN+1RLixXStHFUGO4s5GyuCcJtJFRuHaadO6e70VjGh1VSeYTANik1xxVYy5uxUcsepPn4gKqnFq1GWJ5YTTMTdMANjleyQ2LCbZUZVMMN0PuubHKzJj6pTPATsAo4I3M54taJuOFI7CBXZjk6MZsnxWCzvymBxtuFKOnjuF3LDTaBP5p+TTwZ3q0eyxPVDutp1hhAO5WG6gfMnGWc0qIQhWyCEIQAhCEAIQhACEIQAhegIQHiEL1AATr4X+HpMyYRs8o3LnnhoAs/U+yi+HumCeUB5LYm7yOHZvoPcr7V8NdKx4GNfGwtBa8taRTgB81+p07rh+b8r8OP8ff8AgTtiMfBx8N7o2N8SarD3hlNbt52i+FRnypMg6XSB5ADtOgtLR2Lqvj93nhafr3Q2kOeQHPfrB/hZG64QR3B02R7rNsY6U6Gu8Nhf/bNaAx7Wgatxd25wO9+i5eHOZTzt3f3f9/6Y677VnZokcYSAWtq3tGkhrTTxIJAQeeAPv3TCN+NHQDmmPwyWuA1POogBjCDYNkDyi9+aV7qWbUbWY8EcuokPEgc6w0HVsa2sVd9x6rPPxIQ2J0xfBI4ucyOMW1muQAPt3ybdr408LfGeeO7uT9ff/B6TZWbFqcyHRrPZ48TVpHyPa4EXzsN9lXot3EUAOobgPojaiWB3lN3vSmhAawhkrAI3aSxjA0NJJBfJKbc9oFHV6kBUMeMF8chLZuWFzdQILRtqFC9u/eltjJr/AH/w4uNzdT9DtqA4B2HYg904mwXEAN3NE2ARwLogjuk2Nghrty+m1fd3mPyn2shaH/qBjgLXF7H+B3ovDmOIGg+6jPKyzwOf0r9GzacGu5B7rWMIKwOTkskAcyw9obqB5JI9ud1ewOuPAAJB+vK03ftphnr23jCQvHygcpVhdW1CzspHzhyrfTW3b3JAO9pe+UDhWMl1CktkiNo8Iy8e12F1n2TKMgBKIn0pBlnsnI2xpuHWq2Q21Vjya5K9lywq03xsK+p4thYrqPTaJW2zcsELOZr7+qqM+XTLOxt0J54AHZCe3PpmUIQqSEIQgBCEIAQhCA9BRaEAIAXQCA1Nfh/pxlmYKtoOp1/ut3KWWXjN0Np0zD0xRtYAIxu+xRe7SOT6bpnH8QSDSHAHSSW8j5m6a+gBS3KzNYeG7BmkaT8pHt9lCRwRdF38jsOVxfhnJP5Rc6bfLmZJBG8bDbVQJcLPmffei4WPRJs74Y0StkaAWSnIgLj5XO1DXZ7Hk00gfLyn3weA6ERH5mOkBsEhzHs9uQbIVzPa1j3DSAJdnX5gAyMPbd8kFlD+FzguK4ZcO9f2XhusTk9NOOyRgJkyPELHAOIu42Oe1h93Bo96PskEnjANExL2vlDpiQB/dteK0jhuxB7bX3Wt6gJHPmD5AAxzZ4DGXW7RjW7+0Pc6223uRtwUjn6fIZZHv0N8QNjI3La8Jo541ao9RHv3XVxe937/AMl4K3T8N+PAxwjPmD5pG20SeHFTogAeaY3X9+6U5UAOtzidWoEua5jB4hsvAs7NF8+yf9QyQWOja5zZCxunzEaY6Y4OvuSIgxzb4eCknT5xE1oOi9RfrDQXt82kUaOnTRPrZHdbYb15fafHR7FiP8Jhc8Oohti9b9VPI9BWkBZ/4kzHSTFzjfzDntqNcLVdKkb4fhy0/SXFoJcX/v1qP+zRWI3dTq5sgexJr8lXDh3unrSvHLRbuRTgdk6mYLsGwdwfqs5lRn7LQ4W+OL7UAVtnCqaHLLeCnPT+oLLuHCZYbqU+MOVpo8nUeFfiiHdJIZgE2w5rCmtsYlmxwqU0FDZXXzqv4tlONLiSzyOBUBmcnwxQ4qDIwRRWkQzcuTfKozygJvm9P5SHKjLeU4nLaVk1oVOMmkJ6Z7I0IQgghCEAIQhAC9QumhAeAKxBjlxVvAwr3KZOgDRYWWXLJdJtVI8JreVqfhKECUFtfKbSH9n2s91qvhDCt9jegRtza5Pkcn8PZe0b4y103JNja+B/wrfR2iR2nU03fkNg32G/r6hTdX6S8yA6Xh34idgb4pNsfGaAPEe0OBFNcwc/428fotuPLc22U5OozQTBsQL9f7PEGXGx2pzwBpkds1zh5Se1JV1H4hMk0QheS15bC6KSLU6ObXRjcS4avM/ZwoijzSY9Z6RHO8iRnlc0tNPGoG7bI15HauDsdki6H0p2PJjEvDtMjZDpbrGqPU5tDl1A7ja72qgtphMsLuQu5Wu+KC1rhETUnmcBdeVxcG0ao7WsT12R8c8dlwFW0OFNujRri/OLP8I9lb+Jc98pEdiR0bwx0hNs3OpuiSybIfvZvy8etDrOGZMR0wc4ugyWQuaHFzXRviL2PB020+RzdzV8dlnxcfj1V5Xorc2V1uDjqc/STtYB3H+WtvyU/W94tbWtY8hoptj5fM4m+90kkc5Li5o29L7OIaB/PlX8JwcSx9kOGnvYJeNT2jfytbqvha+DPbg9UtpbrcHAAsOlshfJqAI1O/uxRcbFnYBNoMdgZtZJbQvhreORyfol+H0poIJ06vNsdROx9NvN2qk2x6rS4AjgV+g5+60yKFOTiOI8w0168n6Bd/DrtQljJ4GporuOSmDumXu4uY2+zhJf1deykwumeEXTADTRbzuD7j0Ky5MpIKWFW8d/qqGQ7S8/VWIpQU97hQ2hlCYRZHFFI4nJhC7ZTptjTA5NqVpVFrVNJJSel+RjiuBtWH7JNBkUpJOo9imNpcohZfPjDjSY9R6gK2SL9osppyyRZrAHV6IUWXJbl4q2yIUIQgghCEAIQvUB6ArELVCwK7jx2laF0SeXZMYHamC+yU49l1dlcxCRY7brm5MekWJ3uJo9uy23wZhA+Yu7Xt2+pWMe4kN24Gw+q2HwLI4Bw7OFH0pcXyd+HR4ztqM7HN6jLTb2HLnngNAKhZkXbXCNxaASxjS97L4aX7Na72G6Ooyi2tZReSAHO+Vg/E8+/YKp0iJzh5BI8FztJ8rIw0GnSk/icTdUDwAtuC6wkbrEsLaqRjQS75GSAvAO2mm2R9yOVH1bppdGAwAAHyuLCTG4kBpGgBxN339T2tXn1G9zXOjY2mjSwF0rzRrzO3A9SaAtMHZHhtJbYaG0DRJeTzpHudgeSuvGpr5d8RPLJHRRAPlfJJEWhvzFmnwn6TdvtzQCNg1ovvcnXMbqEXiQuiboyI8eOSqlcTFu00N2u1yE8bbCzS1PQtTnTzQmBmXNjxSQukOljYvEMMxHIdWlpO29D2Vf4m6tqliYyRj5Gx1JMB4MT3NJe951n+zbUZsgjcdl1ceGN9s8sr6fNovhjLBdTCzcinkNeQBqadPbt9yFP0aNrnO1NIeNOptFuljWve7QTx8vHeynvxN8SCWUCYSsj+Vwhe3UAdBJY75Xiq/19E4c4ZFxyGQRxAGTRp1nTqDXRkm/mDT9SnnjjPRY2/bROiZekscXNJJeHnSQ8XRo7AgjceqhLPKa0jc1YLTGfZ1guKc9T1DS6Pa2Fr2GiHtIDmUebALh68JFjO8rmVbdy0EctAsWb5G49VlVoGi7AjBf+Jp1eY+gs8lOm+GcQjzAuAoO/CR+FI/GBa0tdfFG/MKPyn96vVTZ0xLQ0O3sFcnyMd4yBmMl/nNrqIrzqEBDySuYnrox9I2uxSJnj5CUiipI5K2THm0HjikOkvlLYJl1LNskPNPJMBwVQycvY7qCWRLcqY3SelzJ1Llu+q5ieSuImWrrYgGqmeWau1C5c4BCC2TIQhDQIQhAC9C8XoQE8LU2xm2NA2vul8Q2sK7FJ/VY51O1yPBANE9+VJkRaQSDdKKKXke64yLuuy57bbqkmdmHQ2hv3Ws6JORCAdrdvW2yycMWlavo0ZdFvwFh8iTXUOe+j1k7XjyUSwG3E7DZe9HypdOgOcHHYEkNDQPQdhXA90kx8jTIG76eSP3lqsEs8Rjdz81kdy4cNPpW1rbjk10326gaxu8bbGoNDju+WS9yXd/X0G6v5BIJcSC2GtJ/C6RhaXkA9rAaPoufA00A0CnfZgd2+pNfYLrqsWqPR7aQP4t3F31sk/Zby/smB6k92LNjSx6gMaRkBq6eyVz3vj1e7JLo8hfQ5ej4rPHmjDnPdFI1uohwjaWCxG2tjbeeatY/r2FqDGGtJMBO1APiAja6/XRY/wDFajHeQ0sPdpH12/qu74mWP25+eV8161ixPIe8ecAEHeiOdLgNikfRtnT3sSGkG+NM7P8A2CcdbvU0fUfkaVTpkoJeNPALbPF6w/8AloH3r0VfJzxy7g4pY0s2R8uqv7tj7r+EB+3sa2+6TvLmvAu2k6m0edt6TabIrS6hQa0EVwC2j9eSkGbTdIHY7e49QVy7a1Skkt1gULs1t9TSJsq5B6UPyCpzvomj3XGJbn/RTnNgyz6eD6hJ2mlczHGvdLp7G6jjmumelj9oAXhyUsdIvBItdF4nMeWrAyLSWKRWmylBaXZ5dkvLrK6lfsoo2JxS3CFLkSbKqHUq+RlHhNOtuJZt0KoShC/F4hCEKCEIQAvQvF3FyEAzxI9l6x2knZTeGaBC5xmanGzS5p33Uxex4RoLvp/NcxREgn0VY5Tg3RwApPEIAP4T3UZY3fQsMMBgJ83yha7pDP7PSBysnjygAAb2tp0Jtxlx7BcvyM+tfS8UJwGh9k1pDr9yBsE06TOGknuG7bdyqkrNQO6s9Db5XehNX6/RPi5NRp7h5i5gf5TsaLj7Cub9f1JVhoB2/dOo+pJYR+iUPbpIrkgqzjyEEl3PJ+g4/VdOPJjkmyxz8Q9KcWv0Hca9vUNNEflRHoRamdIHRsl/eaL/AMY2cPbdRZueRqs/M4D7O2P9SqHTOpMswvNMlPf/ALcpbY+xNj7tW2N16qb37YLrL7nIB/E77C7UXQ4Qbc40HOBv2Lv/ALal6rhlksuxuy0fr/X+agkicwNHqx9fUUQU5dw9aNJMnyv9dIIB9QKcP9+iz+Vk2Kvg2F1Lmb6voftpqv6Kg93J+6uE5c29/ddttruFPE0aETEVffZRbu6DiaW+yvZmA0wa0umybFVwr+Xl/wD5tIU2as0mso9DF4ShpW51fgjCn8NVIZ1Y8ZORlXLrQHLkuXJTDqaRUHuUkrlCpXjAhCEKCEIQAhCEAKXHbbgolNifMPqlQawvcCB2XOWKG3KeYWFGNL3next/qlHW5QZS5gocLn93pKuHWFz45I0E7A2FE2VcuVyGZ4EhDx6Lc4r3CBxF0a/4WAwXGwVuY8k/s9N+64vk9WCex0nMcC5p7prh5pL+NhxXFpD0fUZC6tmg391punYoLbHqubO+LXHs0hsVf5+yhkkJe8XsAEdUy60tHfn7KjmSgksbyWAk/oiZeMk+6r2uNOpt82DSzuQ+g7bfUAPrX6Up/wBvLWhp7cKB7wXN4o7u+q6rlrUhaVOoZFa9Q+Zhr1Hy1X5LP53URqZ30x19y0A/0Tf4uk1OaG9mWfusVmPIpdXFbcZajJYe40Pb+ija+z9lHHJYUYnC1SZSHyiioDN+Huo2zE/RRyup/wBktBYxxvvwmPVZ2NhDRylsMpI0gKpny2a9E9dhUXiEKw9XusrlCAlEq8MhUa9AT2WoChdaV4Uht21iF6xyFWontChCFKwhCEAKfCPnb9VApMc+YfVK+g0B1Fw9LVvK6T59zQLbH1UuW9jI2vbyRv8AVJ83qj5K1H5eFhh2RbNEQSB2Kl0HSCvWTkk0pGv5BWlNNHXlpa3Ce0xOH4iNlkMSg4H8wtdG/SzXWy4vlb6KpejZLfODyRVe6b9Iz3DW2hsNiVkceXz62+vCdSSGg4cH07Lm5MO+141eyp3ObfflVOmZnn35OyvOjboBB3I7pFs15PFKpr7XtL1HIEjjRAINUqPi0NRNV/MBVOrSgOL27E/kqORm6wARvwunjwvX6TatT9ZsPLqJP8lnsmbUV1KzTYPqoCuySISM2URC6LrClij3CfoJGkhoXEvKkmO9LxotAX+lSUCK7JTmG3H6phI0xs35KUuKIHiEIVAIQhACkjCjXTSnCqYlQuU7MZxV7B6eL3RbBjjS1kLj2K9WlIA2Qp8mv4qyiEITZhCEIAXTCuUIB4wOdEOaHdVW4TncJt8NZjdLmOF2p5Yiyy0LC56y0RC6HQaUUzi11qTLyDqNjdUXvJWkhr0M9u9N1o5c4uYG3tQWOYd1eiyiFHJx7JpumwjQ43uOyYdG6kC17XjjhIui59WD3UeRK9jj7rmz4/PKyw5TXqHVfKKO1pgG64gQORdrI5UJNHnuQtX0DPD26DtQ4/0WXLxzHCWKlIJWmyCkuRJ5lses9PDG6+57LH5eK4GyKBXTwZ45TcFQSutRhevQ+S6C6UuSpC6q9URtrdDhZTD1pJV3p7NwSoGR0rjpg1nupoR9Zyg40OyUruV1lcKpNQBCF6AmHiFNHjkq7j44HKVykVMbVWHDcfZXYMIDlXow2lDPOAs/OtpxfdSktaof2oBLZsglV3OKcxtHlJ6Nn5gQk9oT8E/leIQhWxCEIQAvV4hAMekS05PnZdillIH04H3WlDmBocDdrLkxm9gozzfKghgaRuU30MO5VPN0fhVS9AveACo3OXTmrhVAuYsqvy9Ra4URx3SS1PiQOkcGt5U5Yz3QYvzNQoBRY+Q9rwRYKdYfw48CyU5xulsbUju3IIXNlzYT+zTyxtmhaXGiB3Wb63syuaTDr/VI37NNUstm5hdt2WXx+PL36irelIrgLurXK9BCRm6ljiXLDS98dILRFBUZXpngsEmy56l0ks3CuYXWxspK8XWldshJSOTbmNlq9DA0BRCOuEDUot20mOvaw6QDhQvkK5oqQbqVwMySFxLJa4kr1UbpFUhXJ6QvBGV4ZkCQqtI3BpCF6IkI2SFCEJoCEIQAhCEAK1jSni0ISoXcmehSXht2UIU4+gicV4vEKw9AVjDnMbg4dkISobbpPxDr5buq3Vupu37WhC5vx4y+jZvINlVXMQhbQPA1dNjQhVCEgVcoQqC70uQhy1InDm0QhC247dEqZHSWncUCkmSNJpCFlySbaYhp2XAkQhZNNpNQHKqSyoQqkRlUYXtIQgRwUAoQqQlE/shCEtQb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3690"/>
            <a:ext cx="6223332" cy="40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50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796950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rgbClr val="92D050"/>
                </a:solidFill>
              </a:rPr>
              <a:t>Економічний розвиток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4800" cy="4114800"/>
          </a:xfrm>
        </p:spPr>
        <p:txBody>
          <a:bodyPr>
            <a:noAutofit/>
          </a:bodyPr>
          <a:lstStyle/>
          <a:p>
            <a:r>
              <a:rPr lang="uk-UA" sz="2800" dirty="0"/>
              <a:t>Сільськогосподарська продукція складає більше половини обсягу новозеландського експорту. До головних видів сільськогосподарської продукції належать м"ясо, молочні продукти й вовна. Ці товари протягом тривалого часу були основою зовнішньої торгівлі Нової Зеландії, хоча в останні роки структура експорту стала більш диверсифікованою і тепер включає, наприклад, </a:t>
            </a:r>
            <a:r>
              <a:rPr lang="uk-UA" sz="2800" dirty="0" err="1"/>
              <a:t>лісопродукти</a:t>
            </a:r>
            <a:r>
              <a:rPr lang="uk-UA" sz="2800" dirty="0"/>
              <a:t>, фрукти й овочі, а також промислові вироби.</a:t>
            </a:r>
          </a:p>
        </p:txBody>
      </p:sp>
    </p:spTree>
    <p:extLst>
      <p:ext uri="{BB962C8B-B14F-4D97-AF65-F5344CB8AC3E}">
        <p14:creationId xmlns:p14="http://schemas.microsoft.com/office/powerpoint/2010/main" val="196551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</TotalTime>
  <Words>569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Нова Зеландія</vt:lpstr>
      <vt:lpstr>Загальна характеристика</vt:lpstr>
      <vt:lpstr>Презентация PowerPoint</vt:lpstr>
      <vt:lpstr>Презентация PowerPoint</vt:lpstr>
      <vt:lpstr>Презентация PowerPoint</vt:lpstr>
      <vt:lpstr>Природа</vt:lpstr>
      <vt:lpstr>Фауна. </vt:lpstr>
      <vt:lpstr>Какапо</vt:lpstr>
      <vt:lpstr>Економічний розвиток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 Зеландія</dc:title>
  <dc:creator>Дмитро Миколайович</dc:creator>
  <cp:lastModifiedBy>Дмитро Миколайович</cp:lastModifiedBy>
  <cp:revision>4</cp:revision>
  <dcterms:created xsi:type="dcterms:W3CDTF">2014-05-15T19:36:04Z</dcterms:created>
  <dcterms:modified xsi:type="dcterms:W3CDTF">2014-05-15T20:12:59Z</dcterms:modified>
</cp:coreProperties>
</file>