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9469"/>
            <a:ext cx="7180312" cy="689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856648"/>
            <a:ext cx="8064896" cy="201622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Стус Василь </a:t>
            </a:r>
            <a:br>
              <a:rPr lang="uk-UA" sz="5400" b="1" dirty="0" smtClean="0">
                <a:solidFill>
                  <a:schemeClr val="bg1"/>
                </a:solidFill>
              </a:rPr>
            </a:br>
            <a:r>
              <a:rPr lang="uk-UA" sz="5400" b="1" dirty="0" smtClean="0">
                <a:solidFill>
                  <a:schemeClr val="bg1"/>
                </a:solidFill>
              </a:rPr>
              <a:t>Семенович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7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68" y="0"/>
            <a:ext cx="7092280" cy="70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092" y="404664"/>
            <a:ext cx="33843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1985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Стуса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було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висунуто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на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здобуття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Нобелівської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премії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з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літератури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758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5256584" cy="4525963"/>
          </a:xfrm>
        </p:spPr>
        <p:txBody>
          <a:bodyPr/>
          <a:lstStyle/>
          <a:p>
            <a:pPr marL="0" lvl="0" indent="0">
              <a:buNone/>
            </a:pPr>
            <a:r>
              <a:rPr lang="uk-UA" sz="3600" b="1" dirty="0">
                <a:solidFill>
                  <a:prstClr val="black"/>
                </a:solidFill>
              </a:rPr>
              <a:t>Готували: </a:t>
            </a:r>
          </a:p>
          <a:p>
            <a:pPr marL="0" lvl="0" indent="0">
              <a:buNone/>
            </a:pPr>
            <a:r>
              <a:rPr lang="uk-UA" sz="2800" dirty="0">
                <a:solidFill>
                  <a:prstClr val="black"/>
                </a:solidFill>
              </a:rPr>
              <a:t>  Макаренко Галина </a:t>
            </a:r>
          </a:p>
          <a:p>
            <a:pPr marL="0" lvl="0" indent="0">
              <a:buNone/>
            </a:pPr>
            <a:r>
              <a:rPr lang="uk-UA" sz="2800" dirty="0">
                <a:solidFill>
                  <a:prstClr val="black"/>
                </a:solidFill>
              </a:rPr>
              <a:t>                      та</a:t>
            </a:r>
          </a:p>
          <a:p>
            <a:pPr marL="0" indent="0">
              <a:buNone/>
            </a:pPr>
            <a:r>
              <a:rPr lang="uk-UA" sz="2800" dirty="0" smtClean="0"/>
              <a:t>  Смоляр Катерина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6713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073916" cy="33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0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16704" cy="722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12776"/>
            <a:ext cx="6337864" cy="56494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Народився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селянській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родині</a:t>
            </a:r>
            <a:r>
              <a:rPr lang="ru-RU" b="1" dirty="0">
                <a:solidFill>
                  <a:schemeClr val="bg1"/>
                </a:solidFill>
              </a:rPr>
              <a:t>. 1939 батьки — Семен </a:t>
            </a:r>
            <a:r>
              <a:rPr lang="ru-RU" b="1" dirty="0" err="1">
                <a:solidFill>
                  <a:schemeClr val="bg1"/>
                </a:solidFill>
              </a:rPr>
              <a:t>Дем'янович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Ірина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Яківна</a:t>
            </a:r>
            <a:r>
              <a:rPr lang="ru-RU" b="1" dirty="0">
                <a:solidFill>
                  <a:schemeClr val="bg1"/>
                </a:solidFill>
              </a:rPr>
              <a:t> — </a:t>
            </a:r>
            <a:r>
              <a:rPr lang="ru-RU" b="1" dirty="0" err="1">
                <a:solidFill>
                  <a:schemeClr val="bg1"/>
                </a:solidFill>
              </a:rPr>
              <a:t>переселилися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місто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Сталіно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нині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Донецьк</a:t>
            </a:r>
            <a:r>
              <a:rPr lang="ru-RU" b="1" dirty="0">
                <a:solidFill>
                  <a:schemeClr val="bg1"/>
                </a:solidFill>
              </a:rPr>
              <a:t>), </a:t>
            </a:r>
            <a:r>
              <a:rPr lang="ru-RU" b="1" dirty="0" err="1">
                <a:solidFill>
                  <a:schemeClr val="bg1"/>
                </a:solidFill>
              </a:rPr>
              <a:t>аби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уникнути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примусової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колективізації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Ще</a:t>
            </a:r>
            <a:r>
              <a:rPr lang="ru-RU" b="1" dirty="0">
                <a:solidFill>
                  <a:schemeClr val="bg1"/>
                </a:solidFill>
              </a:rPr>
              <a:t> через </a:t>
            </a:r>
            <a:r>
              <a:rPr lang="ru-RU" b="1" dirty="0" err="1">
                <a:solidFill>
                  <a:schemeClr val="bg1"/>
                </a:solidFill>
              </a:rPr>
              <a:t>рік</a:t>
            </a:r>
            <a:r>
              <a:rPr lang="ru-RU" b="1" dirty="0">
                <a:solidFill>
                  <a:schemeClr val="bg1"/>
                </a:solidFill>
              </a:rPr>
              <a:t> (1940) забрали </a:t>
            </a:r>
            <a:r>
              <a:rPr lang="ru-RU" b="1" dirty="0" err="1">
                <a:solidFill>
                  <a:schemeClr val="bg1"/>
                </a:solidFill>
              </a:rPr>
              <a:t>туди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своїх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дітей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42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28037"/>
            <a:ext cx="5119496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err="1"/>
              <a:t>Закінчивши</a:t>
            </a:r>
            <a:r>
              <a:rPr lang="ru-RU" sz="2600" dirty="0"/>
              <a:t> </a:t>
            </a:r>
            <a:r>
              <a:rPr lang="ru-RU" sz="2600" dirty="0" err="1"/>
              <a:t>середню</a:t>
            </a:r>
            <a:r>
              <a:rPr lang="ru-RU" sz="2600" dirty="0"/>
              <a:t> школу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срібною</a:t>
            </a:r>
            <a:r>
              <a:rPr lang="ru-RU" sz="2600" dirty="0"/>
              <a:t> </a:t>
            </a:r>
            <a:r>
              <a:rPr lang="ru-RU" sz="2600" dirty="0" err="1"/>
              <a:t>медаллю</a:t>
            </a:r>
            <a:r>
              <a:rPr lang="ru-RU" sz="2600" dirty="0"/>
              <a:t>, Василь вступив на </a:t>
            </a:r>
            <a:r>
              <a:rPr lang="ru-RU" sz="2600" dirty="0" err="1"/>
              <a:t>історико-літературний</a:t>
            </a:r>
            <a:r>
              <a:rPr lang="ru-RU" sz="2600" dirty="0"/>
              <a:t> факультет </a:t>
            </a:r>
            <a:r>
              <a:rPr lang="ru-RU" sz="2600" dirty="0" err="1"/>
              <a:t>педагогічного</a:t>
            </a:r>
            <a:r>
              <a:rPr lang="ru-RU" sz="2600" dirty="0"/>
              <a:t> </a:t>
            </a:r>
            <a:r>
              <a:rPr lang="ru-RU" sz="2600" dirty="0" err="1"/>
              <a:t>інституту</a:t>
            </a:r>
            <a:r>
              <a:rPr lang="ru-RU" sz="2600" dirty="0"/>
              <a:t> м. </a:t>
            </a:r>
            <a:r>
              <a:rPr lang="ru-RU" sz="2600" dirty="0" err="1"/>
              <a:t>Сталіно</a:t>
            </a:r>
            <a:r>
              <a:rPr lang="ru-RU" sz="2600" dirty="0"/>
              <a:t>. </a:t>
            </a:r>
            <a:r>
              <a:rPr lang="ru-RU" sz="2600" dirty="0" err="1"/>
              <a:t>Закінчивши</a:t>
            </a:r>
            <a:r>
              <a:rPr lang="ru-RU" sz="2600" dirty="0"/>
              <a:t> 1959 </a:t>
            </a:r>
            <a:r>
              <a:rPr lang="ru-RU" sz="2600" dirty="0" err="1"/>
              <a:t>навчання</a:t>
            </a:r>
            <a:r>
              <a:rPr lang="ru-RU" sz="2600" dirty="0"/>
              <a:t> з </a:t>
            </a:r>
            <a:r>
              <a:rPr lang="ru-RU" sz="2600" dirty="0" err="1"/>
              <a:t>червоним</a:t>
            </a:r>
            <a:r>
              <a:rPr lang="ru-RU" sz="2600" dirty="0"/>
              <a:t> дипломом, три </a:t>
            </a:r>
            <a:r>
              <a:rPr lang="ru-RU" sz="2600" dirty="0" err="1"/>
              <a:t>місяці</a:t>
            </a:r>
            <a:r>
              <a:rPr lang="ru-RU" sz="2600" dirty="0"/>
              <a:t> </a:t>
            </a:r>
            <a:r>
              <a:rPr lang="ru-RU" sz="2600" dirty="0" err="1"/>
              <a:t>вчителював</a:t>
            </a:r>
            <a:r>
              <a:rPr lang="ru-RU" sz="2600" dirty="0"/>
              <a:t> в </a:t>
            </a:r>
            <a:r>
              <a:rPr lang="ru-RU" sz="2600" dirty="0" err="1"/>
              <a:t>селі</a:t>
            </a:r>
            <a:r>
              <a:rPr lang="ru-RU" sz="2600" dirty="0"/>
              <a:t> </a:t>
            </a:r>
            <a:r>
              <a:rPr lang="ru-RU" sz="2600" dirty="0" err="1"/>
              <a:t>Таужня</a:t>
            </a:r>
            <a:r>
              <a:rPr lang="ru-RU" sz="2600" dirty="0"/>
              <a:t> </a:t>
            </a:r>
            <a:r>
              <a:rPr lang="ru-RU" sz="2600" dirty="0" err="1"/>
              <a:t>Кіровоградскої</a:t>
            </a:r>
            <a:r>
              <a:rPr lang="ru-RU" sz="2600" dirty="0"/>
              <a:t> </a:t>
            </a:r>
            <a:r>
              <a:rPr lang="ru-RU" sz="2600" dirty="0" err="1"/>
              <a:t>області</a:t>
            </a:r>
            <a:r>
              <a:rPr lang="ru-RU" sz="2600" dirty="0"/>
              <a:t>, </a:t>
            </a:r>
            <a:r>
              <a:rPr lang="ru-RU" sz="2600" dirty="0" err="1"/>
              <a:t>після</a:t>
            </a:r>
            <a:r>
              <a:rPr lang="ru-RU" sz="2600" dirty="0"/>
              <a:t> </a:t>
            </a:r>
            <a:r>
              <a:rPr lang="ru-RU" sz="2600" dirty="0" err="1"/>
              <a:t>чого</a:t>
            </a:r>
            <a:r>
              <a:rPr lang="ru-RU" sz="2600" dirty="0"/>
              <a:t> два роки служив в </a:t>
            </a:r>
            <a:r>
              <a:rPr lang="ru-RU" sz="2600" dirty="0" err="1"/>
              <a:t>армії</a:t>
            </a:r>
            <a:r>
              <a:rPr lang="ru-RU" sz="2600" dirty="0"/>
              <a:t>.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навчання</a:t>
            </a:r>
            <a:r>
              <a:rPr lang="ru-RU" sz="2600" dirty="0"/>
              <a:t> і </a:t>
            </a:r>
            <a:r>
              <a:rPr lang="ru-RU" sz="2600" dirty="0" err="1"/>
              <a:t>служби</a:t>
            </a:r>
            <a:r>
              <a:rPr lang="ru-RU" sz="2600" dirty="0"/>
              <a:t> став </a:t>
            </a:r>
            <a:r>
              <a:rPr lang="ru-RU" sz="2600" dirty="0" err="1"/>
              <a:t>писати</a:t>
            </a:r>
            <a:r>
              <a:rPr lang="ru-RU" sz="2600" dirty="0"/>
              <a:t> </a:t>
            </a:r>
            <a:r>
              <a:rPr lang="ru-RU" sz="2600" dirty="0" err="1"/>
              <a:t>вірші</a:t>
            </a:r>
            <a:r>
              <a:rPr lang="ru-RU" sz="2600" dirty="0"/>
              <a:t>. </a:t>
            </a:r>
            <a:r>
              <a:rPr lang="ru-RU" sz="2600" dirty="0" err="1"/>
              <a:t>Тоді</a:t>
            </a:r>
            <a:r>
              <a:rPr lang="ru-RU" sz="2600" dirty="0"/>
              <a:t> ж </a:t>
            </a:r>
            <a:r>
              <a:rPr lang="ru-RU" sz="2600" dirty="0" err="1"/>
              <a:t>відкрив</a:t>
            </a:r>
            <a:r>
              <a:rPr lang="ru-RU" sz="2600" dirty="0"/>
              <a:t> для себе </a:t>
            </a:r>
            <a:r>
              <a:rPr lang="ru-RU" sz="2600" dirty="0" err="1"/>
              <a:t>німецьких</a:t>
            </a:r>
            <a:r>
              <a:rPr lang="ru-RU" sz="2600" dirty="0"/>
              <a:t> </a:t>
            </a:r>
            <a:r>
              <a:rPr lang="ru-RU" sz="2600" dirty="0" err="1"/>
              <a:t>поетів</a:t>
            </a:r>
            <a:r>
              <a:rPr lang="ru-RU" sz="2600" dirty="0"/>
              <a:t> </a:t>
            </a:r>
            <a:r>
              <a:rPr lang="ru-RU" sz="2600" dirty="0" err="1"/>
              <a:t>Ґете</a:t>
            </a:r>
            <a:r>
              <a:rPr lang="ru-RU" sz="2600" dirty="0"/>
              <a:t> і </a:t>
            </a:r>
            <a:r>
              <a:rPr lang="ru-RU" sz="2600" dirty="0" err="1"/>
              <a:t>Рільке</a:t>
            </a:r>
            <a:r>
              <a:rPr lang="ru-RU" sz="2600" dirty="0"/>
              <a:t>; </a:t>
            </a:r>
            <a:r>
              <a:rPr lang="ru-RU" sz="2600" dirty="0" err="1"/>
              <a:t>переклав</a:t>
            </a:r>
            <a:r>
              <a:rPr lang="ru-RU" sz="2600" dirty="0"/>
              <a:t> </a:t>
            </a:r>
            <a:r>
              <a:rPr lang="ru-RU" sz="2600" dirty="0" err="1"/>
              <a:t>близько</a:t>
            </a:r>
            <a:r>
              <a:rPr lang="ru-RU" sz="2600" dirty="0"/>
              <a:t> </a:t>
            </a:r>
            <a:r>
              <a:rPr lang="ru-RU" sz="2600" dirty="0" err="1"/>
              <a:t>сотні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віршів</a:t>
            </a:r>
            <a:r>
              <a:rPr lang="ru-RU" sz="2600" dirty="0"/>
              <a:t>. </a:t>
            </a:r>
            <a:r>
              <a:rPr lang="ru-RU" sz="2600" dirty="0" err="1"/>
              <a:t>Ці</a:t>
            </a:r>
            <a:r>
              <a:rPr lang="ru-RU" sz="2600" dirty="0"/>
              <a:t> </a:t>
            </a:r>
            <a:r>
              <a:rPr lang="ru-RU" sz="2600" dirty="0" err="1"/>
              <a:t>переклади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згодом</a:t>
            </a:r>
            <a:r>
              <a:rPr lang="ru-RU" sz="2600" dirty="0"/>
              <a:t> </a:t>
            </a:r>
            <a:r>
              <a:rPr lang="ru-RU" sz="2600" dirty="0" err="1"/>
              <a:t>конфісковано</a:t>
            </a:r>
            <a:r>
              <a:rPr lang="ru-RU" sz="2600" dirty="0"/>
              <a:t> і </a:t>
            </a:r>
            <a:r>
              <a:rPr lang="ru-RU" sz="2600" dirty="0" err="1"/>
              <a:t>втрачено</a:t>
            </a:r>
            <a:r>
              <a:rPr lang="ru-RU" sz="2600" dirty="0"/>
              <a:t>. 1959 </a:t>
            </a:r>
            <a:r>
              <a:rPr lang="ru-RU" sz="2600" dirty="0" err="1"/>
              <a:t>опублікував</a:t>
            </a:r>
            <a:r>
              <a:rPr lang="ru-RU" sz="2600" dirty="0"/>
              <a:t> </a:t>
            </a:r>
            <a:r>
              <a:rPr lang="ru-RU" sz="2600" dirty="0" err="1"/>
              <a:t>свої</a:t>
            </a:r>
            <a:r>
              <a:rPr lang="ru-RU" sz="2600" dirty="0"/>
              <a:t> </a:t>
            </a:r>
            <a:r>
              <a:rPr lang="ru-RU" sz="2600" dirty="0" err="1"/>
              <a:t>перші</a:t>
            </a:r>
            <a:r>
              <a:rPr lang="ru-RU" sz="2600" dirty="0"/>
              <a:t> </a:t>
            </a:r>
            <a:r>
              <a:rPr lang="ru-RU" sz="2600" dirty="0" err="1"/>
              <a:t>вірші</a:t>
            </a:r>
            <a:r>
              <a:rPr lang="ru-RU" sz="26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384376" cy="478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2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0970" y="548680"/>
            <a:ext cx="493204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/>
              <a:t>По </a:t>
            </a:r>
            <a:r>
              <a:rPr lang="ru-RU" sz="3100" dirty="0" err="1"/>
              <a:t>закінченню</a:t>
            </a:r>
            <a:r>
              <a:rPr lang="ru-RU" sz="3100" dirty="0"/>
              <a:t> </a:t>
            </a:r>
            <a:r>
              <a:rPr lang="ru-RU" sz="3100" dirty="0" err="1"/>
              <a:t>служби</a:t>
            </a:r>
            <a:r>
              <a:rPr lang="ru-RU" sz="3100" dirty="0"/>
              <a:t> в </a:t>
            </a:r>
            <a:r>
              <a:rPr lang="ru-RU" sz="3100" dirty="0" err="1"/>
              <a:t>збройних</a:t>
            </a:r>
            <a:r>
              <a:rPr lang="ru-RU" sz="3100" dirty="0"/>
              <a:t> силах (1960) три роки </a:t>
            </a:r>
            <a:r>
              <a:rPr lang="ru-RU" sz="3100" dirty="0" err="1"/>
              <a:t>працював</a:t>
            </a:r>
            <a:r>
              <a:rPr lang="ru-RU" sz="3100" dirty="0"/>
              <a:t> редактором </a:t>
            </a:r>
            <a:r>
              <a:rPr lang="ru-RU" sz="3100" dirty="0" err="1"/>
              <a:t>газети</a:t>
            </a:r>
            <a:r>
              <a:rPr lang="ru-RU" sz="3100" dirty="0"/>
              <a:t> «</a:t>
            </a:r>
            <a:r>
              <a:rPr lang="ru-RU" sz="3100" dirty="0" err="1"/>
              <a:t>Соціалістичний</a:t>
            </a:r>
            <a:r>
              <a:rPr lang="ru-RU" sz="3100" dirty="0"/>
              <a:t> </a:t>
            </a:r>
            <a:r>
              <a:rPr lang="ru-RU" sz="3100" dirty="0" err="1"/>
              <a:t>Донбас</a:t>
            </a:r>
            <a:r>
              <a:rPr lang="ru-RU" sz="3100" dirty="0"/>
              <a:t>», </a:t>
            </a:r>
            <a:r>
              <a:rPr lang="ru-RU" sz="3100" dirty="0" err="1"/>
              <a:t>після</a:t>
            </a:r>
            <a:r>
              <a:rPr lang="ru-RU" sz="3100" dirty="0"/>
              <a:t> </a:t>
            </a:r>
            <a:r>
              <a:rPr lang="ru-RU" sz="3100" dirty="0" err="1"/>
              <a:t>чого</a:t>
            </a:r>
            <a:r>
              <a:rPr lang="ru-RU" sz="3100" dirty="0"/>
              <a:t> 1963 вступив до </a:t>
            </a:r>
            <a:r>
              <a:rPr lang="ru-RU" sz="3100" dirty="0" err="1"/>
              <a:t>аспірантури</a:t>
            </a:r>
            <a:r>
              <a:rPr lang="ru-RU" sz="3100" dirty="0"/>
              <a:t> </a:t>
            </a:r>
            <a:r>
              <a:rPr lang="ru-RU" sz="3100" dirty="0" err="1"/>
              <a:t>Інституту</a:t>
            </a:r>
            <a:r>
              <a:rPr lang="ru-RU" sz="3100" dirty="0"/>
              <a:t> </a:t>
            </a:r>
            <a:r>
              <a:rPr lang="ru-RU" sz="3100" dirty="0" err="1"/>
              <a:t>літератури</a:t>
            </a:r>
            <a:r>
              <a:rPr lang="ru-RU" sz="3100" dirty="0"/>
              <a:t> </a:t>
            </a:r>
            <a:r>
              <a:rPr lang="ru-RU" sz="3100" dirty="0" err="1"/>
              <a:t>Академії</a:t>
            </a:r>
            <a:r>
              <a:rPr lang="ru-RU" sz="3100" dirty="0"/>
              <a:t> наук УРСР у </a:t>
            </a:r>
            <a:r>
              <a:rPr lang="ru-RU" sz="3100" dirty="0" err="1"/>
              <a:t>Києві</a:t>
            </a:r>
            <a:r>
              <a:rPr lang="ru-RU" sz="3100" dirty="0"/>
              <a:t>. Того ж року </a:t>
            </a:r>
            <a:r>
              <a:rPr lang="ru-RU" sz="3100" dirty="0" err="1"/>
              <a:t>опублікував</a:t>
            </a:r>
            <a:r>
              <a:rPr lang="ru-RU" sz="3100" dirty="0"/>
              <a:t> </a:t>
            </a:r>
            <a:r>
              <a:rPr lang="ru-RU" sz="3100" dirty="0" err="1"/>
              <a:t>добірку</a:t>
            </a:r>
            <a:r>
              <a:rPr lang="ru-RU" sz="3100" dirty="0"/>
              <a:t> </a:t>
            </a:r>
            <a:r>
              <a:rPr lang="ru-RU" sz="3100" dirty="0" err="1"/>
              <a:t>віршів</a:t>
            </a:r>
            <a:r>
              <a:rPr lang="ru-RU" sz="3100" dirty="0"/>
              <a:t>. </a:t>
            </a:r>
          </a:p>
          <a:p>
            <a:endParaRPr lang="ru-RU" sz="3100" dirty="0"/>
          </a:p>
          <a:p>
            <a:pPr marL="0" indent="0">
              <a:buNone/>
            </a:pPr>
            <a:r>
              <a:rPr lang="ru-RU" sz="3100" dirty="0"/>
              <a:t>У </a:t>
            </a:r>
            <a:r>
              <a:rPr lang="ru-RU" sz="3100" dirty="0" err="1"/>
              <a:t>вересні</a:t>
            </a:r>
            <a:r>
              <a:rPr lang="ru-RU" sz="3100" dirty="0"/>
              <a:t> 1965 </a:t>
            </a:r>
            <a:r>
              <a:rPr lang="ru-RU" sz="3100" dirty="0" err="1"/>
              <a:t>під</a:t>
            </a:r>
            <a:r>
              <a:rPr lang="ru-RU" sz="3100" dirty="0"/>
              <a:t> час </a:t>
            </a:r>
            <a:r>
              <a:rPr lang="ru-RU" sz="3100" dirty="0" err="1"/>
              <a:t>прем'єри</a:t>
            </a:r>
            <a:r>
              <a:rPr lang="ru-RU" sz="3100" dirty="0"/>
              <a:t> </a:t>
            </a:r>
            <a:r>
              <a:rPr lang="ru-RU" sz="3100" dirty="0" err="1"/>
              <a:t>фільму</a:t>
            </a:r>
            <a:r>
              <a:rPr lang="ru-RU" sz="3100" dirty="0"/>
              <a:t> </a:t>
            </a:r>
            <a:r>
              <a:rPr lang="ru-RU" sz="3100" dirty="0" err="1"/>
              <a:t>Сергія</a:t>
            </a:r>
            <a:r>
              <a:rPr lang="ru-RU" sz="3100" dirty="0"/>
              <a:t> Параджанова «</a:t>
            </a:r>
            <a:r>
              <a:rPr lang="ru-RU" sz="3100" dirty="0" err="1"/>
              <a:t>Тіні</a:t>
            </a:r>
            <a:r>
              <a:rPr lang="ru-RU" sz="3100" dirty="0"/>
              <a:t> </a:t>
            </a:r>
            <a:r>
              <a:rPr lang="ru-RU" sz="3100" dirty="0" err="1"/>
              <a:t>забутих</a:t>
            </a:r>
            <a:r>
              <a:rPr lang="ru-RU" sz="3100" dirty="0"/>
              <a:t> </a:t>
            </a:r>
            <a:r>
              <a:rPr lang="ru-RU" sz="3100" dirty="0" err="1"/>
              <a:t>предків</a:t>
            </a:r>
            <a:r>
              <a:rPr lang="ru-RU" sz="3100" dirty="0"/>
              <a:t>» в </a:t>
            </a:r>
            <a:r>
              <a:rPr lang="ru-RU" sz="3100" dirty="0" err="1"/>
              <a:t>Києві</a:t>
            </a:r>
            <a:r>
              <a:rPr lang="ru-RU" sz="3100" dirty="0"/>
              <a:t> взяв участь в </a:t>
            </a:r>
            <a:r>
              <a:rPr lang="ru-RU" sz="3100" dirty="0" err="1"/>
              <a:t>акції</a:t>
            </a:r>
            <a:r>
              <a:rPr lang="ru-RU" sz="3100" dirty="0"/>
              <a:t> протесту </a:t>
            </a:r>
            <a:r>
              <a:rPr lang="ru-RU" sz="3100" dirty="0" err="1"/>
              <a:t>проти</a:t>
            </a:r>
            <a:r>
              <a:rPr lang="ru-RU" sz="3100" dirty="0"/>
              <a:t> </a:t>
            </a:r>
            <a:r>
              <a:rPr lang="ru-RU" sz="3100" dirty="0" err="1"/>
              <a:t>арештів</a:t>
            </a:r>
            <a:r>
              <a:rPr lang="ru-RU" sz="3100" dirty="0"/>
              <a:t> </a:t>
            </a:r>
            <a:r>
              <a:rPr lang="ru-RU" sz="3100" dirty="0" err="1"/>
              <a:t>серед</a:t>
            </a:r>
            <a:r>
              <a:rPr lang="ru-RU" sz="3100" dirty="0"/>
              <a:t> </a:t>
            </a:r>
            <a:r>
              <a:rPr lang="ru-RU" sz="3100" dirty="0" err="1"/>
              <a:t>української</a:t>
            </a:r>
            <a:r>
              <a:rPr lang="ru-RU" sz="3100" dirty="0"/>
              <a:t> </a:t>
            </a:r>
            <a:r>
              <a:rPr lang="ru-RU" sz="3100" dirty="0" err="1"/>
              <a:t>інтелігенції</a:t>
            </a:r>
            <a:r>
              <a:rPr lang="ru-RU" sz="3100" dirty="0"/>
              <a:t>, за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Стуса</a:t>
            </a:r>
            <a:r>
              <a:rPr lang="ru-RU" sz="3100" dirty="0"/>
              <a:t> </a:t>
            </a:r>
            <a:r>
              <a:rPr lang="ru-RU" sz="3100" dirty="0" err="1"/>
              <a:t>звільнили</a:t>
            </a:r>
            <a:r>
              <a:rPr lang="ru-RU" sz="3100" dirty="0"/>
              <a:t> з </a:t>
            </a:r>
            <a:r>
              <a:rPr lang="ru-RU" sz="3100" dirty="0" err="1"/>
              <a:t>інституту</a:t>
            </a:r>
            <a:r>
              <a:rPr lang="ru-RU" sz="3100" dirty="0"/>
              <a:t>. </a:t>
            </a:r>
            <a:r>
              <a:rPr lang="ru-RU" sz="3100" dirty="0" err="1"/>
              <a:t>Після</a:t>
            </a:r>
            <a:r>
              <a:rPr lang="ru-RU" sz="3100" dirty="0"/>
              <a:t> </a:t>
            </a:r>
            <a:r>
              <a:rPr lang="ru-RU" sz="3100" dirty="0" err="1"/>
              <a:t>цього</a:t>
            </a:r>
            <a:r>
              <a:rPr lang="ru-RU" sz="3100" dirty="0"/>
              <a:t> </a:t>
            </a:r>
            <a:r>
              <a:rPr lang="ru-RU" sz="3100" dirty="0" err="1"/>
              <a:t>заробляв</a:t>
            </a:r>
            <a:r>
              <a:rPr lang="ru-RU" sz="3100" dirty="0"/>
              <a:t> на </a:t>
            </a:r>
            <a:r>
              <a:rPr lang="ru-RU" sz="3100" dirty="0" err="1"/>
              <a:t>життя</a:t>
            </a:r>
            <a:r>
              <a:rPr lang="ru-RU" sz="3100" dirty="0"/>
              <a:t>, </a:t>
            </a:r>
            <a:r>
              <a:rPr lang="ru-RU" sz="3100" dirty="0" err="1"/>
              <a:t>працюючи</a:t>
            </a:r>
            <a:r>
              <a:rPr lang="ru-RU" sz="3100" dirty="0"/>
              <a:t> на </a:t>
            </a:r>
            <a:r>
              <a:rPr lang="ru-RU" sz="3100" dirty="0" err="1"/>
              <a:t>будівництві</a:t>
            </a:r>
            <a:r>
              <a:rPr lang="ru-RU" sz="3100" dirty="0"/>
              <a:t>, в </a:t>
            </a:r>
            <a:r>
              <a:rPr lang="ru-RU" sz="3100" dirty="0" err="1"/>
              <a:t>котельні</a:t>
            </a:r>
            <a:r>
              <a:rPr lang="ru-RU" sz="3100" dirty="0"/>
              <a:t>, в </a:t>
            </a:r>
            <a:r>
              <a:rPr lang="ru-RU" sz="3100" dirty="0" err="1"/>
              <a:t>конструкторському</a:t>
            </a:r>
            <a:r>
              <a:rPr lang="ru-RU" sz="3100" dirty="0"/>
              <a:t> бюро. </a:t>
            </a:r>
            <a:r>
              <a:rPr lang="ru-RU" sz="3100" dirty="0" err="1"/>
              <a:t>Водночас</a:t>
            </a:r>
            <a:r>
              <a:rPr lang="ru-RU" sz="3100" dirty="0"/>
              <a:t> </a:t>
            </a:r>
            <a:r>
              <a:rPr lang="ru-RU" sz="3100" dirty="0" err="1"/>
              <a:t>продовжував</a:t>
            </a:r>
            <a:r>
              <a:rPr lang="ru-RU" sz="3100" dirty="0"/>
              <a:t> </a:t>
            </a:r>
            <a:r>
              <a:rPr lang="ru-RU" sz="3100" dirty="0" err="1"/>
              <a:t>продуктивну</a:t>
            </a:r>
            <a:r>
              <a:rPr lang="ru-RU" sz="3100" dirty="0"/>
              <a:t> </a:t>
            </a:r>
            <a:r>
              <a:rPr lang="ru-RU" sz="3100" dirty="0" err="1"/>
              <a:t>творчу</a:t>
            </a:r>
            <a:r>
              <a:rPr lang="ru-RU" sz="3100" dirty="0"/>
              <a:t> </a:t>
            </a:r>
            <a:r>
              <a:rPr lang="ru-RU" sz="3100" dirty="0" err="1"/>
              <a:t>діяльність</a:t>
            </a:r>
            <a:r>
              <a:rPr lang="ru-RU" sz="3100" dirty="0"/>
              <a:t>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80" y="312737"/>
            <a:ext cx="4413250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06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4"/>
            <a:ext cx="7164288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598271"/>
            <a:ext cx="5168544" cy="2251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1965 </a:t>
            </a:r>
            <a:r>
              <a:rPr lang="ru-RU" b="1" dirty="0" err="1"/>
              <a:t>одружився</a:t>
            </a:r>
            <a:r>
              <a:rPr lang="ru-RU" b="1" dirty="0"/>
              <a:t> з Валентиною </a:t>
            </a:r>
            <a:r>
              <a:rPr lang="ru-RU" b="1" dirty="0" err="1"/>
              <a:t>Василівною</a:t>
            </a:r>
            <a:r>
              <a:rPr lang="ru-RU" b="1" dirty="0"/>
              <a:t> </a:t>
            </a:r>
            <a:r>
              <a:rPr lang="ru-RU" b="1" dirty="0" err="1"/>
              <a:t>Попелюх</a:t>
            </a:r>
            <a:r>
              <a:rPr lang="ru-RU" b="1" dirty="0"/>
              <a:t>. 15 листопада 1966 у них </a:t>
            </a:r>
            <a:r>
              <a:rPr lang="ru-RU" b="1" dirty="0" err="1"/>
              <a:t>народився</a:t>
            </a:r>
            <a:r>
              <a:rPr lang="ru-RU" b="1" dirty="0"/>
              <a:t> </a:t>
            </a:r>
            <a:r>
              <a:rPr lang="ru-RU" b="1" dirty="0" err="1"/>
              <a:t>син</a:t>
            </a:r>
            <a:r>
              <a:rPr lang="ru-RU" b="1" dirty="0"/>
              <a:t> — </a:t>
            </a:r>
            <a:r>
              <a:rPr lang="ru-RU" b="1" dirty="0" err="1"/>
              <a:t>нині</a:t>
            </a:r>
            <a:r>
              <a:rPr lang="ru-RU" b="1" dirty="0"/>
              <a:t> </a:t>
            </a:r>
            <a:r>
              <a:rPr lang="ru-RU" b="1" dirty="0" err="1"/>
              <a:t>літературознавець</a:t>
            </a:r>
            <a:r>
              <a:rPr lang="ru-RU" b="1" dirty="0"/>
              <a:t>, </a:t>
            </a:r>
            <a:r>
              <a:rPr lang="ru-RU" b="1" dirty="0" err="1"/>
              <a:t>дослідник</a:t>
            </a:r>
            <a:r>
              <a:rPr lang="ru-RU" b="1" dirty="0"/>
              <a:t> </a:t>
            </a:r>
            <a:r>
              <a:rPr lang="ru-RU" b="1" dirty="0" err="1"/>
              <a:t>творчості</a:t>
            </a:r>
            <a:r>
              <a:rPr lang="ru-RU" b="1" dirty="0"/>
              <a:t> батька </a:t>
            </a:r>
            <a:r>
              <a:rPr lang="ru-RU" b="1" dirty="0" err="1"/>
              <a:t>Дмитро</a:t>
            </a:r>
            <a:r>
              <a:rPr lang="ru-RU" b="1" dirty="0"/>
              <a:t> </a:t>
            </a:r>
            <a:r>
              <a:rPr lang="ru-RU" b="1" dirty="0" err="1"/>
              <a:t>Стус</a:t>
            </a:r>
            <a:r>
              <a:rPr lang="ru-RU" b="1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6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Пропозицію</a:t>
            </a:r>
            <a:r>
              <a:rPr lang="ru-RU" dirty="0"/>
              <a:t> </a:t>
            </a:r>
            <a:r>
              <a:rPr lang="ru-RU" dirty="0" err="1"/>
              <a:t>Стуса</a:t>
            </a:r>
            <a:r>
              <a:rPr lang="ru-RU" dirty="0"/>
              <a:t> </a:t>
            </a:r>
            <a:r>
              <a:rPr lang="ru-RU" dirty="0" err="1"/>
              <a:t>опублікувати</a:t>
            </a:r>
            <a:r>
              <a:rPr lang="ru-RU" dirty="0"/>
              <a:t> 1965 свою першу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«Круговерть» </a:t>
            </a:r>
            <a:r>
              <a:rPr lang="ru-RU" dirty="0" err="1"/>
              <a:t>відхилило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рецензентів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відхилено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другу </a:t>
            </a:r>
            <a:r>
              <a:rPr lang="ru-RU" dirty="0" err="1"/>
              <a:t>збірку</a:t>
            </a:r>
            <a:r>
              <a:rPr lang="ru-RU" dirty="0"/>
              <a:t> — «</a:t>
            </a:r>
            <a:r>
              <a:rPr lang="ru-RU" dirty="0" err="1"/>
              <a:t>Зимові</a:t>
            </a:r>
            <a:r>
              <a:rPr lang="ru-RU" dirty="0"/>
              <a:t> дерева».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опублікували</a:t>
            </a:r>
            <a:r>
              <a:rPr lang="ru-RU" dirty="0"/>
              <a:t> в </a:t>
            </a:r>
            <a:r>
              <a:rPr lang="ru-RU" dirty="0" err="1"/>
              <a:t>самвидаві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вона </a:t>
            </a:r>
            <a:r>
              <a:rPr lang="ru-RU" dirty="0" err="1"/>
              <a:t>потрапила</a:t>
            </a:r>
            <a:r>
              <a:rPr lang="ru-RU" dirty="0"/>
              <a:t> до </a:t>
            </a:r>
            <a:r>
              <a:rPr lang="ru-RU" dirty="0" err="1"/>
              <a:t>Бельгії</a:t>
            </a:r>
            <a:r>
              <a:rPr lang="ru-RU" dirty="0"/>
              <a:t> й 1970 </a:t>
            </a:r>
            <a:r>
              <a:rPr lang="ru-RU" dirty="0" err="1"/>
              <a:t>була</a:t>
            </a:r>
            <a:r>
              <a:rPr lang="ru-RU" dirty="0"/>
              <a:t> видана в </a:t>
            </a:r>
            <a:r>
              <a:rPr lang="ru-RU" dirty="0" err="1"/>
              <a:t>Брюсселі</a:t>
            </a:r>
            <a:r>
              <a:rPr lang="ru-RU" dirty="0"/>
              <a:t>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893658" cy="555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1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" y="188640"/>
            <a:ext cx="9144000" cy="38164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відкритих</a:t>
            </a:r>
            <a:r>
              <a:rPr lang="ru-RU" dirty="0"/>
              <a:t> листах до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Центрального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Компартії</a:t>
            </a:r>
            <a:r>
              <a:rPr lang="ru-RU" dirty="0"/>
              <a:t>,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Стус</a:t>
            </a:r>
            <a:r>
              <a:rPr lang="ru-RU" dirty="0"/>
              <a:t> </a:t>
            </a:r>
            <a:r>
              <a:rPr lang="ru-RU" dirty="0" err="1"/>
              <a:t>критикував</a:t>
            </a:r>
            <a:r>
              <a:rPr lang="ru-RU" dirty="0"/>
              <a:t> </a:t>
            </a:r>
            <a:r>
              <a:rPr lang="ru-RU" dirty="0" err="1"/>
              <a:t>панівну</a:t>
            </a:r>
            <a:r>
              <a:rPr lang="ru-RU" dirty="0"/>
              <a:t> систему,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відлиги</a:t>
            </a:r>
            <a:r>
              <a:rPr lang="ru-RU" dirty="0"/>
              <a:t> стала </a:t>
            </a:r>
            <a:r>
              <a:rPr lang="ru-RU" dirty="0" err="1"/>
              <a:t>повертатися</a:t>
            </a:r>
            <a:r>
              <a:rPr lang="ru-RU" dirty="0"/>
              <a:t> до </a:t>
            </a:r>
            <a:r>
              <a:rPr lang="ru-RU" dirty="0" err="1"/>
              <a:t>тоталітаризму</a:t>
            </a:r>
            <a:r>
              <a:rPr lang="ru-RU" dirty="0"/>
              <a:t>, </a:t>
            </a:r>
            <a:r>
              <a:rPr lang="ru-RU" dirty="0" err="1"/>
              <a:t>відновлення</a:t>
            </a:r>
            <a:r>
              <a:rPr lang="ru-RU" dirty="0"/>
              <a:t> культу особи та </a:t>
            </a:r>
            <a:r>
              <a:rPr lang="ru-RU" dirty="0" err="1"/>
              <a:t>порушення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протестував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арештів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. На початку 1970-х </a:t>
            </a:r>
            <a:r>
              <a:rPr lang="ru-RU" dirty="0" err="1"/>
              <a:t>приєднався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r>
              <a:rPr lang="ru-RU" dirty="0" err="1"/>
              <a:t>Восени</a:t>
            </a:r>
            <a:r>
              <a:rPr lang="ru-RU" dirty="0"/>
              <a:t> 1972 </a:t>
            </a:r>
            <a:r>
              <a:rPr lang="ru-RU" dirty="0" err="1"/>
              <a:t>заарештований</a:t>
            </a:r>
            <a:r>
              <a:rPr lang="ru-RU" dirty="0"/>
              <a:t> і </a:t>
            </a:r>
            <a:r>
              <a:rPr lang="ru-RU" dirty="0" err="1"/>
              <a:t>засуджений</a:t>
            </a:r>
            <a:r>
              <a:rPr lang="ru-RU" dirty="0"/>
              <a:t> на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і три роки </a:t>
            </a:r>
            <a:r>
              <a:rPr lang="ru-RU" dirty="0" err="1"/>
              <a:t>заслання</a:t>
            </a:r>
            <a:r>
              <a:rPr lang="ru-RU" dirty="0"/>
              <a:t> за «</a:t>
            </a:r>
            <a:r>
              <a:rPr lang="ru-RU" dirty="0" err="1"/>
              <a:t>антирадянську</a:t>
            </a:r>
            <a:r>
              <a:rPr lang="ru-RU" dirty="0"/>
              <a:t> </a:t>
            </a:r>
            <a:r>
              <a:rPr lang="ru-RU" dirty="0" err="1"/>
              <a:t>агітацію</a:t>
            </a:r>
            <a:r>
              <a:rPr lang="ru-RU" dirty="0"/>
              <a:t> і пропаганду». Весь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концтаборах</a:t>
            </a:r>
            <a:r>
              <a:rPr lang="ru-RU" dirty="0"/>
              <a:t> </a:t>
            </a:r>
            <a:r>
              <a:rPr lang="ru-RU" dirty="0" err="1"/>
              <a:t>Мордовії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Стус</a:t>
            </a:r>
            <a:r>
              <a:rPr lang="ru-RU" dirty="0"/>
              <a:t> писав у </a:t>
            </a:r>
            <a:r>
              <a:rPr lang="ru-RU" dirty="0" err="1"/>
              <a:t>концтаборі</a:t>
            </a:r>
            <a:r>
              <a:rPr lang="ru-RU" dirty="0"/>
              <a:t>, </a:t>
            </a:r>
            <a:r>
              <a:rPr lang="ru-RU" dirty="0" err="1"/>
              <a:t>вилучалася</a:t>
            </a:r>
            <a:r>
              <a:rPr lang="ru-RU" dirty="0"/>
              <a:t> і </a:t>
            </a:r>
            <a:r>
              <a:rPr lang="ru-RU" dirty="0" err="1"/>
              <a:t>знищувалась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на волю через </a:t>
            </a:r>
            <a:r>
              <a:rPr lang="ru-RU" dirty="0" err="1"/>
              <a:t>листи</a:t>
            </a:r>
            <a:r>
              <a:rPr lang="ru-RU" dirty="0"/>
              <a:t> до </a:t>
            </a:r>
            <a:r>
              <a:rPr lang="ru-RU" dirty="0" err="1" smtClean="0"/>
              <a:t>дружини</a:t>
            </a:r>
            <a:endParaRPr lang="ru-RU" dirty="0" smtClean="0"/>
          </a:p>
          <a:p>
            <a:r>
              <a:rPr lang="ru-RU" dirty="0"/>
              <a:t>По </a:t>
            </a:r>
            <a:r>
              <a:rPr lang="ru-RU" dirty="0" err="1"/>
              <a:t>закінченню</a:t>
            </a:r>
            <a:r>
              <a:rPr lang="ru-RU" dirty="0"/>
              <a:t> строку в </a:t>
            </a:r>
            <a:r>
              <a:rPr lang="ru-RU" dirty="0" err="1"/>
              <a:t>концтаборі</a:t>
            </a:r>
            <a:r>
              <a:rPr lang="ru-RU" dirty="0"/>
              <a:t> </a:t>
            </a:r>
            <a:r>
              <a:rPr lang="ru-RU" dirty="0" err="1"/>
              <a:t>Стуса</a:t>
            </a:r>
            <a:r>
              <a:rPr lang="ru-RU" dirty="0"/>
              <a:t> 1977 </a:t>
            </a:r>
            <a:r>
              <a:rPr lang="ru-RU" dirty="0" err="1"/>
              <a:t>вислали</a:t>
            </a:r>
            <a:r>
              <a:rPr lang="ru-RU" dirty="0"/>
              <a:t> в Матросове </a:t>
            </a:r>
            <a:r>
              <a:rPr lang="ru-RU" dirty="0" err="1"/>
              <a:t>Магаданської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до 1979 на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копальнях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46209"/>
            <a:ext cx="81057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57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80920" cy="1440160"/>
          </a:xfrm>
        </p:spPr>
        <p:txBody>
          <a:bodyPr>
            <a:normAutofit fontScale="92500" lnSpcReduction="20000"/>
          </a:bodyPr>
          <a:lstStyle/>
          <a:p>
            <a:endParaRPr lang="ru-RU" sz="2600" b="1" dirty="0"/>
          </a:p>
          <a:p>
            <a:pPr marL="0" indent="0">
              <a:buNone/>
            </a:pPr>
            <a:r>
              <a:rPr lang="ru-RU" sz="2600" b="1" dirty="0" err="1"/>
              <a:t>Стусові</a:t>
            </a:r>
            <a:r>
              <a:rPr lang="ru-RU" sz="2600" b="1" dirty="0"/>
              <a:t>, </a:t>
            </a:r>
            <a:r>
              <a:rPr lang="ru-RU" sz="2600" b="1" dirty="0" err="1"/>
              <a:t>що</a:t>
            </a:r>
            <a:r>
              <a:rPr lang="ru-RU" sz="2600" b="1" dirty="0"/>
              <a:t> </a:t>
            </a:r>
            <a:r>
              <a:rPr lang="ru-RU" sz="2600" b="1" dirty="0" err="1"/>
              <a:t>перебував</a:t>
            </a:r>
            <a:r>
              <a:rPr lang="ru-RU" sz="2600" b="1" dirty="0"/>
              <a:t> у </a:t>
            </a:r>
            <a:r>
              <a:rPr lang="ru-RU" sz="2600" b="1" dirty="0" err="1"/>
              <a:t>концтаборі</a:t>
            </a:r>
            <a:r>
              <a:rPr lang="ru-RU" sz="2600" b="1" dirty="0"/>
              <a:t> в </a:t>
            </a:r>
            <a:r>
              <a:rPr lang="ru-RU" sz="2600" b="1" dirty="0" err="1"/>
              <a:t>Кучино</a:t>
            </a:r>
            <a:r>
              <a:rPr lang="ru-RU" sz="2600" b="1" dirty="0"/>
              <a:t>, заборонили </a:t>
            </a:r>
            <a:r>
              <a:rPr lang="ru-RU" sz="2600" b="1" dirty="0" err="1"/>
              <a:t>бачитися</a:t>
            </a:r>
            <a:r>
              <a:rPr lang="ru-RU" sz="2600" b="1" dirty="0"/>
              <a:t> з родиною. </a:t>
            </a:r>
            <a:r>
              <a:rPr lang="ru-RU" sz="2600" b="1" dirty="0" err="1"/>
              <a:t>Однак</a:t>
            </a:r>
            <a:r>
              <a:rPr lang="ru-RU" sz="2600" b="1" dirty="0"/>
              <a:t> </a:t>
            </a:r>
            <a:r>
              <a:rPr lang="ru-RU" sz="2600" b="1" dirty="0" err="1"/>
              <a:t>його</a:t>
            </a:r>
            <a:r>
              <a:rPr lang="ru-RU" sz="2600" b="1" dirty="0"/>
              <a:t> записи 1983 </a:t>
            </a:r>
            <a:r>
              <a:rPr lang="ru-RU" sz="2600" b="1" dirty="0" err="1"/>
              <a:t>вдалося</a:t>
            </a:r>
            <a:r>
              <a:rPr lang="ru-RU" sz="2600" b="1" dirty="0"/>
              <a:t> </a:t>
            </a:r>
            <a:r>
              <a:rPr lang="ru-RU" sz="2600" b="1" dirty="0" err="1"/>
              <a:t>переправити</a:t>
            </a:r>
            <a:r>
              <a:rPr lang="ru-RU" sz="2600" b="1" dirty="0"/>
              <a:t> на </a:t>
            </a:r>
            <a:r>
              <a:rPr lang="ru-RU" sz="2600" b="1" dirty="0" err="1"/>
              <a:t>Захід</a:t>
            </a:r>
            <a:r>
              <a:rPr lang="ru-RU" sz="2600" b="1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272" y="0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Повернувшись </a:t>
            </a:r>
            <a:r>
              <a:rPr lang="ru-RU" sz="2400" b="1" dirty="0" err="1"/>
              <a:t>восени</a:t>
            </a:r>
            <a:r>
              <a:rPr lang="ru-RU" sz="2400" b="1" dirty="0"/>
              <a:t> 1979 до </a:t>
            </a:r>
            <a:r>
              <a:rPr lang="ru-RU" sz="2400" b="1" dirty="0" err="1"/>
              <a:t>Києва</a:t>
            </a:r>
            <a:r>
              <a:rPr lang="ru-RU" sz="2400" b="1" dirty="0"/>
              <a:t>, </a:t>
            </a:r>
            <a:r>
              <a:rPr lang="ru-RU" sz="2400" b="1" dirty="0" err="1"/>
              <a:t>приєднався</a:t>
            </a:r>
            <a:r>
              <a:rPr lang="ru-RU" sz="2400" b="1" dirty="0"/>
              <a:t> до </a:t>
            </a:r>
            <a:r>
              <a:rPr lang="ru-RU" sz="2400" b="1" dirty="0" err="1"/>
              <a:t>гельсинської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захисту</a:t>
            </a:r>
            <a:r>
              <a:rPr lang="ru-RU" sz="2400" b="1" dirty="0"/>
              <a:t> прав </a:t>
            </a:r>
            <a:r>
              <a:rPr lang="ru-RU" sz="2400" b="1" dirty="0" err="1"/>
              <a:t>людини</a:t>
            </a:r>
            <a:r>
              <a:rPr lang="ru-RU" sz="2400" b="1" dirty="0"/>
              <a:t>. </a:t>
            </a:r>
            <a:r>
              <a:rPr lang="ru-RU" sz="2400" b="1" dirty="0" err="1"/>
              <a:t>Незважаючи</a:t>
            </a:r>
            <a:r>
              <a:rPr lang="ru-RU" sz="2400" b="1" dirty="0"/>
              <a:t> на те,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здоров'я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підірване</a:t>
            </a:r>
            <a:r>
              <a:rPr lang="ru-RU" sz="2400" b="1" dirty="0"/>
              <a:t>, </a:t>
            </a:r>
            <a:r>
              <a:rPr lang="ru-RU" sz="2400" b="1" dirty="0" err="1"/>
              <a:t>Стус</a:t>
            </a:r>
            <a:r>
              <a:rPr lang="ru-RU" sz="2400" b="1" dirty="0"/>
              <a:t> </a:t>
            </a:r>
            <a:r>
              <a:rPr lang="ru-RU" sz="2400" b="1" dirty="0" err="1"/>
              <a:t>заробляв</a:t>
            </a:r>
            <a:r>
              <a:rPr lang="ru-RU" sz="2400" b="1" dirty="0"/>
              <a:t> на </a:t>
            </a:r>
            <a:r>
              <a:rPr lang="ru-RU" sz="2400" b="1" dirty="0" err="1"/>
              <a:t>життя</a:t>
            </a:r>
            <a:r>
              <a:rPr lang="ru-RU" sz="2400" b="1" dirty="0"/>
              <a:t>, </a:t>
            </a:r>
            <a:r>
              <a:rPr lang="ru-RU" sz="2400" b="1" dirty="0" err="1"/>
              <a:t>працюючи</a:t>
            </a:r>
            <a:r>
              <a:rPr lang="ru-RU" sz="2400" b="1" dirty="0"/>
              <a:t> </a:t>
            </a:r>
            <a:r>
              <a:rPr lang="ru-RU" sz="2400" b="1" dirty="0" err="1"/>
              <a:t>робітником</a:t>
            </a:r>
            <a:r>
              <a:rPr lang="ru-RU" sz="2400" b="1" dirty="0"/>
              <a:t> на </a:t>
            </a:r>
            <a:r>
              <a:rPr lang="ru-RU" sz="2400" b="1" dirty="0" err="1"/>
              <a:t>заводі</a:t>
            </a:r>
            <a:r>
              <a:rPr lang="ru-RU" sz="2400" b="1" dirty="0"/>
              <a:t>. В </a:t>
            </a:r>
            <a:r>
              <a:rPr lang="ru-RU" sz="2400" b="1" dirty="0" err="1"/>
              <a:t>травні</a:t>
            </a:r>
            <a:r>
              <a:rPr lang="ru-RU" sz="2400" b="1" dirty="0"/>
              <a:t> 1980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знову</a:t>
            </a:r>
            <a:r>
              <a:rPr lang="ru-RU" sz="2400" b="1" dirty="0"/>
              <a:t> </a:t>
            </a:r>
            <a:r>
              <a:rPr lang="ru-RU" sz="2400" b="1" dirty="0" err="1"/>
              <a:t>заарештований</a:t>
            </a:r>
            <a:r>
              <a:rPr lang="ru-RU" sz="2400" b="1" dirty="0"/>
              <a:t> і </a:t>
            </a:r>
            <a:r>
              <a:rPr lang="ru-RU" sz="2400" b="1" dirty="0" err="1"/>
              <a:t>засуджений</a:t>
            </a:r>
            <a:r>
              <a:rPr lang="ru-RU" sz="2400" b="1" dirty="0"/>
              <a:t> на 10 </a:t>
            </a:r>
            <a:r>
              <a:rPr lang="ru-RU" sz="2400" b="1" dirty="0" err="1"/>
              <a:t>років</a:t>
            </a:r>
            <a:r>
              <a:rPr lang="ru-RU" sz="2400" b="1" dirty="0"/>
              <a:t> </a:t>
            </a:r>
            <a:r>
              <a:rPr lang="ru-RU" sz="2400" b="1" dirty="0" err="1"/>
              <a:t>примусових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r>
              <a:rPr lang="ru-RU" sz="2400" b="1" dirty="0"/>
              <a:t> і 5 </a:t>
            </a:r>
            <a:r>
              <a:rPr lang="ru-RU" sz="2400" b="1" dirty="0" err="1"/>
              <a:t>років</a:t>
            </a:r>
            <a:r>
              <a:rPr lang="ru-RU" sz="2400" b="1" dirty="0"/>
              <a:t> </a:t>
            </a:r>
            <a:r>
              <a:rPr lang="ru-RU" sz="2400" b="1" dirty="0" err="1"/>
              <a:t>заслання</a:t>
            </a:r>
            <a:r>
              <a:rPr lang="ru-RU" sz="2400" b="1" dirty="0"/>
              <a:t>. </a:t>
            </a:r>
            <a:r>
              <a:rPr lang="ru-RU" sz="2400" b="1" dirty="0" err="1"/>
              <a:t>Відмовився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призначеного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адвоката </a:t>
            </a:r>
            <a:r>
              <a:rPr lang="ru-RU" sz="2400" b="1" dirty="0" err="1"/>
              <a:t>Віктора</a:t>
            </a:r>
            <a:r>
              <a:rPr lang="ru-RU" sz="2400" b="1" dirty="0"/>
              <a:t> </a:t>
            </a:r>
            <a:r>
              <a:rPr lang="ru-RU" sz="2400" b="1" dirty="0" err="1"/>
              <a:t>Медведчука</a:t>
            </a:r>
            <a:r>
              <a:rPr lang="ru-RU" sz="2400" b="1" dirty="0"/>
              <a:t>, </a:t>
            </a:r>
            <a:r>
              <a:rPr lang="ru-RU" sz="2400" b="1" dirty="0" err="1"/>
              <a:t>намагаючись</a:t>
            </a:r>
            <a:r>
              <a:rPr lang="ru-RU" sz="2400" b="1" dirty="0"/>
              <a:t> самому </a:t>
            </a:r>
            <a:r>
              <a:rPr lang="ru-RU" sz="2400" b="1" dirty="0" err="1"/>
              <a:t>здійснити</a:t>
            </a:r>
            <a:r>
              <a:rPr lang="ru-RU" sz="2400" b="1" dirty="0"/>
              <a:t> </a:t>
            </a:r>
            <a:r>
              <a:rPr lang="ru-RU" sz="2400" b="1" dirty="0" err="1"/>
              <a:t>свій</a:t>
            </a:r>
            <a:r>
              <a:rPr lang="ru-RU" sz="2400" b="1" dirty="0"/>
              <a:t> </a:t>
            </a:r>
            <a:r>
              <a:rPr lang="ru-RU" sz="2400" b="1" dirty="0" err="1"/>
              <a:t>захист</a:t>
            </a:r>
            <a:r>
              <a:rPr lang="ru-RU" sz="2400" b="1" dirty="0"/>
              <a:t>. За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Стуса</a:t>
            </a:r>
            <a:r>
              <a:rPr lang="ru-RU" sz="2400" b="1" dirty="0"/>
              <a:t> </a:t>
            </a:r>
            <a:r>
              <a:rPr lang="ru-RU" sz="2400" b="1" dirty="0" err="1"/>
              <a:t>вивели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зали</a:t>
            </a:r>
            <a:r>
              <a:rPr lang="ru-RU" sz="2400" b="1" dirty="0"/>
              <a:t> суду і </a:t>
            </a:r>
            <a:r>
              <a:rPr lang="ru-RU" sz="2400" b="1" dirty="0" err="1"/>
              <a:t>вирок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зачитали без </a:t>
            </a:r>
            <a:r>
              <a:rPr lang="ru-RU" sz="2400" b="1" dirty="0" err="1"/>
              <a:t>нього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23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96" y="708405"/>
            <a:ext cx="8122145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28 </a:t>
            </a:r>
            <a:r>
              <a:rPr lang="ru-RU" sz="2400" dirty="0" err="1"/>
              <a:t>серпня</a:t>
            </a:r>
            <a:r>
              <a:rPr lang="ru-RU" sz="2400" dirty="0"/>
              <a:t> 1985 </a:t>
            </a:r>
            <a:r>
              <a:rPr lang="ru-RU" sz="2400" dirty="0" err="1"/>
              <a:t>Стуса</a:t>
            </a:r>
            <a:r>
              <a:rPr lang="ru-RU" sz="2400" dirty="0"/>
              <a:t> </a:t>
            </a:r>
            <a:r>
              <a:rPr lang="ru-RU" sz="2400" dirty="0" err="1"/>
              <a:t>відправили</a:t>
            </a:r>
            <a:r>
              <a:rPr lang="ru-RU" sz="2400" dirty="0"/>
              <a:t> в карцер. На знак протесту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оголосив</a:t>
            </a:r>
            <a:r>
              <a:rPr lang="ru-RU" sz="2400" dirty="0"/>
              <a:t> </a:t>
            </a:r>
            <a:r>
              <a:rPr lang="ru-RU" sz="2400" dirty="0" err="1"/>
              <a:t>голодування</a:t>
            </a:r>
            <a:r>
              <a:rPr lang="ru-RU" sz="2400" dirty="0"/>
              <a:t>. В </a:t>
            </a:r>
            <a:r>
              <a:rPr lang="ru-RU" sz="2400" dirty="0" err="1"/>
              <a:t>ніч</a:t>
            </a:r>
            <a:r>
              <a:rPr lang="ru-RU" sz="2400" dirty="0"/>
              <a:t> 3 на 4 </a:t>
            </a:r>
            <a:r>
              <a:rPr lang="ru-RU" sz="2400" dirty="0" err="1"/>
              <a:t>вересня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помер, </a:t>
            </a:r>
            <a:r>
              <a:rPr lang="ru-RU" sz="2400" dirty="0" err="1"/>
              <a:t>можливо</a:t>
            </a:r>
            <a:r>
              <a:rPr lang="ru-RU" sz="2400" dirty="0"/>
              <a:t>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переохолодження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поховали</a:t>
            </a:r>
            <a:r>
              <a:rPr lang="ru-RU" sz="2400" dirty="0"/>
              <a:t> на </a:t>
            </a:r>
            <a:r>
              <a:rPr lang="ru-RU" sz="2400" dirty="0" err="1"/>
              <a:t>табірному</a:t>
            </a:r>
            <a:r>
              <a:rPr lang="ru-RU" sz="2400" dirty="0"/>
              <a:t> </a:t>
            </a:r>
            <a:r>
              <a:rPr lang="ru-RU" sz="2400" dirty="0" err="1"/>
              <a:t>цвинтарі</a:t>
            </a:r>
            <a:r>
              <a:rPr lang="ru-RU" sz="2400" dirty="0"/>
              <a:t>.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6404995" cy="42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784" y="2528637"/>
            <a:ext cx="2069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Прохання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 перевести </a:t>
            </a:r>
            <a:r>
              <a:rPr lang="ru-RU" sz="2400" dirty="0" err="1"/>
              <a:t>тіло</a:t>
            </a:r>
            <a:r>
              <a:rPr lang="ru-RU" sz="2400" dirty="0"/>
              <a:t> </a:t>
            </a:r>
            <a:r>
              <a:rPr lang="ru-RU" sz="2400" dirty="0" err="1"/>
              <a:t>додому</a:t>
            </a:r>
            <a:r>
              <a:rPr lang="ru-RU" sz="2400" dirty="0"/>
              <a:t> </a:t>
            </a:r>
            <a:r>
              <a:rPr lang="ru-RU" sz="2400" dirty="0" err="1"/>
              <a:t>відхилили</a:t>
            </a:r>
            <a:r>
              <a:rPr lang="ru-RU" sz="2400" dirty="0"/>
              <a:t> на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підставі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вийшов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ув'язнення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06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Стус Василь  Семенович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Стус Василь  Семенович</dc:title>
  <dc:creator>Galina</dc:creator>
  <cp:lastModifiedBy>Galichka</cp:lastModifiedBy>
  <cp:revision>9</cp:revision>
  <dcterms:created xsi:type="dcterms:W3CDTF">2013-09-25T19:30:31Z</dcterms:created>
  <dcterms:modified xsi:type="dcterms:W3CDTF">2013-09-25T20:49:52Z</dcterms:modified>
</cp:coreProperties>
</file>