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0%D1%82%D0%B8%D0%BD%D1%81%D1%8C%D0%BA%D0%B0_%D0%BC%D0%BE%D0%B2%D0%B0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6400800" cy="1224136"/>
          </a:xfrm>
        </p:spPr>
        <p:txBody>
          <a:bodyPr>
            <a:normAutofit fontScale="90000"/>
          </a:bodyPr>
          <a:lstStyle/>
          <a:p>
            <a:r>
              <a:rPr lang="vi-VN" sz="4400" b="1" dirty="0" smtClean="0"/>
              <a:t>Екзистенціалі́зм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vi-VN" dirty="0"/>
              <a:t> </a:t>
            </a:r>
            <a:r>
              <a:rPr lang="vi-VN" sz="1800" dirty="0"/>
              <a:t>або</a:t>
            </a:r>
            <a:r>
              <a:rPr lang="vi-VN" sz="1600" dirty="0"/>
              <a:t> </a:t>
            </a:r>
            <a:r>
              <a:rPr lang="vi-VN" sz="2200" b="1" i="1" dirty="0"/>
              <a:t>філософія існування</a:t>
            </a:r>
            <a:r>
              <a:rPr lang="vi-VN" sz="1800" dirty="0"/>
              <a:t> (</a:t>
            </a:r>
            <a:r>
              <a:rPr lang="vi-VN" sz="1800" dirty="0">
                <a:hlinkClick r:id="rId2" tooltip="Французька мова"/>
              </a:rPr>
              <a:t>фр.</a:t>
            </a:r>
            <a:r>
              <a:rPr lang="vi-VN" sz="1800" dirty="0"/>
              <a:t> </a:t>
            </a:r>
            <a:r>
              <a:rPr lang="en-US" sz="1800" i="1" dirty="0"/>
              <a:t>existentialisme</a:t>
            </a:r>
            <a:r>
              <a:rPr lang="en-US" sz="1800" dirty="0"/>
              <a:t> </a:t>
            </a:r>
            <a:r>
              <a:rPr lang="vi-VN" sz="1800" dirty="0"/>
              <a:t>від </a:t>
            </a:r>
            <a:r>
              <a:rPr lang="vi-VN" sz="1800" dirty="0">
                <a:hlinkClick r:id="rId3" tooltip="Латинська мова"/>
              </a:rPr>
              <a:t>лат.</a:t>
            </a:r>
            <a:r>
              <a:rPr lang="vi-VN" sz="1800" dirty="0"/>
              <a:t> </a:t>
            </a:r>
            <a:r>
              <a:rPr lang="en-US" sz="1800" i="1" dirty="0"/>
              <a:t>exsistentia</a:t>
            </a:r>
            <a:r>
              <a:rPr lang="en-US" sz="1800" dirty="0"/>
              <a:t> — </a:t>
            </a:r>
            <a:r>
              <a:rPr lang="vi-VN" sz="1800" dirty="0"/>
              <a:t>існування) 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400800" cy="762000"/>
          </a:xfrm>
        </p:spPr>
        <p:txBody>
          <a:bodyPr>
            <a:noAutofit/>
          </a:bodyPr>
          <a:lstStyle/>
          <a:p>
            <a:r>
              <a:rPr lang="vi-VN" dirty="0">
                <a:solidFill>
                  <a:schemeClr val="tx1"/>
                </a:solidFill>
              </a:rPr>
              <a:t>напрям у </a:t>
            </a:r>
            <a:r>
              <a:rPr lang="uk-UA" dirty="0" smtClean="0">
                <a:solidFill>
                  <a:schemeClr val="tx1"/>
                </a:solidFill>
              </a:rPr>
              <a:t>філософії </a:t>
            </a:r>
            <a:r>
              <a:rPr lang="en-US" dirty="0" smtClean="0">
                <a:solidFill>
                  <a:schemeClr val="tx1"/>
                </a:solidFill>
              </a:rPr>
              <a:t>XX </a:t>
            </a:r>
            <a:r>
              <a:rPr lang="uk-UA" dirty="0" smtClean="0">
                <a:solidFill>
                  <a:schemeClr val="tx1"/>
                </a:solidFill>
              </a:rPr>
              <a:t>століття, </a:t>
            </a:r>
            <a:r>
              <a:rPr lang="vi-VN" dirty="0" smtClean="0">
                <a:solidFill>
                  <a:schemeClr val="tx1"/>
                </a:solidFill>
              </a:rPr>
              <a:t>що </a:t>
            </a:r>
            <a:r>
              <a:rPr lang="vi-VN" dirty="0">
                <a:solidFill>
                  <a:schemeClr val="tx1"/>
                </a:solidFill>
              </a:rPr>
              <a:t>позиціонує і досліджує людину як унікальну духовну істоту, що здатна до вибору власної </a:t>
            </a:r>
            <a:r>
              <a:rPr lang="vi-VN" dirty="0" smtClean="0">
                <a:solidFill>
                  <a:schemeClr val="tx1"/>
                </a:solidFill>
              </a:rPr>
              <a:t>долі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414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440160"/>
          </a:xfrm>
        </p:spPr>
        <p:txBody>
          <a:bodyPr>
            <a:noAutofit/>
          </a:bodyPr>
          <a:lstStyle/>
          <a:p>
            <a:r>
              <a:rPr lang="uk-UA" sz="2800" b="1" i="1" dirty="0"/>
              <a:t>Представники екзистенціалізму :</a:t>
            </a:r>
            <a:br>
              <a:rPr lang="uk-UA" sz="2800" b="1" i="1" dirty="0"/>
            </a:b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ctr">
              <a:lnSpc>
                <a:spcPct val="100000"/>
              </a:lnSpc>
              <a:buNone/>
            </a:pPr>
            <a:endParaRPr lang="uk-UA" sz="2000" i="1" dirty="0" smtClean="0"/>
          </a:p>
          <a:p>
            <a:pPr marL="28575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uk-UA" i="1" dirty="0" smtClean="0"/>
              <a:t> Письменники:  А. </a:t>
            </a:r>
            <a:r>
              <a:rPr lang="uk-UA" i="1" dirty="0" err="1" smtClean="0"/>
              <a:t>Жід</a:t>
            </a:r>
            <a:r>
              <a:rPr lang="uk-UA" i="1" dirty="0" smtClean="0"/>
              <a:t> , А. </a:t>
            </a:r>
            <a:r>
              <a:rPr lang="uk-UA" i="1" dirty="0" err="1" smtClean="0"/>
              <a:t>Мальро</a:t>
            </a:r>
            <a:r>
              <a:rPr lang="uk-UA" i="1" dirty="0" smtClean="0"/>
              <a:t>, Б.</a:t>
            </a:r>
            <a:r>
              <a:rPr lang="uk-UA" i="1" dirty="0" err="1" smtClean="0"/>
              <a:t>Віан</a:t>
            </a:r>
            <a:r>
              <a:rPr lang="uk-UA" i="1" dirty="0" smtClean="0"/>
              <a:t>,  Ж. Ануй,              Ф. Кафка,  М. Рільке,  М . </a:t>
            </a:r>
            <a:r>
              <a:rPr lang="uk-UA" i="1" dirty="0" err="1" smtClean="0"/>
              <a:t>Музиль</a:t>
            </a:r>
            <a:r>
              <a:rPr lang="uk-UA" i="1" dirty="0" smtClean="0"/>
              <a:t> та інші;</a:t>
            </a:r>
          </a:p>
          <a:p>
            <a:pPr marL="28575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uk-UA" i="1" dirty="0" smtClean="0"/>
              <a:t> </a:t>
            </a:r>
            <a:r>
              <a:rPr lang="uk-UA" i="1" dirty="0"/>
              <a:t>Кіномистецтво: </a:t>
            </a:r>
            <a:r>
              <a:rPr lang="uk-UA" i="1" dirty="0" smtClean="0"/>
              <a:t> М. Антоніоні, </a:t>
            </a:r>
            <a:r>
              <a:rPr lang="uk-UA" i="1" dirty="0"/>
              <a:t>І. </a:t>
            </a:r>
            <a:r>
              <a:rPr lang="uk-UA" i="1" dirty="0" err="1" smtClean="0"/>
              <a:t>Бергмана</a:t>
            </a:r>
            <a:r>
              <a:rPr lang="uk-UA" i="1" dirty="0" smtClean="0"/>
              <a:t>,                     А</a:t>
            </a:r>
            <a:r>
              <a:rPr lang="uk-UA" i="1" dirty="0"/>
              <a:t>. </a:t>
            </a:r>
            <a:r>
              <a:rPr lang="uk-UA" i="1" dirty="0" err="1"/>
              <a:t>Рене</a:t>
            </a:r>
            <a:r>
              <a:rPr lang="uk-UA" i="1" dirty="0"/>
              <a:t> </a:t>
            </a:r>
            <a:r>
              <a:rPr lang="uk-UA" i="1" dirty="0" smtClean="0"/>
              <a:t>та інші;</a:t>
            </a:r>
          </a:p>
          <a:p>
            <a:pPr marL="28575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uk-UA" i="1" dirty="0" smtClean="0"/>
              <a:t>Театр:  Д.</a:t>
            </a:r>
            <a:r>
              <a:rPr lang="uk-UA" i="1" dirty="0" err="1" smtClean="0"/>
              <a:t>Херроуер</a:t>
            </a:r>
            <a:r>
              <a:rPr lang="uk-UA" i="1" dirty="0" smtClean="0"/>
              <a:t>,  Ф.</a:t>
            </a:r>
            <a:r>
              <a:rPr lang="uk-UA" i="1" dirty="0" err="1" smtClean="0"/>
              <a:t>Аррабаль</a:t>
            </a:r>
            <a:r>
              <a:rPr lang="uk-UA" i="1" dirty="0" smtClean="0"/>
              <a:t> ,  Я.</a:t>
            </a:r>
            <a:r>
              <a:rPr lang="uk-UA" i="1" dirty="0" err="1" smtClean="0"/>
              <a:t>Реза</a:t>
            </a:r>
            <a:r>
              <a:rPr lang="uk-UA" i="1" dirty="0" smtClean="0"/>
              <a:t>, </a:t>
            </a:r>
            <a:r>
              <a:rPr lang="uk-UA" i="1" dirty="0" err="1" smtClean="0"/>
              <a:t>Бонавентура</a:t>
            </a:r>
            <a:r>
              <a:rPr lang="uk-UA" i="1" dirty="0" smtClean="0"/>
              <a:t>, С.</a:t>
            </a:r>
            <a:r>
              <a:rPr lang="uk-UA" i="1" dirty="0" err="1" smtClean="0"/>
              <a:t>Мрожека</a:t>
            </a:r>
            <a:r>
              <a:rPr lang="uk-UA" i="1" dirty="0" smtClean="0"/>
              <a:t>,  С.</a:t>
            </a:r>
            <a:r>
              <a:rPr lang="uk-UA" i="1" dirty="0" err="1" smtClean="0"/>
              <a:t>Бодров</a:t>
            </a:r>
            <a:r>
              <a:rPr lang="uk-UA" i="1" dirty="0"/>
              <a:t>, </a:t>
            </a:r>
            <a:r>
              <a:rPr lang="uk-UA" i="1" dirty="0" smtClean="0"/>
              <a:t> Г.</a:t>
            </a:r>
            <a:r>
              <a:rPr lang="uk-UA" i="1" dirty="0" err="1" smtClean="0"/>
              <a:t>Слуцкі</a:t>
            </a:r>
            <a:r>
              <a:rPr lang="uk-UA" i="1" dirty="0" smtClean="0"/>
              <a:t>  </a:t>
            </a:r>
            <a:r>
              <a:rPr lang="uk-UA" i="1" dirty="0"/>
              <a:t>та </a:t>
            </a:r>
            <a:r>
              <a:rPr lang="uk-UA" i="1" dirty="0" smtClean="0"/>
              <a:t>інші;</a:t>
            </a:r>
          </a:p>
          <a:p>
            <a:pPr marL="28575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ru-RU" i="1" dirty="0" smtClean="0"/>
              <a:t>Художники: Г</a:t>
            </a:r>
            <a:r>
              <a:rPr lang="ru-RU" i="1" dirty="0"/>
              <a:t>. </a:t>
            </a:r>
            <a:r>
              <a:rPr lang="ru-RU" i="1" dirty="0" err="1"/>
              <a:t>Грін</a:t>
            </a:r>
            <a:r>
              <a:rPr lang="ru-RU" i="1" dirty="0"/>
              <a:t>, Е. </a:t>
            </a:r>
            <a:r>
              <a:rPr lang="ru-RU" i="1" dirty="0" err="1"/>
              <a:t>Хемінгуей</a:t>
            </a:r>
            <a:r>
              <a:rPr lang="ru-RU" i="1" dirty="0"/>
              <a:t>, Р. Мартен </a:t>
            </a:r>
            <a:r>
              <a:rPr lang="ru-RU" i="1" dirty="0" err="1"/>
              <a:t>дю</a:t>
            </a:r>
            <a:r>
              <a:rPr lang="ru-RU" i="1" dirty="0"/>
              <a:t> </a:t>
            </a:r>
            <a:r>
              <a:rPr lang="ru-RU" i="1" dirty="0" err="1"/>
              <a:t>Гар</a:t>
            </a:r>
            <a:r>
              <a:rPr lang="ru-RU" i="1" dirty="0"/>
              <a:t>, </a:t>
            </a:r>
            <a:r>
              <a:rPr lang="ru-RU" i="1" dirty="0" smtClean="0"/>
              <a:t>   </a:t>
            </a:r>
            <a:r>
              <a:rPr lang="ru-RU" i="1" dirty="0" err="1" smtClean="0"/>
              <a:t>Кобо</a:t>
            </a:r>
            <a:r>
              <a:rPr lang="ru-RU" i="1" dirty="0" smtClean="0"/>
              <a:t> </a:t>
            </a:r>
            <a:r>
              <a:rPr lang="ru-RU" i="1" dirty="0"/>
              <a:t>Абе </a:t>
            </a:r>
            <a:r>
              <a:rPr lang="ru-RU" i="1" dirty="0" smtClean="0"/>
              <a:t> </a:t>
            </a:r>
            <a:r>
              <a:rPr lang="ru-RU" i="1" dirty="0"/>
              <a:t>та </a:t>
            </a:r>
            <a:r>
              <a:rPr lang="ru-RU" i="1" dirty="0" err="1" smtClean="0"/>
              <a:t>інші</a:t>
            </a:r>
            <a:r>
              <a:rPr lang="ru-RU" i="1" dirty="0" smtClean="0"/>
              <a:t>.</a:t>
            </a:r>
            <a:endParaRPr lang="uk-UA" i="1" dirty="0" smtClean="0"/>
          </a:p>
          <a:p>
            <a:pPr indent="0">
              <a:lnSpc>
                <a:spcPct val="100000"/>
              </a:lnSpc>
              <a:buClr>
                <a:schemeClr val="accent1">
                  <a:lumMod val="75000"/>
                </a:schemeClr>
              </a:buClr>
              <a:buNone/>
            </a:pPr>
            <a:endParaRPr lang="uk-UA" i="1" dirty="0"/>
          </a:p>
          <a:p>
            <a:pPr indent="0">
              <a:lnSpc>
                <a:spcPct val="100000"/>
              </a:lnSpc>
              <a:buClr>
                <a:schemeClr val="accent1">
                  <a:lumMod val="75000"/>
                </a:schemeClr>
              </a:buClr>
              <a:buNone/>
            </a:pPr>
            <a:endParaRPr lang="uk-UA" i="1" dirty="0"/>
          </a:p>
          <a:p>
            <a:pPr indent="0">
              <a:lnSpc>
                <a:spcPct val="100000"/>
              </a:lnSpc>
              <a:buClr>
                <a:schemeClr val="accent1">
                  <a:lumMod val="75000"/>
                </a:schemeClr>
              </a:buClr>
              <a:buNone/>
            </a:pPr>
            <a:endParaRPr lang="uk-UA" i="1" dirty="0"/>
          </a:p>
          <a:p>
            <a:pPr marL="28575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uk-UA" i="1" dirty="0" smtClean="0"/>
          </a:p>
          <a:p>
            <a:pPr marL="28575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uk-UA" i="1" dirty="0" smtClean="0"/>
          </a:p>
          <a:p>
            <a:pPr marL="285750" indent="-28575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4683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cap="none" dirty="0" smtClean="0">
                <a:latin typeface="+mn-lt"/>
                <a:cs typeface="Arabic Typesetting" panose="03020402040406030203" pitchFamily="66" charset="-78"/>
              </a:rPr>
              <a:t>Основні риси:</a:t>
            </a:r>
            <a:endParaRPr lang="uk-UA" cap="none" dirty="0"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200" b="1" dirty="0" smtClean="0">
                <a:cs typeface="Aharoni" panose="02010803020104030203" pitchFamily="2" charset="-79"/>
              </a:rPr>
              <a:t>на перше місце висуваються категорії абсурдності буття, страху, відчаю, самотності, страждання, смерті;</a:t>
            </a:r>
          </a:p>
          <a:p>
            <a:r>
              <a:rPr lang="uk-UA" sz="1200" b="1" dirty="0" smtClean="0">
                <a:cs typeface="Aharoni" panose="02010803020104030203" pitchFamily="2" charset="-79"/>
              </a:rPr>
              <a:t>особистість має протидіяти суспільству, державі,середовищу, ворожому «</a:t>
            </a:r>
            <a:r>
              <a:rPr lang="uk-UA" sz="1200" b="1" i="1" dirty="0" smtClean="0">
                <a:cs typeface="Aharoni" panose="02010803020104030203" pitchFamily="2" charset="-79"/>
              </a:rPr>
              <a:t>іншому</a:t>
            </a:r>
            <a:r>
              <a:rPr lang="uk-UA" sz="1200" b="1" dirty="0" smtClean="0">
                <a:cs typeface="Aharoni" panose="02010803020104030203" pitchFamily="2" charset="-79"/>
              </a:rPr>
              <a:t>», адже всі вони нав'язують їй свою волю, мораль, свої інтереси й ідеали;</a:t>
            </a:r>
          </a:p>
          <a:p>
            <a:r>
              <a:rPr lang="uk-UA" sz="1200" b="1" dirty="0" smtClean="0">
                <a:cs typeface="Aharoni" panose="02010803020104030203" pitchFamily="2" charset="-79"/>
              </a:rPr>
              <a:t>поняття відчуженості й абсурдності є взаємопов'язаними та взаємозумовленими в літературних творах екзистенціалістів;</a:t>
            </a:r>
          </a:p>
          <a:p>
            <a:r>
              <a:rPr lang="uk-UA" sz="1200" b="1" dirty="0" smtClean="0">
                <a:cs typeface="Aharoni" panose="02010803020104030203" pitchFamily="2" charset="-79"/>
              </a:rPr>
              <a:t>вищу життєву цінність екзистенціалісти вбачають у свободі особистості;</a:t>
            </a:r>
          </a:p>
          <a:p>
            <a:r>
              <a:rPr lang="uk-UA" sz="1200" b="1" dirty="0" smtClean="0">
                <a:cs typeface="Aharoni" panose="02010803020104030203" pitchFamily="2" charset="-79"/>
              </a:rPr>
              <a:t>існування  людини тлумачиться як драма свободи;</a:t>
            </a:r>
          </a:p>
          <a:p>
            <a:r>
              <a:rPr lang="uk-UA" sz="1200" b="1" dirty="0" smtClean="0">
                <a:cs typeface="Aharoni" panose="02010803020104030203" pitchFamily="2" charset="-79"/>
              </a:rPr>
              <a:t>найчастіше в художніх творах застосовується прийом розповіді від першої особи.</a:t>
            </a:r>
          </a:p>
          <a:p>
            <a:endParaRPr lang="uk-UA" sz="12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16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2400" b="1" i="1" dirty="0">
                <a:cs typeface="MoolBoran" panose="020B0100010101010101" pitchFamily="34" charset="0"/>
              </a:rPr>
              <a:t>Екзистенціалізм  у </a:t>
            </a:r>
            <a:r>
              <a:rPr lang="uk-UA" sz="2400" b="1" i="1" dirty="0" smtClean="0">
                <a:cs typeface="MoolBoran" panose="020B0100010101010101" pitchFamily="34" charset="0"/>
              </a:rPr>
              <a:t>живописі</a:t>
            </a:r>
            <a:r>
              <a:rPr lang="uk-UA" sz="1800" b="1" dirty="0">
                <a:cs typeface="MoolBoran" panose="020B0100010101010101" pitchFamily="34" charset="0"/>
              </a:rPr>
              <a:t/>
            </a:r>
            <a:br>
              <a:rPr lang="uk-UA" sz="1800" b="1" dirty="0">
                <a:cs typeface="MoolBoran" panose="020B0100010101010101" pitchFamily="34" charset="0"/>
              </a:rPr>
            </a:br>
            <a:endParaRPr lang="uk-UA" sz="1800" b="1" dirty="0">
              <a:cs typeface="MoolBoran" panose="020B0100010101010101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6400" dirty="0" smtClean="0"/>
              <a:t>Цей напрям </a:t>
            </a:r>
            <a:r>
              <a:rPr lang="uk-UA" sz="6400" dirty="0" err="1" smtClean="0"/>
              <a:t>у мистецтві ст</a:t>
            </a:r>
            <a:r>
              <a:rPr lang="uk-UA" sz="6400" dirty="0" smtClean="0"/>
              <a:t>ав своєрідною реакцією на інтелектуальність і раціоналізм, він прославляє філософію існування, показуючи, що життя будь-якої людини є значно складнішим, ніж це може осягнути і пояснити людський розум.</a:t>
            </a:r>
          </a:p>
          <a:p>
            <a:r>
              <a:rPr lang="ru-RU" sz="6400" dirty="0"/>
              <a:t>Тут </a:t>
            </a:r>
            <a:r>
              <a:rPr lang="ru-RU" sz="6400" dirty="0" err="1"/>
              <a:t>повністю</a:t>
            </a:r>
            <a:r>
              <a:rPr lang="ru-RU" sz="6400" dirty="0"/>
              <a:t> </a:t>
            </a:r>
            <a:r>
              <a:rPr lang="ru-RU" sz="6400" dirty="0" err="1"/>
              <a:t>відкидається</a:t>
            </a:r>
            <a:r>
              <a:rPr lang="ru-RU" sz="6400" dirty="0"/>
              <a:t>, до того ж </a:t>
            </a:r>
            <a:r>
              <a:rPr lang="ru-RU" sz="6400" dirty="0" err="1"/>
              <a:t>досить</a:t>
            </a:r>
            <a:r>
              <a:rPr lang="ru-RU" sz="6400" dirty="0"/>
              <a:t> </a:t>
            </a:r>
            <a:r>
              <a:rPr lang="ru-RU" sz="6400" dirty="0" err="1"/>
              <a:t>успішно</a:t>
            </a:r>
            <a:r>
              <a:rPr lang="ru-RU" sz="6400" dirty="0"/>
              <a:t>, </a:t>
            </a:r>
            <a:r>
              <a:rPr lang="ru-RU" sz="6400" dirty="0" err="1"/>
              <a:t>трактування</a:t>
            </a:r>
            <a:r>
              <a:rPr lang="ru-RU" sz="6400" dirty="0"/>
              <a:t> </a:t>
            </a:r>
            <a:r>
              <a:rPr lang="ru-RU" sz="6400" dirty="0" err="1"/>
              <a:t>буття</a:t>
            </a:r>
            <a:r>
              <a:rPr lang="ru-RU" sz="6400" dirty="0"/>
              <a:t> як </a:t>
            </a:r>
            <a:r>
              <a:rPr lang="ru-RU" sz="6400" dirty="0" err="1"/>
              <a:t>зовнішньої</a:t>
            </a:r>
            <a:r>
              <a:rPr lang="ru-RU" sz="6400" dirty="0"/>
              <a:t> </a:t>
            </a:r>
            <a:r>
              <a:rPr lang="ru-RU" sz="6400" dirty="0" err="1"/>
              <a:t>реальності</a:t>
            </a:r>
            <a:r>
              <a:rPr lang="ru-RU" sz="6400" dirty="0"/>
              <a:t>, яку можуть </a:t>
            </a:r>
            <a:r>
              <a:rPr lang="ru-RU" sz="6400" dirty="0" err="1"/>
              <a:t>передавати</a:t>
            </a:r>
            <a:r>
              <a:rPr lang="ru-RU" sz="6400" dirty="0"/>
              <a:t> нам </a:t>
            </a:r>
            <a:r>
              <a:rPr lang="ru-RU" sz="6400" dirty="0" err="1"/>
              <a:t>наші</a:t>
            </a:r>
            <a:r>
              <a:rPr lang="ru-RU" sz="6400" dirty="0"/>
              <a:t> </a:t>
            </a:r>
            <a:r>
              <a:rPr lang="ru-RU" sz="6400" dirty="0" err="1"/>
              <a:t>відчуття</a:t>
            </a:r>
            <a:r>
              <a:rPr lang="ru-RU" sz="6400" dirty="0"/>
              <a:t>.</a:t>
            </a:r>
          </a:p>
          <a:p>
            <a:r>
              <a:rPr lang="ru-RU" sz="6400" dirty="0"/>
              <a:t>У </a:t>
            </a:r>
            <a:r>
              <a:rPr lang="ru-RU" sz="6400" dirty="0" err="1"/>
              <a:t>напрямку</a:t>
            </a:r>
            <a:r>
              <a:rPr lang="ru-RU" sz="6400" dirty="0"/>
              <a:t> </a:t>
            </a:r>
            <a:r>
              <a:rPr lang="ru-RU" sz="6400" dirty="0" err="1"/>
              <a:t>проявляється</a:t>
            </a:r>
            <a:r>
              <a:rPr lang="ru-RU" sz="6400" dirty="0"/>
              <a:t> </a:t>
            </a:r>
            <a:r>
              <a:rPr lang="ru-RU" sz="6400" dirty="0" err="1"/>
              <a:t>досить</a:t>
            </a:r>
            <a:r>
              <a:rPr lang="ru-RU" sz="6400" dirty="0"/>
              <a:t> </a:t>
            </a:r>
            <a:r>
              <a:rPr lang="ru-RU" sz="6400" dirty="0" err="1"/>
              <a:t>яскраво</a:t>
            </a:r>
            <a:r>
              <a:rPr lang="ru-RU" sz="6400" dirty="0"/>
              <a:t> </a:t>
            </a:r>
            <a:r>
              <a:rPr lang="ru-RU" sz="6400" dirty="0" err="1" smtClean="0"/>
              <a:t>виражені</a:t>
            </a:r>
            <a:r>
              <a:rPr lang="ru-RU" sz="6400" dirty="0" smtClean="0"/>
              <a:t> </a:t>
            </a:r>
            <a:r>
              <a:rPr lang="ru-RU" sz="6400" dirty="0" err="1" smtClean="0"/>
              <a:t>загальні</a:t>
            </a:r>
            <a:r>
              <a:rPr lang="ru-RU" sz="6400" dirty="0" smtClean="0"/>
              <a:t> </a:t>
            </a:r>
            <a:r>
              <a:rPr lang="ru-RU" sz="6400" dirty="0" err="1" smtClean="0"/>
              <a:t>песимістичні</a:t>
            </a:r>
            <a:r>
              <a:rPr lang="ru-RU" sz="6400" dirty="0" smtClean="0"/>
              <a:t> </a:t>
            </a:r>
            <a:r>
              <a:rPr lang="ru-RU" sz="6400" dirty="0" err="1"/>
              <a:t>забарвлення</a:t>
            </a:r>
            <a:r>
              <a:rPr lang="ru-RU" sz="6400" dirty="0"/>
              <a:t> і </a:t>
            </a:r>
            <a:r>
              <a:rPr lang="ru-RU" sz="6400" dirty="0" err="1"/>
              <a:t>трагічні</a:t>
            </a:r>
            <a:r>
              <a:rPr lang="ru-RU" sz="6400" dirty="0"/>
              <a:t> </a:t>
            </a:r>
            <a:r>
              <a:rPr lang="ru-RU" sz="6400" dirty="0" err="1" smtClean="0"/>
              <a:t>інтонації</a:t>
            </a:r>
            <a:r>
              <a:rPr lang="ru-RU" sz="6400" dirty="0" smtClean="0"/>
              <a:t>.</a:t>
            </a:r>
            <a:endParaRPr lang="ru-RU" sz="6400" dirty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298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628800"/>
            <a:ext cx="2819400" cy="599440"/>
          </a:xfrm>
        </p:spPr>
        <p:txBody>
          <a:bodyPr/>
          <a:lstStyle/>
          <a:p>
            <a:r>
              <a:rPr lang="uk-UA" sz="2000" b="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Альберто Джакометті </a:t>
            </a:r>
            <a:endParaRPr lang="uk-UA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2276872"/>
            <a:ext cx="2819400" cy="2736304"/>
          </a:xfrm>
        </p:spPr>
        <p:txBody>
          <a:bodyPr>
            <a:noAutofit/>
          </a:bodyPr>
          <a:lstStyle/>
          <a:p>
            <a:pPr algn="l"/>
            <a:r>
              <a:rPr lang="ru-RU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Найбільший</a:t>
            </a:r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художник-</a:t>
            </a:r>
            <a:r>
              <a:rPr lang="ru-RU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екзистенціаліст</a:t>
            </a:r>
            <a:r>
              <a:rPr lang="ru-RU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також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графік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і скульптор).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Його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скульптура «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Крокуюча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людина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I»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лютому 2010 на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аукціоні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Sotheby's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була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продана за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рекордну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суму в 65 млн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фунтів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стерлінгів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більше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104 млн </a:t>
            </a:r>
            <a:r>
              <a:rPr lang="uk-UA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доларів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uk-UA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Экзистенциализм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xfrm>
            <a:off x="1475656" y="1844824"/>
            <a:ext cx="324036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9213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836712"/>
            <a:ext cx="2819400" cy="864096"/>
          </a:xfrm>
        </p:spPr>
        <p:txBody>
          <a:bodyPr/>
          <a:lstStyle/>
          <a:p>
            <a:r>
              <a:rPr lang="uk-UA" sz="3200" i="1" dirty="0" err="1"/>
              <a:t>Зіо</a:t>
            </a:r>
            <a:r>
              <a:rPr lang="uk-UA" sz="3200" i="1" dirty="0"/>
              <a:t> </a:t>
            </a:r>
            <a:r>
              <a:rPr lang="uk-UA" sz="3200" i="1" dirty="0" err="1"/>
              <a:t>Зігнел</a:t>
            </a:r>
            <a:r>
              <a:rPr lang="uk-UA" sz="3200" i="1" dirty="0"/>
              <a:t> </a:t>
            </a:r>
            <a:endParaRPr lang="uk-UA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2132856"/>
            <a:ext cx="3816424" cy="324036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1800" b="1" i="1" dirty="0" err="1" smtClean="0"/>
              <a:t>Стріт</a:t>
            </a:r>
            <a:r>
              <a:rPr lang="uk-UA" sz="1800" b="1" i="1" dirty="0" smtClean="0"/>
              <a:t> </a:t>
            </a:r>
            <a:r>
              <a:rPr lang="uk-UA" sz="1800" b="1" i="1" dirty="0"/>
              <a:t>арт малюнки </a:t>
            </a:r>
            <a:r>
              <a:rPr lang="uk-UA" sz="1800" b="1" i="1" dirty="0" err="1" smtClean="0"/>
              <a:t>Зіо</a:t>
            </a:r>
            <a:r>
              <a:rPr lang="en-US" sz="1800" b="1" i="1" dirty="0" smtClean="0"/>
              <a:t> </a:t>
            </a:r>
            <a:r>
              <a:rPr lang="en-US" sz="1800" b="1" i="1" dirty="0"/>
              <a:t>- </a:t>
            </a:r>
            <a:r>
              <a:rPr lang="uk-UA" sz="1800" b="1" i="1" dirty="0"/>
              <a:t>це не просто розфарбовані стіни і крики протесту, в його роботах глядач стикається з саморефлексією його власного життя і внутрішнього шляху</a:t>
            </a:r>
            <a:r>
              <a:rPr lang="uk-UA" b="1" i="1" dirty="0"/>
              <a:t>.</a:t>
            </a:r>
          </a:p>
        </p:txBody>
      </p:sp>
      <p:pic>
        <p:nvPicPr>
          <p:cNvPr id="2050" name="Picture 2" descr="Стрит арт рисунки, Zio Ziegle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8500"/>
          <a:stretch>
            <a:fillRect/>
          </a:stretch>
        </p:blipFill>
        <p:spPr bwMode="auto">
          <a:xfrm>
            <a:off x="1115616" y="1268760"/>
            <a:ext cx="309634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/>
              <a:t>Э. Мане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Расстрел </a:t>
            </a:r>
            <a:r>
              <a:rPr lang="ru-RU" sz="2000" b="1" dirty="0"/>
              <a:t>императора Мексики Максимилиана. 1867 г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endParaRPr lang="uk-UA" sz="2000" b="1" dirty="0"/>
          </a:p>
        </p:txBody>
      </p:sp>
      <p:pic>
        <p:nvPicPr>
          <p:cNvPr id="3074" name="Picture 2" descr="http://upload.wikimedia.org/wikipedia/commons/thumb/4/40/Edouard_Manet_022.jpg/220px-Edouard_Manet_0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7727"/>
          <a:stretch>
            <a:fillRect/>
          </a:stretch>
        </p:blipFill>
        <p:spPr bwMode="auto">
          <a:xfrm>
            <a:off x="1187624" y="1340768"/>
            <a:ext cx="3384376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19425"/>
            <a:ext cx="3124200" cy="23431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14218"/>
            <a:ext cx="3124200" cy="23535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uk-UA" b="1" dirty="0"/>
              <a:t>Картини </a:t>
            </a:r>
            <a:r>
              <a:rPr lang="uk-UA" b="1" dirty="0" smtClean="0"/>
              <a:t>від  </a:t>
            </a:r>
            <a:r>
              <a:rPr lang="uk-UA" b="1" dirty="0" err="1" smtClean="0"/>
              <a:t>Гізем</a:t>
            </a:r>
            <a:r>
              <a:rPr lang="uk-UA" b="1" dirty="0" smtClean="0"/>
              <a:t> </a:t>
            </a:r>
            <a:r>
              <a:rPr lang="uk-UA" b="1" dirty="0"/>
              <a:t>Сака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Лежача жінка.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Жінка з яблуком.</a:t>
            </a:r>
          </a:p>
        </p:txBody>
      </p:sp>
    </p:spTree>
    <p:extLst>
      <p:ext uri="{BB962C8B-B14F-4D97-AF65-F5344CB8AC3E}">
        <p14:creationId xmlns:p14="http://schemas.microsoft.com/office/powerpoint/2010/main" val="14144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962">
            <a:off x="1505687" y="1362809"/>
            <a:ext cx="3081908" cy="321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631">
            <a:off x="5234006" y="2282008"/>
            <a:ext cx="2880320" cy="2976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uk-UA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92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341</TotalTime>
  <Words>197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Екзистенціалі́зм  або філософія існування (фр. existentialisme від лат. exsistentia — існування) </vt:lpstr>
      <vt:lpstr>Представники екзистенціалізму : </vt:lpstr>
      <vt:lpstr>Основні риси:</vt:lpstr>
      <vt:lpstr>Екзистенціалізм  у живописі </vt:lpstr>
      <vt:lpstr>Альберто Джакометті </vt:lpstr>
      <vt:lpstr>Зіо Зігнел </vt:lpstr>
      <vt:lpstr>Э. Мане</vt:lpstr>
      <vt:lpstr>Картини від  Гізем Сака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Екзистенціалі́зм або філософія існування (фр. existentialisme від лат. exsistentia — існування) — напрям у філософії XX ст., що позиціонує і досліджує людину як унікальну духовну істоту, що здатна до вибору власної долі.</dc:title>
  <dc:creator>Nastya7</dc:creator>
  <cp:lastModifiedBy>Nastya7</cp:lastModifiedBy>
  <cp:revision>26</cp:revision>
  <dcterms:created xsi:type="dcterms:W3CDTF">2013-11-13T21:48:05Z</dcterms:created>
  <dcterms:modified xsi:type="dcterms:W3CDTF">2013-11-19T18:54:34Z</dcterms:modified>
</cp:coreProperties>
</file>