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906" y="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CB30A-5EDF-4E78-9472-CD5447839AA9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BFD52E-DA8A-4820-84FA-3626CF9CC65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77540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BFD52E-DA8A-4820-84FA-3626CF9CC65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3600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E3530FA8-3912-40E1-A549-380424F34F63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4971C72-9DD1-4B51-9CAF-D2D75FABBF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0FA8-3912-40E1-A549-380424F34F63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C72-9DD1-4B51-9CAF-D2D75FABBF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0FA8-3912-40E1-A549-380424F34F63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C72-9DD1-4B51-9CAF-D2D75FABBF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0FA8-3912-40E1-A549-380424F34F63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C72-9DD1-4B51-9CAF-D2D75FABBF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0FA8-3912-40E1-A549-380424F34F63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C72-9DD1-4B51-9CAF-D2D75FABBF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0FA8-3912-40E1-A549-380424F34F63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C72-9DD1-4B51-9CAF-D2D75FABBF87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0FA8-3912-40E1-A549-380424F34F63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C72-9DD1-4B51-9CAF-D2D75FABBF8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0FA8-3912-40E1-A549-380424F34F63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C72-9DD1-4B51-9CAF-D2D75FABBF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530FA8-3912-40E1-A549-380424F34F63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971C72-9DD1-4B51-9CAF-D2D75FABBF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E3530FA8-3912-40E1-A549-380424F34F63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4971C72-9DD1-4B51-9CAF-D2D75FABBF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E3530FA8-3912-40E1-A549-380424F34F63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4971C72-9DD1-4B51-9CAF-D2D75FABBF8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3530FA8-3912-40E1-A549-380424F34F63}" type="datetimeFigureOut">
              <a:rPr lang="ru-RU" smtClean="0"/>
              <a:t>20.01.2014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4971C72-9DD1-4B51-9CAF-D2D75FABBF8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uk.wikipedia.org/wiki/%D0%9E%D0%BB%D1%96%D0%B3%D0%BE%D0%BC%D0%B5%D1%80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/>
              <a:t>Пластмаса</a:t>
            </a:r>
            <a:br>
              <a:rPr lang="uk-UA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3" y="2924944"/>
            <a:ext cx="3528392" cy="2232248"/>
          </a:xfrm>
        </p:spPr>
        <p:txBody>
          <a:bodyPr>
            <a:normAutofit lnSpcReduction="10000"/>
          </a:bodyPr>
          <a:lstStyle/>
          <a:p>
            <a:r>
              <a:rPr lang="ru-RU" b="1" dirty="0" err="1"/>
              <a:t>Пласти́чна</a:t>
            </a:r>
            <a:r>
              <a:rPr lang="ru-RU" b="1" dirty="0"/>
              <a:t> </a:t>
            </a:r>
            <a:r>
              <a:rPr lang="ru-RU" b="1" dirty="0" err="1"/>
              <a:t>ма́са</a:t>
            </a:r>
            <a:r>
              <a:rPr lang="ru-RU" dirty="0"/>
              <a:t> (</a:t>
            </a:r>
            <a:r>
              <a:rPr lang="ru-RU" i="1" dirty="0" err="1"/>
              <a:t>пластмаса</a:t>
            </a:r>
            <a:r>
              <a:rPr lang="ru-RU" dirty="0"/>
              <a:t>) — штучно </a:t>
            </a:r>
            <a:r>
              <a:rPr lang="ru-RU" dirty="0" err="1"/>
              <a:t>створені</a:t>
            </a:r>
            <a:r>
              <a:rPr lang="ru-RU" dirty="0"/>
              <a:t> </a:t>
            </a:r>
            <a:r>
              <a:rPr lang="ru-RU" dirty="0" err="1"/>
              <a:t>матеріали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синтетичних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природних</a:t>
            </a:r>
            <a:r>
              <a:rPr lang="ru-RU" dirty="0"/>
              <a:t> </a:t>
            </a:r>
            <a:r>
              <a:rPr lang="ru-RU" dirty="0" err="1" smtClean="0"/>
              <a:t>полімерів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081" y="2924944"/>
            <a:ext cx="2232248" cy="2379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9974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980728"/>
            <a:ext cx="6196405" cy="4742341"/>
          </a:xfrm>
        </p:spPr>
        <p:txBody>
          <a:bodyPr>
            <a:normAutofit/>
          </a:bodyPr>
          <a:lstStyle/>
          <a:p>
            <a:r>
              <a:rPr lang="ru-RU" i="1" dirty="0" err="1"/>
              <a:t>Формування</a:t>
            </a:r>
            <a:r>
              <a:rPr lang="ru-RU" i="1" dirty="0"/>
              <a:t> </a:t>
            </a:r>
            <a:r>
              <a:rPr lang="ru-RU" i="1" dirty="0" err="1"/>
              <a:t>дискретних</a:t>
            </a:r>
            <a:r>
              <a:rPr lang="ru-RU" i="1" dirty="0"/>
              <a:t> (</a:t>
            </a:r>
            <a:r>
              <a:rPr lang="ru-RU" i="1" dirty="0" err="1"/>
              <a:t>окремих</a:t>
            </a:r>
            <a:r>
              <a:rPr lang="ru-RU" i="1" dirty="0"/>
              <a:t>) </a:t>
            </a:r>
            <a:r>
              <a:rPr lang="ru-RU" i="1" dirty="0" err="1"/>
              <a:t>виробів</a:t>
            </a:r>
            <a:r>
              <a:rPr lang="ru-RU" dirty="0"/>
              <a:t>:</a:t>
            </a:r>
          </a:p>
          <a:p>
            <a:pPr lvl="1"/>
            <a:r>
              <a:rPr lang="ru-RU" dirty="0" err="1"/>
              <a:t>пресування</a:t>
            </a:r>
            <a:r>
              <a:rPr lang="ru-RU" dirty="0"/>
              <a:t> (</a:t>
            </a:r>
            <a:r>
              <a:rPr lang="ru-RU" dirty="0" err="1"/>
              <a:t>холодне</a:t>
            </a:r>
            <a:r>
              <a:rPr lang="ru-RU" dirty="0"/>
              <a:t>, </a:t>
            </a:r>
            <a:r>
              <a:rPr lang="ru-RU" dirty="0" err="1"/>
              <a:t>гаряче</a:t>
            </a:r>
            <a:r>
              <a:rPr lang="ru-RU" dirty="0"/>
              <a:t>, </a:t>
            </a:r>
            <a:r>
              <a:rPr lang="ru-RU" dirty="0" err="1"/>
              <a:t>литтєве</a:t>
            </a:r>
            <a:r>
              <a:rPr lang="ru-RU" dirty="0"/>
              <a:t>, </a:t>
            </a:r>
            <a:r>
              <a:rPr lang="ru-RU" dirty="0" err="1"/>
              <a:t>штампування</a:t>
            </a:r>
            <a:r>
              <a:rPr lang="ru-RU" dirty="0"/>
              <a:t>);</a:t>
            </a:r>
          </a:p>
          <a:p>
            <a:pPr lvl="1"/>
            <a:r>
              <a:rPr lang="ru-RU" dirty="0" err="1"/>
              <a:t>лиття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тиском</a:t>
            </a:r>
            <a:r>
              <a:rPr lang="ru-RU" dirty="0"/>
              <a:t>;</a:t>
            </a:r>
          </a:p>
          <a:p>
            <a:pPr lvl="1"/>
            <a:r>
              <a:rPr lang="ru-RU" dirty="0" err="1"/>
              <a:t>лиття</a:t>
            </a:r>
            <a:r>
              <a:rPr lang="ru-RU" dirty="0"/>
              <a:t> без </a:t>
            </a:r>
            <a:r>
              <a:rPr lang="ru-RU" dirty="0" err="1"/>
              <a:t>тиску</a:t>
            </a:r>
            <a:r>
              <a:rPr lang="ru-RU" dirty="0"/>
              <a:t> (для </a:t>
            </a:r>
            <a:r>
              <a:rPr lang="ru-RU" dirty="0" err="1"/>
              <a:t>реактопластів</a:t>
            </a:r>
            <a:r>
              <a:rPr lang="ru-RU" dirty="0"/>
              <a:t>);</a:t>
            </a:r>
          </a:p>
          <a:p>
            <a:pPr lvl="1"/>
            <a:r>
              <a:rPr lang="ru-RU" dirty="0" err="1"/>
              <a:t>формування</a:t>
            </a:r>
            <a:r>
              <a:rPr lang="ru-RU" dirty="0"/>
              <a:t> на </a:t>
            </a:r>
            <a:r>
              <a:rPr lang="ru-RU" dirty="0" err="1"/>
              <a:t>внутрішній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(</a:t>
            </a:r>
            <a:r>
              <a:rPr lang="ru-RU" dirty="0" err="1"/>
              <a:t>пневмовакуумформування</a:t>
            </a:r>
            <a:r>
              <a:rPr lang="ru-RU" dirty="0"/>
              <a:t>, </a:t>
            </a:r>
            <a:r>
              <a:rPr lang="ru-RU" dirty="0" err="1"/>
              <a:t>видувне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, </a:t>
            </a:r>
            <a:r>
              <a:rPr lang="ru-RU" dirty="0" err="1"/>
              <a:t>відцентрове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, </a:t>
            </a:r>
            <a:r>
              <a:rPr lang="ru-RU" dirty="0" err="1"/>
              <a:t>ротаційне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);</a:t>
            </a:r>
          </a:p>
          <a:p>
            <a:pPr lvl="1"/>
            <a:r>
              <a:rPr lang="ru-RU" dirty="0" err="1"/>
              <a:t>формування</a:t>
            </a:r>
            <a:r>
              <a:rPr lang="ru-RU" dirty="0"/>
              <a:t> на </a:t>
            </a:r>
            <a:r>
              <a:rPr lang="ru-RU" dirty="0" err="1"/>
              <a:t>зовнішній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(</a:t>
            </a:r>
            <a:r>
              <a:rPr lang="ru-RU" dirty="0" err="1"/>
              <a:t>намотування</a:t>
            </a:r>
            <a:r>
              <a:rPr lang="ru-RU" dirty="0"/>
              <a:t>, </a:t>
            </a:r>
            <a:r>
              <a:rPr lang="ru-RU" dirty="0" err="1"/>
              <a:t>вмочування</a:t>
            </a:r>
            <a:r>
              <a:rPr lang="ru-RU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810290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980728"/>
            <a:ext cx="6196405" cy="4742341"/>
          </a:xfrm>
        </p:spPr>
        <p:txBody>
          <a:bodyPr/>
          <a:lstStyle/>
          <a:p>
            <a:r>
              <a:rPr lang="ru-RU" i="1" dirty="0" err="1"/>
              <a:t>Формування</a:t>
            </a:r>
            <a:r>
              <a:rPr lang="ru-RU" i="1" dirty="0"/>
              <a:t> </a:t>
            </a:r>
            <a:r>
              <a:rPr lang="ru-RU" i="1" dirty="0" err="1"/>
              <a:t>виробів</a:t>
            </a:r>
            <a:r>
              <a:rPr lang="ru-RU" i="1" dirty="0"/>
              <a:t> </a:t>
            </a:r>
            <a:r>
              <a:rPr lang="ru-RU" i="1" dirty="0" err="1"/>
              <a:t>напівфабрикатів</a:t>
            </a:r>
            <a:r>
              <a:rPr lang="ru-RU" dirty="0"/>
              <a:t>:</a:t>
            </a:r>
          </a:p>
          <a:p>
            <a:pPr lvl="1"/>
            <a:r>
              <a:rPr lang="ru-RU" dirty="0" err="1"/>
              <a:t>сполучення</a:t>
            </a:r>
            <a:r>
              <a:rPr lang="ru-RU" dirty="0"/>
              <a:t> </a:t>
            </a:r>
            <a:r>
              <a:rPr lang="ru-RU" dirty="0" err="1"/>
              <a:t>полімера</a:t>
            </a:r>
            <a:r>
              <a:rPr lang="ru-RU" dirty="0"/>
              <a:t> з </a:t>
            </a:r>
            <a:r>
              <a:rPr lang="ru-RU" dirty="0" err="1"/>
              <a:t>полімером</a:t>
            </a:r>
            <a:r>
              <a:rPr lang="ru-RU" dirty="0"/>
              <a:t> (</a:t>
            </a:r>
            <a:r>
              <a:rPr lang="ru-RU" dirty="0" err="1"/>
              <a:t>зварювання</a:t>
            </a:r>
            <a:r>
              <a:rPr lang="ru-RU" dirty="0"/>
              <a:t>, </a:t>
            </a:r>
            <a:r>
              <a:rPr lang="ru-RU" dirty="0" err="1"/>
              <a:t>склеювання</a:t>
            </a:r>
            <a:r>
              <a:rPr lang="ru-RU" dirty="0"/>
              <a:t>);</a:t>
            </a:r>
          </a:p>
          <a:p>
            <a:pPr lvl="1"/>
            <a:r>
              <a:rPr lang="ru-RU" dirty="0" err="1"/>
              <a:t>сполучення</a:t>
            </a:r>
            <a:r>
              <a:rPr lang="ru-RU" dirty="0"/>
              <a:t> </a:t>
            </a:r>
            <a:r>
              <a:rPr lang="ru-RU" dirty="0" err="1"/>
              <a:t>неполімера</a:t>
            </a:r>
            <a:r>
              <a:rPr lang="ru-RU" dirty="0"/>
              <a:t> з </a:t>
            </a:r>
            <a:r>
              <a:rPr lang="ru-RU" dirty="0" err="1"/>
              <a:t>полімером</a:t>
            </a:r>
            <a:r>
              <a:rPr lang="ru-RU" dirty="0"/>
              <a:t> (</a:t>
            </a:r>
            <a:r>
              <a:rPr lang="ru-RU" dirty="0" err="1"/>
              <a:t>напилення</a:t>
            </a:r>
            <a:r>
              <a:rPr lang="ru-RU" dirty="0"/>
              <a:t>, </a:t>
            </a:r>
            <a:r>
              <a:rPr lang="ru-RU" dirty="0" err="1"/>
              <a:t>металізація</a:t>
            </a:r>
            <a:r>
              <a:rPr lang="ru-RU" dirty="0"/>
              <a:t>);</a:t>
            </a:r>
          </a:p>
          <a:p>
            <a:pPr lvl="1"/>
            <a:r>
              <a:rPr lang="ru-RU" dirty="0" err="1"/>
              <a:t>орієнтаційне</a:t>
            </a:r>
            <a:r>
              <a:rPr lang="ru-RU" dirty="0"/>
              <a:t> </a:t>
            </a:r>
            <a:r>
              <a:rPr lang="ru-RU" dirty="0" err="1"/>
              <a:t>витягування</a:t>
            </a:r>
            <a:r>
              <a:rPr lang="ru-RU" dirty="0"/>
              <a:t>;</a:t>
            </a:r>
          </a:p>
          <a:p>
            <a:pPr lvl="1"/>
            <a:r>
              <a:rPr lang="ru-RU" dirty="0" err="1"/>
              <a:t>термообробка</a:t>
            </a:r>
            <a:r>
              <a:rPr lang="ru-RU" dirty="0"/>
              <a:t>;</a:t>
            </a:r>
          </a:p>
          <a:p>
            <a:pPr lvl="1"/>
            <a:r>
              <a:rPr lang="ru-RU" dirty="0" err="1"/>
              <a:t>обробка</a:t>
            </a:r>
            <a:r>
              <a:rPr lang="ru-RU" dirty="0"/>
              <a:t> </a:t>
            </a:r>
            <a:r>
              <a:rPr lang="ru-RU" dirty="0" err="1"/>
              <a:t>різанням</a:t>
            </a:r>
            <a:r>
              <a:rPr lang="ru-RU" dirty="0"/>
              <a:t>, </a:t>
            </a:r>
            <a:endParaRPr lang="ru-RU" dirty="0" smtClean="0"/>
          </a:p>
          <a:p>
            <a:pPr lvl="1"/>
            <a:r>
              <a:rPr lang="ru-RU" dirty="0" err="1" smtClean="0"/>
              <a:t>складання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3501008"/>
            <a:ext cx="3072342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09062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836712"/>
            <a:ext cx="8183880" cy="4187952"/>
          </a:xfrm>
        </p:spPr>
        <p:txBody>
          <a:bodyPr>
            <a:normAutofit/>
          </a:bodyPr>
          <a:lstStyle/>
          <a:p>
            <a:r>
              <a:rPr lang="ru-RU" b="1" dirty="0" smtClean="0"/>
              <a:t>Пластична </a:t>
            </a:r>
            <a:r>
              <a:rPr lang="ru-RU" b="1" dirty="0" err="1"/>
              <a:t>маса</a:t>
            </a:r>
            <a:r>
              <a:rPr lang="ru-RU" dirty="0"/>
              <a:t> — </a:t>
            </a:r>
            <a:r>
              <a:rPr lang="ru-RU" dirty="0" err="1"/>
              <a:t>матеріал</a:t>
            </a:r>
            <a:r>
              <a:rPr lang="ru-RU" dirty="0"/>
              <a:t>, основою </a:t>
            </a:r>
            <a:r>
              <a:rPr lang="ru-RU" dirty="0" err="1"/>
              <a:t>якого</a:t>
            </a:r>
            <a:r>
              <a:rPr lang="ru-RU" dirty="0"/>
              <a:t> є </a:t>
            </a:r>
            <a:r>
              <a:rPr lang="ru-RU" dirty="0" err="1"/>
              <a:t>полімер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перебуває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виробу</a:t>
            </a:r>
            <a:r>
              <a:rPr lang="ru-RU" dirty="0"/>
              <a:t> у </a:t>
            </a:r>
            <a:r>
              <a:rPr lang="ru-RU" dirty="0" err="1"/>
              <a:t>в'язкорідкому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високоеластичному</a:t>
            </a:r>
            <a:r>
              <a:rPr lang="ru-RU" dirty="0"/>
              <a:t> </a:t>
            </a:r>
            <a:r>
              <a:rPr lang="ru-RU" dirty="0" err="1"/>
              <a:t>стані</a:t>
            </a:r>
            <a:r>
              <a:rPr lang="ru-RU" dirty="0"/>
              <a:t>, а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експлуатації</a:t>
            </a:r>
            <a:r>
              <a:rPr lang="ru-RU" dirty="0"/>
              <a:t> — в </a:t>
            </a:r>
            <a:r>
              <a:rPr lang="ru-RU" dirty="0" err="1"/>
              <a:t>склоподібному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 </a:t>
            </a:r>
            <a:r>
              <a:rPr lang="ru-RU" dirty="0" err="1"/>
              <a:t>кристалічному</a:t>
            </a:r>
            <a:r>
              <a:rPr lang="ru-RU" dirty="0"/>
              <a:t> </a:t>
            </a:r>
            <a:r>
              <a:rPr lang="ru-RU" dirty="0" smtClean="0"/>
              <a:t>стан</a:t>
            </a:r>
            <a:r>
              <a:rPr lang="uk-UA" dirty="0" smtClean="0"/>
              <a:t>і</a:t>
            </a:r>
            <a:endParaRPr lang="ru-RU" dirty="0"/>
          </a:p>
          <a:p>
            <a:r>
              <a:rPr lang="ru-RU" dirty="0" err="1"/>
              <a:t>Пластмаси</a:t>
            </a:r>
            <a:r>
              <a:rPr lang="ru-RU" dirty="0"/>
              <a:t> </a:t>
            </a:r>
            <a:r>
              <a:rPr lang="ru-RU" dirty="0" err="1"/>
              <a:t>формують</a:t>
            </a:r>
            <a:r>
              <a:rPr lang="ru-RU" dirty="0"/>
              <a:t> </a:t>
            </a:r>
            <a:r>
              <a:rPr lang="ru-RU" dirty="0" smtClean="0"/>
              <a:t>при </a:t>
            </a:r>
            <a:r>
              <a:rPr lang="ru-RU" dirty="0" err="1"/>
              <a:t>підвищеній</a:t>
            </a:r>
            <a:r>
              <a:rPr lang="ru-RU" dirty="0"/>
              <a:t> </a:t>
            </a:r>
            <a:r>
              <a:rPr lang="ru-RU" dirty="0" err="1"/>
              <a:t>температурі</a:t>
            </a:r>
            <a:r>
              <a:rPr lang="ru-RU" dirty="0"/>
              <a:t>, у той час коли вони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високу</a:t>
            </a:r>
            <a:r>
              <a:rPr lang="ru-RU" dirty="0"/>
              <a:t> </a:t>
            </a:r>
            <a:r>
              <a:rPr lang="ru-RU" dirty="0" err="1"/>
              <a:t>пластичність</a:t>
            </a:r>
            <a:r>
              <a:rPr lang="ru-RU" dirty="0"/>
              <a:t>. </a:t>
            </a:r>
            <a:r>
              <a:rPr lang="ru-RU" dirty="0" err="1"/>
              <a:t>Сировиною</a:t>
            </a:r>
            <a:r>
              <a:rPr lang="ru-RU" dirty="0"/>
              <a:t> для </a:t>
            </a:r>
            <a:r>
              <a:rPr lang="ru-RU" dirty="0" err="1"/>
              <a:t>отримання</a:t>
            </a:r>
            <a:r>
              <a:rPr lang="ru-RU" dirty="0"/>
              <a:t> </a:t>
            </a:r>
            <a:r>
              <a:rPr lang="ru-RU" dirty="0" err="1"/>
              <a:t>полімерів</a:t>
            </a:r>
            <a:r>
              <a:rPr lang="ru-RU" dirty="0"/>
              <a:t> є </a:t>
            </a:r>
            <a:r>
              <a:rPr lang="ru-RU" dirty="0" err="1"/>
              <a:t>нафта,природний</a:t>
            </a:r>
            <a:r>
              <a:rPr lang="ru-RU" dirty="0"/>
              <a:t> газ, </a:t>
            </a:r>
            <a:r>
              <a:rPr lang="ru-RU" dirty="0" err="1"/>
              <a:t>кам'яне</a:t>
            </a:r>
            <a:r>
              <a:rPr lang="ru-RU" dirty="0"/>
              <a:t> </a:t>
            </a:r>
            <a:r>
              <a:rPr lang="ru-RU" dirty="0" err="1"/>
              <a:t>вугілля</a:t>
            </a:r>
            <a:r>
              <a:rPr lang="ru-RU" dirty="0"/>
              <a:t>, </a:t>
            </a:r>
            <a:r>
              <a:rPr lang="ru-RU" dirty="0" err="1"/>
              <a:t>сланці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7152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Властивості</a:t>
            </a:r>
            <a:r>
              <a:rPr lang="ru-RU" dirty="0"/>
              <a:t> </a:t>
            </a:r>
            <a:r>
              <a:rPr lang="ru-RU" dirty="0" err="1"/>
              <a:t>пластмас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err="1"/>
              <a:t>Поширенню</a:t>
            </a:r>
            <a:r>
              <a:rPr lang="ru-RU" dirty="0"/>
              <a:t> </a:t>
            </a:r>
            <a:r>
              <a:rPr lang="ru-RU" dirty="0" err="1"/>
              <a:t>пластмас</a:t>
            </a:r>
            <a:r>
              <a:rPr lang="ru-RU" dirty="0"/>
              <a:t> </a:t>
            </a:r>
            <a:r>
              <a:rPr lang="ru-RU" dirty="0" err="1"/>
              <a:t>сприяють</a:t>
            </a:r>
            <a:r>
              <a:rPr lang="ru-RU" dirty="0"/>
              <a:t> </a:t>
            </a:r>
            <a:r>
              <a:rPr lang="ru-RU" dirty="0" err="1"/>
              <a:t>їхня</a:t>
            </a:r>
            <a:r>
              <a:rPr lang="ru-RU" dirty="0"/>
              <a:t> мала </a:t>
            </a:r>
            <a:r>
              <a:rPr lang="ru-RU" dirty="0" err="1"/>
              <a:t>густина</a:t>
            </a:r>
            <a:r>
              <a:rPr lang="ru-RU" dirty="0"/>
              <a:t> 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/>
              <a:t>значно</a:t>
            </a:r>
            <a:r>
              <a:rPr lang="ru-RU" dirty="0"/>
              <a:t> </a:t>
            </a:r>
            <a:r>
              <a:rPr lang="ru-RU" dirty="0" err="1"/>
              <a:t>зменшує</a:t>
            </a:r>
            <a:r>
              <a:rPr lang="ru-RU" dirty="0"/>
              <a:t> </a:t>
            </a:r>
            <a:r>
              <a:rPr lang="ru-RU" dirty="0" err="1"/>
              <a:t>масу</a:t>
            </a:r>
            <a:r>
              <a:rPr lang="ru-RU" dirty="0"/>
              <a:t> деталей, </a:t>
            </a:r>
            <a:r>
              <a:rPr lang="ru-RU" dirty="0" err="1"/>
              <a:t>висока</a:t>
            </a:r>
            <a:r>
              <a:rPr lang="ru-RU" dirty="0"/>
              <a:t> </a:t>
            </a:r>
            <a:r>
              <a:rPr lang="ru-RU" dirty="0" err="1"/>
              <a:t>корозійна</a:t>
            </a:r>
            <a:r>
              <a:rPr lang="ru-RU" dirty="0"/>
              <a:t> </a:t>
            </a:r>
            <a:r>
              <a:rPr lang="ru-RU" dirty="0" err="1"/>
              <a:t>стійкість</a:t>
            </a:r>
            <a:r>
              <a:rPr lang="ru-RU" dirty="0"/>
              <a:t> та широкий </a:t>
            </a:r>
            <a:r>
              <a:rPr lang="ru-RU" dirty="0" err="1"/>
              <a:t>діапазон</a:t>
            </a:r>
            <a:r>
              <a:rPr lang="ru-RU" dirty="0"/>
              <a:t>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властивостей</a:t>
            </a:r>
            <a:r>
              <a:rPr lang="ru-RU" dirty="0"/>
              <a:t>. </a:t>
            </a:r>
            <a:r>
              <a:rPr lang="ru-RU" dirty="0" err="1" smtClean="0"/>
              <a:t>Гарні</a:t>
            </a:r>
            <a:r>
              <a:rPr lang="ru-RU" dirty="0" smtClean="0"/>
              <a:t> </a:t>
            </a:r>
            <a:r>
              <a:rPr lang="ru-RU" dirty="0" err="1" smtClean="0"/>
              <a:t>антифрикційні</a:t>
            </a:r>
            <a:r>
              <a:rPr lang="ru-RU" dirty="0"/>
              <a:t> характеристики </a:t>
            </a:r>
            <a:r>
              <a:rPr lang="ru-RU" dirty="0" err="1"/>
              <a:t>багатьох</a:t>
            </a:r>
            <a:r>
              <a:rPr lang="ru-RU" dirty="0"/>
              <a:t> </a:t>
            </a:r>
            <a:r>
              <a:rPr lang="ru-RU" dirty="0" err="1"/>
              <a:t>пластмас</a:t>
            </a:r>
            <a:r>
              <a:rPr lang="ru-RU" dirty="0"/>
              <a:t> </a:t>
            </a:r>
            <a:r>
              <a:rPr lang="ru-RU" dirty="0" err="1"/>
              <a:t>дають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з </a:t>
            </a:r>
            <a:r>
              <a:rPr lang="ru-RU" dirty="0" err="1"/>
              <a:t>успіхом</a:t>
            </a:r>
            <a:r>
              <a:rPr lang="ru-RU" dirty="0"/>
              <a:t> </a:t>
            </a:r>
            <a:r>
              <a:rPr lang="ru-RU" dirty="0" err="1"/>
              <a:t>застосовувати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для </a:t>
            </a:r>
            <a:r>
              <a:rPr lang="ru-RU" dirty="0" err="1"/>
              <a:t>виготовлення</a:t>
            </a:r>
            <a:r>
              <a:rPr lang="ru-RU" dirty="0"/>
              <a:t> </a:t>
            </a:r>
            <a:r>
              <a:rPr lang="ru-RU" dirty="0" err="1"/>
              <a:t>підшипників</a:t>
            </a:r>
            <a:r>
              <a:rPr lang="ru-RU" dirty="0"/>
              <a:t> </a:t>
            </a:r>
            <a:r>
              <a:rPr lang="ru-RU" dirty="0" err="1"/>
              <a:t>ковзання</a:t>
            </a:r>
            <a:r>
              <a:rPr lang="ru-RU" dirty="0"/>
              <a:t>. </a:t>
            </a:r>
            <a:r>
              <a:rPr lang="ru-RU" dirty="0" err="1"/>
              <a:t>Високий</a:t>
            </a:r>
            <a:r>
              <a:rPr lang="ru-RU" dirty="0"/>
              <a:t> </a:t>
            </a:r>
            <a:r>
              <a:rPr lang="ru-RU" dirty="0" err="1"/>
              <a:t>коефіцієнт</a:t>
            </a:r>
            <a:r>
              <a:rPr lang="ru-RU" dirty="0"/>
              <a:t> </a:t>
            </a:r>
            <a:r>
              <a:rPr lang="ru-RU" dirty="0" err="1"/>
              <a:t>тертя</a:t>
            </a:r>
            <a:r>
              <a:rPr lang="ru-RU" dirty="0"/>
              <a:t> </a:t>
            </a:r>
            <a:r>
              <a:rPr lang="ru-RU" dirty="0" err="1"/>
              <a:t>деяких</a:t>
            </a:r>
            <a:r>
              <a:rPr lang="ru-RU" dirty="0"/>
              <a:t> </a:t>
            </a:r>
            <a:r>
              <a:rPr lang="ru-RU" dirty="0" err="1"/>
              <a:t>пластмас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для </a:t>
            </a:r>
            <a:r>
              <a:rPr lang="ru-RU" dirty="0" err="1"/>
              <a:t>гальмових</a:t>
            </a:r>
            <a:r>
              <a:rPr lang="ru-RU" dirty="0"/>
              <a:t> </a:t>
            </a:r>
            <a:r>
              <a:rPr lang="ru-RU" dirty="0" err="1"/>
              <a:t>пристроїв</a:t>
            </a:r>
            <a:r>
              <a:rPr lang="ru-RU" dirty="0"/>
              <a:t>. </a:t>
            </a:r>
            <a:r>
              <a:rPr lang="ru-RU" dirty="0" err="1"/>
              <a:t>Окремі</a:t>
            </a:r>
            <a:r>
              <a:rPr lang="ru-RU" dirty="0"/>
              <a:t> </a:t>
            </a:r>
            <a:r>
              <a:rPr lang="ru-RU" dirty="0" err="1"/>
              <a:t>пластмаси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специфічні</a:t>
            </a:r>
            <a:r>
              <a:rPr lang="ru-RU" dirty="0"/>
              <a:t> </a:t>
            </a:r>
            <a:r>
              <a:rPr lang="ru-RU" dirty="0" err="1"/>
              <a:t>властивості</a:t>
            </a:r>
            <a:r>
              <a:rPr lang="ru-RU" dirty="0"/>
              <a:t>: </a:t>
            </a:r>
            <a:r>
              <a:rPr lang="ru-RU" dirty="0" err="1"/>
              <a:t>високі</a:t>
            </a:r>
            <a:r>
              <a:rPr lang="ru-RU" dirty="0"/>
              <a:t> </a:t>
            </a:r>
            <a:r>
              <a:rPr lang="ru-RU" dirty="0" err="1" smtClean="0"/>
              <a:t>електроізоляційні</a:t>
            </a:r>
            <a:r>
              <a:rPr lang="ru-RU" dirty="0"/>
              <a:t> та </a:t>
            </a:r>
            <a:r>
              <a:rPr lang="ru-RU" dirty="0" err="1"/>
              <a:t>теплоізоляційні</a:t>
            </a:r>
            <a:r>
              <a:rPr lang="ru-RU" dirty="0"/>
              <a:t> характеристики, </a:t>
            </a:r>
            <a:r>
              <a:rPr lang="ru-RU" dirty="0" err="1"/>
              <a:t>велику</a:t>
            </a:r>
            <a:r>
              <a:rPr lang="ru-RU" dirty="0"/>
              <a:t> </a:t>
            </a:r>
            <a:r>
              <a:rPr lang="ru-RU" dirty="0" err="1"/>
              <a:t>прозорість</a:t>
            </a:r>
            <a:r>
              <a:rPr lang="ru-RU" dirty="0"/>
              <a:t>, </a:t>
            </a:r>
            <a:r>
              <a:rPr lang="ru-RU" dirty="0" err="1"/>
              <a:t>тощо</a:t>
            </a:r>
            <a:r>
              <a:rPr lang="ru-RU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1996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Пластмаси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/>
          </a:p>
          <a:p>
            <a:r>
              <a:rPr lang="uk-UA" dirty="0" err="1" smtClean="0"/>
              <a:t>Термоплас-</a:t>
            </a:r>
            <a:r>
              <a:rPr lang="uk-UA" dirty="0" smtClean="0"/>
              <a:t>      </a:t>
            </a:r>
            <a:r>
              <a:rPr lang="uk-UA" dirty="0" err="1" smtClean="0"/>
              <a:t>Термореак-</a:t>
            </a:r>
            <a:r>
              <a:rPr lang="uk-UA" dirty="0" smtClean="0"/>
              <a:t>	</a:t>
            </a:r>
            <a:r>
              <a:rPr lang="uk-UA" dirty="0" err="1" smtClean="0"/>
              <a:t>Високо-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тичні</a:t>
            </a:r>
            <a:r>
              <a:rPr lang="ru-RU" dirty="0" smtClean="0"/>
              <a:t>	       </a:t>
            </a:r>
            <a:r>
              <a:rPr lang="ru-RU" dirty="0" err="1" smtClean="0"/>
              <a:t>тивні</a:t>
            </a:r>
            <a:r>
              <a:rPr lang="ru-RU" dirty="0" smtClean="0"/>
              <a:t>                 </a:t>
            </a:r>
            <a:r>
              <a:rPr lang="ru-RU" dirty="0" err="1" smtClean="0"/>
              <a:t>еластичні</a:t>
            </a:r>
            <a:endParaRPr lang="uk-UA" dirty="0" smtClean="0"/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2123728" y="1628800"/>
            <a:ext cx="1224136" cy="13681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4499992" y="1628800"/>
            <a:ext cx="0" cy="15121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652120" y="1648331"/>
            <a:ext cx="864096" cy="134862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Рисунок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312" y="3933056"/>
            <a:ext cx="2883603" cy="2159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949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Термопластичні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uk-UA" dirty="0" smtClean="0"/>
              <a:t>Поліетилен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Поліпропілен</a:t>
            </a:r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Полістирол</a:t>
            </a:r>
          </a:p>
          <a:p>
            <a:pPr>
              <a:buFont typeface="Wingdings" pitchFamily="2" charset="2"/>
              <a:buChar char="Ø"/>
            </a:pPr>
            <a:r>
              <a:rPr lang="uk-UA" dirty="0" err="1" smtClean="0"/>
              <a:t>Поліметилметакрилат</a:t>
            </a:r>
            <a:endParaRPr lang="uk-UA" dirty="0" smtClean="0"/>
          </a:p>
          <a:p>
            <a:pPr>
              <a:buFont typeface="Wingdings" pitchFamily="2" charset="2"/>
              <a:buChar char="Ø"/>
            </a:pPr>
            <a:r>
              <a:rPr lang="uk-UA" dirty="0" err="1" smtClean="0"/>
              <a:t>Поліетлентерефталат</a:t>
            </a:r>
            <a:endParaRPr lang="uk-UA" dirty="0" smtClean="0"/>
          </a:p>
          <a:p>
            <a:pPr>
              <a:buFont typeface="Wingdings" pitchFamily="2" charset="2"/>
              <a:buChar char="Ø"/>
            </a:pPr>
            <a:r>
              <a:rPr lang="uk-UA" dirty="0" smtClean="0"/>
              <a:t>Фторопласти</a:t>
            </a:r>
          </a:p>
          <a:p>
            <a:pPr>
              <a:buFont typeface="Wingdings" pitchFamily="2" charset="2"/>
              <a:buChar char="Ø"/>
            </a:pPr>
            <a:r>
              <a:rPr lang="uk-UA" dirty="0" err="1" smtClean="0"/>
              <a:t>Поліамід</a:t>
            </a:r>
            <a:endParaRPr lang="uk-UA" dirty="0" smtClean="0"/>
          </a:p>
          <a:p>
            <a:pPr>
              <a:buFont typeface="Wingdings" pitchFamily="2" charset="2"/>
              <a:buChar char="Ø"/>
            </a:pPr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2172635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900" dirty="0" err="1"/>
              <a:t>Термореактивні</a:t>
            </a:r>
            <a:r>
              <a:rPr lang="ru-RU" i="1" dirty="0"/>
              <a:t> </a:t>
            </a:r>
            <a:r>
              <a:rPr lang="ru-RU" sz="4900" i="1" dirty="0" err="1"/>
              <a:t>пластмаси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1" y="2119257"/>
            <a:ext cx="4621128" cy="3603812"/>
          </a:xfrm>
        </p:spPr>
        <p:txBody>
          <a:bodyPr>
            <a:normAutofit fontScale="85000" lnSpcReduction="20000"/>
          </a:bodyPr>
          <a:lstStyle/>
          <a:p>
            <a:r>
              <a:rPr lang="ru-RU" i="1" dirty="0" err="1"/>
              <a:t>фенопласти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базуються</a:t>
            </a:r>
            <a:r>
              <a:rPr lang="ru-RU" dirty="0"/>
              <a:t> на </a:t>
            </a:r>
            <a:r>
              <a:rPr lang="ru-RU" dirty="0" err="1"/>
              <a:t>фенолоальдегідних</a:t>
            </a:r>
            <a:r>
              <a:rPr lang="ru-RU" dirty="0"/>
              <a:t> смолах;</a:t>
            </a:r>
          </a:p>
          <a:p>
            <a:r>
              <a:rPr lang="ru-RU" i="1" dirty="0" err="1"/>
              <a:t>амінопласти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утворюються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аміносмол</a:t>
            </a:r>
            <a:r>
              <a:rPr lang="ru-RU" dirty="0"/>
              <a:t>;</a:t>
            </a:r>
          </a:p>
          <a:p>
            <a:r>
              <a:rPr lang="ru-RU" i="1" dirty="0" err="1"/>
              <a:t>поліефірні</a:t>
            </a:r>
            <a:r>
              <a:rPr lang="ru-RU" dirty="0"/>
              <a:t>, </a:t>
            </a:r>
            <a:r>
              <a:rPr lang="ru-RU" dirty="0" err="1"/>
              <a:t>отримані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поліефірних</a:t>
            </a:r>
            <a:r>
              <a:rPr lang="ru-RU" dirty="0"/>
              <a:t> смол і </a:t>
            </a:r>
            <a:r>
              <a:rPr lang="ru-RU" dirty="0" err="1"/>
              <a:t>скловолоконних</a:t>
            </a:r>
            <a:r>
              <a:rPr lang="ru-RU" dirty="0"/>
              <a:t> </a:t>
            </a:r>
            <a:r>
              <a:rPr lang="ru-RU" dirty="0" err="1"/>
              <a:t>наповнювачів</a:t>
            </a:r>
            <a:r>
              <a:rPr lang="ru-RU" dirty="0"/>
              <a:t>;</a:t>
            </a:r>
          </a:p>
          <a:p>
            <a:r>
              <a:rPr lang="ru-RU" i="1" dirty="0" err="1"/>
              <a:t>епоксидні</a:t>
            </a:r>
            <a:r>
              <a:rPr lang="ru-RU" dirty="0"/>
              <a:t> — </a:t>
            </a:r>
            <a:r>
              <a:rPr lang="ru-RU" dirty="0" err="1"/>
              <a:t>мономерні</a:t>
            </a:r>
            <a:r>
              <a:rPr lang="ru-RU" dirty="0"/>
              <a:t>, </a:t>
            </a:r>
            <a:r>
              <a:rPr lang="ru-RU" dirty="0" err="1"/>
              <a:t>олігомерні</a:t>
            </a:r>
            <a:r>
              <a:rPr lang="ru-RU" dirty="0"/>
              <a:t> 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поліефірні</a:t>
            </a:r>
            <a:r>
              <a:rPr lang="ru-RU" dirty="0"/>
              <a:t> </a:t>
            </a:r>
            <a:r>
              <a:rPr lang="ru-RU" dirty="0" err="1"/>
              <a:t>сполуки</a:t>
            </a:r>
            <a:r>
              <a:rPr lang="ru-RU" dirty="0"/>
              <a:t>, у склад молекул </a:t>
            </a:r>
            <a:r>
              <a:rPr lang="ru-RU" dirty="0" err="1"/>
              <a:t>яких</a:t>
            </a:r>
            <a:r>
              <a:rPr lang="ru-RU" dirty="0"/>
              <a:t> входить не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епоксидних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гліцидилових</a:t>
            </a:r>
            <a:r>
              <a:rPr lang="ru-RU" dirty="0"/>
              <a:t> </a:t>
            </a:r>
            <a:r>
              <a:rPr lang="ru-RU" dirty="0" err="1"/>
              <a:t>груп</a:t>
            </a:r>
            <a:r>
              <a:rPr lang="ru-RU" dirty="0"/>
              <a:t>;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0112" y="3067106"/>
            <a:ext cx="2619375" cy="169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158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0" y="908720"/>
            <a:ext cx="6196405" cy="4814349"/>
          </a:xfrm>
        </p:spPr>
        <p:txBody>
          <a:bodyPr>
            <a:normAutofit/>
          </a:bodyPr>
          <a:lstStyle/>
          <a:p>
            <a:r>
              <a:rPr lang="ru-RU" i="1" dirty="0" err="1"/>
              <a:t>кремнійорганічні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отримані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кремнійорганічних</a:t>
            </a:r>
            <a:r>
              <a:rPr lang="ru-RU" dirty="0"/>
              <a:t> </a:t>
            </a:r>
            <a:r>
              <a:rPr lang="ru-RU" dirty="0" err="1">
                <a:hlinkClick r:id="rId2" tooltip="Олігомер"/>
              </a:rPr>
              <a:t>олігомерів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</a:t>
            </a:r>
            <a:r>
              <a:rPr lang="ru-RU" dirty="0" err="1"/>
              <a:t>гідроксильні</a:t>
            </a:r>
            <a:r>
              <a:rPr lang="ru-RU" dirty="0"/>
              <a:t> і </a:t>
            </a:r>
            <a:r>
              <a:rPr lang="ru-RU" dirty="0" err="1"/>
              <a:t>ефірні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.</a:t>
            </a:r>
          </a:p>
          <a:p>
            <a:r>
              <a:rPr lang="ru-RU" i="1" dirty="0" err="1"/>
              <a:t>поліуретанові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отримуються</a:t>
            </a:r>
            <a:r>
              <a:rPr lang="ru-RU" dirty="0"/>
              <a:t> на </a:t>
            </a:r>
            <a:r>
              <a:rPr lang="ru-RU" dirty="0" err="1"/>
              <a:t>основі</a:t>
            </a:r>
            <a:r>
              <a:rPr lang="ru-RU" dirty="0"/>
              <a:t> </a:t>
            </a:r>
            <a:r>
              <a:rPr lang="ru-RU" dirty="0" err="1"/>
              <a:t>поліуретанових</a:t>
            </a:r>
            <a:r>
              <a:rPr lang="ru-RU" dirty="0"/>
              <a:t> </a:t>
            </a:r>
            <a:r>
              <a:rPr lang="ru-RU" dirty="0" err="1"/>
              <a:t>полімерів</a:t>
            </a:r>
            <a:r>
              <a:rPr lang="ru-RU" dirty="0"/>
              <a:t>, </a:t>
            </a:r>
            <a:r>
              <a:rPr lang="ru-RU" dirty="0" err="1"/>
              <a:t>котрі</a:t>
            </a:r>
            <a:r>
              <a:rPr lang="ru-RU" dirty="0"/>
              <a:t> </a:t>
            </a:r>
            <a:r>
              <a:rPr lang="ru-RU" dirty="0" err="1"/>
              <a:t>містять</a:t>
            </a:r>
            <a:r>
              <a:rPr lang="ru-RU" dirty="0"/>
              <a:t> в основному </a:t>
            </a:r>
            <a:r>
              <a:rPr lang="ru-RU" dirty="0" err="1"/>
              <a:t>ланцюгу</a:t>
            </a:r>
            <a:r>
              <a:rPr lang="ru-RU" dirty="0"/>
              <a:t> макромолекул </a:t>
            </a:r>
            <a:r>
              <a:rPr lang="ru-RU" dirty="0" err="1"/>
              <a:t>уретанові</a:t>
            </a:r>
            <a:r>
              <a:rPr lang="ru-RU" dirty="0"/>
              <a:t> </a:t>
            </a:r>
            <a:r>
              <a:rPr lang="ru-RU" dirty="0" err="1"/>
              <a:t>групи</a:t>
            </a:r>
            <a:r>
              <a:rPr lang="ru-RU" dirty="0"/>
              <a:t>.</a:t>
            </a:r>
          </a:p>
          <a:p>
            <a:r>
              <a:rPr lang="ru-RU" i="1" dirty="0" err="1"/>
              <a:t>алкидні</a:t>
            </a:r>
            <a:r>
              <a:rPr lang="ru-RU" dirty="0"/>
              <a:t>, </a:t>
            </a:r>
            <a:r>
              <a:rPr lang="ru-RU" dirty="0" err="1"/>
              <a:t>котрі</a:t>
            </a:r>
            <a:r>
              <a:rPr lang="ru-RU" dirty="0"/>
              <a:t> </a:t>
            </a:r>
            <a:r>
              <a:rPr lang="ru-RU" dirty="0" err="1"/>
              <a:t>базуються</a:t>
            </a:r>
            <a:r>
              <a:rPr lang="ru-RU" dirty="0"/>
              <a:t> на </a:t>
            </a:r>
            <a:r>
              <a:rPr lang="ru-RU" dirty="0" err="1"/>
              <a:t>алкидних</a:t>
            </a:r>
            <a:r>
              <a:rPr lang="ru-RU" dirty="0"/>
              <a:t> смолах (</a:t>
            </a:r>
            <a:r>
              <a:rPr lang="ru-RU" dirty="0" err="1"/>
              <a:t>гліфталевій</a:t>
            </a:r>
            <a:r>
              <a:rPr lang="ru-RU" dirty="0"/>
              <a:t>, </a:t>
            </a:r>
            <a:r>
              <a:rPr lang="ru-RU" dirty="0" err="1"/>
              <a:t>пентафталевій</a:t>
            </a:r>
            <a:r>
              <a:rPr lang="ru-RU" dirty="0"/>
              <a:t>, </a:t>
            </a:r>
            <a:r>
              <a:rPr lang="ru-RU" dirty="0" err="1"/>
              <a:t>етриіталевій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5831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Способи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виробів</a:t>
            </a:r>
            <a:r>
              <a:rPr lang="ru-RU" dirty="0"/>
              <a:t> з </a:t>
            </a:r>
            <a:r>
              <a:rPr lang="ru-RU" dirty="0" err="1" smtClean="0"/>
              <a:t>пластмас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принципи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виробів</a:t>
            </a:r>
            <a:r>
              <a:rPr lang="ru-RU" dirty="0"/>
              <a:t> </a:t>
            </a:r>
            <a:r>
              <a:rPr lang="ru-RU" dirty="0" err="1"/>
              <a:t>зводяться</a:t>
            </a:r>
            <a:r>
              <a:rPr lang="ru-RU" dirty="0"/>
              <a:t> до </a:t>
            </a:r>
            <a:r>
              <a:rPr lang="ru-RU" dirty="0" err="1"/>
              <a:t>подавання</a:t>
            </a:r>
            <a:r>
              <a:rPr lang="ru-RU" dirty="0"/>
              <a:t> </a:t>
            </a:r>
            <a:r>
              <a:rPr lang="ru-RU" dirty="0" err="1"/>
              <a:t>розплаву</a:t>
            </a:r>
            <a:r>
              <a:rPr lang="ru-RU" dirty="0"/>
              <a:t> у форму, де </a:t>
            </a:r>
            <a:r>
              <a:rPr lang="ru-RU" dirty="0" err="1"/>
              <a:t>він</a:t>
            </a:r>
            <a:r>
              <a:rPr lang="ru-RU" dirty="0"/>
              <a:t> </a:t>
            </a:r>
            <a:r>
              <a:rPr lang="ru-RU" dirty="0" err="1"/>
              <a:t>твердне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охолодження</a:t>
            </a:r>
            <a:r>
              <a:rPr lang="ru-RU" dirty="0"/>
              <a:t> (</a:t>
            </a:r>
            <a:r>
              <a:rPr lang="ru-RU" dirty="0" err="1"/>
              <a:t>термопласти</a:t>
            </a:r>
            <a:r>
              <a:rPr lang="ru-RU" dirty="0"/>
              <a:t>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хімічного</a:t>
            </a:r>
            <a:r>
              <a:rPr lang="ru-RU" dirty="0"/>
              <a:t> </a:t>
            </a:r>
            <a:r>
              <a:rPr lang="ru-RU" dirty="0" err="1"/>
              <a:t>зшивання</a:t>
            </a:r>
            <a:r>
              <a:rPr lang="ru-RU" dirty="0"/>
              <a:t> (</a:t>
            </a:r>
            <a:r>
              <a:rPr lang="ru-RU" dirty="0" err="1"/>
              <a:t>реактопласти</a:t>
            </a:r>
            <a:r>
              <a:rPr lang="ru-RU" dirty="0"/>
              <a:t>). </a:t>
            </a:r>
            <a:r>
              <a:rPr lang="ru-RU" dirty="0" err="1"/>
              <a:t>Подавання</a:t>
            </a:r>
            <a:r>
              <a:rPr lang="ru-RU" dirty="0"/>
              <a:t> </a:t>
            </a:r>
            <a:r>
              <a:rPr lang="ru-RU" dirty="0" err="1"/>
              <a:t>розплаву</a:t>
            </a:r>
            <a:r>
              <a:rPr lang="ru-RU" dirty="0"/>
              <a:t> у форму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періодичним</a:t>
            </a:r>
            <a:r>
              <a:rPr lang="ru-RU" dirty="0"/>
              <a:t> (</a:t>
            </a:r>
            <a:r>
              <a:rPr lang="ru-RU" dirty="0" err="1"/>
              <a:t>литво</a:t>
            </a:r>
            <a:r>
              <a:rPr lang="ru-RU" dirty="0"/>
              <a:t>, </a:t>
            </a:r>
            <a:r>
              <a:rPr lang="ru-RU" dirty="0" err="1"/>
              <a:t>пресування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неперервним</a:t>
            </a:r>
            <a:r>
              <a:rPr lang="ru-RU" dirty="0"/>
              <a:t> (</a:t>
            </a:r>
            <a:r>
              <a:rPr lang="ru-RU" dirty="0" err="1"/>
              <a:t>еструзія</a:t>
            </a:r>
            <a:r>
              <a:rPr lang="ru-RU" dirty="0"/>
              <a:t>, </a:t>
            </a:r>
            <a:r>
              <a:rPr lang="ru-RU" dirty="0" err="1"/>
              <a:t>кландрування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.). У </a:t>
            </a:r>
            <a:r>
              <a:rPr lang="ru-RU" dirty="0" err="1"/>
              <a:t>першому</a:t>
            </a:r>
            <a:r>
              <a:rPr lang="ru-RU" dirty="0"/>
              <a:t> </a:t>
            </a:r>
            <a:r>
              <a:rPr lang="ru-RU" dirty="0" err="1"/>
              <a:t>випадку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 </a:t>
            </a:r>
            <a:r>
              <a:rPr lang="ru-RU" dirty="0" err="1"/>
              <a:t>формується</a:t>
            </a:r>
            <a:r>
              <a:rPr lang="ru-RU" dirty="0"/>
              <a:t> </a:t>
            </a:r>
            <a:r>
              <a:rPr lang="ru-RU" dirty="0" err="1"/>
              <a:t>перебуваючи</a:t>
            </a:r>
            <a:r>
              <a:rPr lang="ru-RU" dirty="0"/>
              <a:t> у </a:t>
            </a:r>
            <a:r>
              <a:rPr lang="ru-RU" dirty="0" err="1"/>
              <a:t>формі</a:t>
            </a:r>
            <a:r>
              <a:rPr lang="ru-RU" dirty="0"/>
              <a:t>, у другому — при </a:t>
            </a:r>
            <a:r>
              <a:rPr lang="ru-RU" dirty="0" err="1"/>
              <a:t>проходженні</a:t>
            </a:r>
            <a:r>
              <a:rPr lang="ru-RU" dirty="0"/>
              <a:t> </a:t>
            </a:r>
            <a:r>
              <a:rPr lang="ru-RU" dirty="0" err="1"/>
              <a:t>крізь</a:t>
            </a:r>
            <a:r>
              <a:rPr lang="ru-RU" dirty="0"/>
              <a:t> форму. </a:t>
            </a:r>
          </a:p>
        </p:txBody>
      </p:sp>
    </p:spTree>
    <p:extLst>
      <p:ext uri="{BB962C8B-B14F-4D97-AF65-F5344CB8AC3E}">
        <p14:creationId xmlns:p14="http://schemas.microsoft.com/office/powerpoint/2010/main" val="2315172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63041" y="980728"/>
            <a:ext cx="4837152" cy="4742341"/>
          </a:xfrm>
        </p:spPr>
        <p:txBody>
          <a:bodyPr>
            <a:normAutofit lnSpcReduction="10000"/>
          </a:bodyPr>
          <a:lstStyle/>
          <a:p>
            <a:r>
              <a:rPr lang="ru-RU" i="1" dirty="0" err="1"/>
              <a:t>Формування</a:t>
            </a:r>
            <a:r>
              <a:rPr lang="ru-RU" i="1" dirty="0"/>
              <a:t> </a:t>
            </a:r>
            <a:r>
              <a:rPr lang="ru-RU" i="1" dirty="0" err="1"/>
              <a:t>неперервних</a:t>
            </a:r>
            <a:r>
              <a:rPr lang="ru-RU" i="1" dirty="0"/>
              <a:t> (</a:t>
            </a:r>
            <a:r>
              <a:rPr lang="ru-RU" i="1" dirty="0" err="1"/>
              <a:t>погонажних</a:t>
            </a:r>
            <a:r>
              <a:rPr lang="ru-RU" i="1" dirty="0"/>
              <a:t>) </a:t>
            </a:r>
            <a:r>
              <a:rPr lang="ru-RU" i="1" dirty="0" err="1"/>
              <a:t>виробів</a:t>
            </a:r>
            <a:r>
              <a:rPr lang="ru-RU" dirty="0"/>
              <a:t>:</a:t>
            </a:r>
          </a:p>
          <a:p>
            <a:pPr lvl="1"/>
            <a:r>
              <a:rPr lang="ru-RU" dirty="0" err="1"/>
              <a:t>кландрування</a:t>
            </a:r>
            <a:r>
              <a:rPr lang="ru-RU" dirty="0"/>
              <a:t>, </a:t>
            </a:r>
            <a:r>
              <a:rPr lang="ru-RU" dirty="0" err="1"/>
              <a:t>вальцювання</a:t>
            </a:r>
            <a:r>
              <a:rPr lang="ru-RU" dirty="0"/>
              <a:t> (</a:t>
            </a:r>
            <a:r>
              <a:rPr lang="ru-RU" dirty="0" err="1"/>
              <a:t>аркуші</a:t>
            </a:r>
            <a:r>
              <a:rPr lang="ru-RU" dirty="0"/>
              <a:t>, </a:t>
            </a:r>
            <a:r>
              <a:rPr lang="ru-RU" dirty="0" err="1"/>
              <a:t>плівка</a:t>
            </a:r>
            <a:r>
              <a:rPr lang="ru-RU" dirty="0"/>
              <a:t>, </a:t>
            </a:r>
            <a:r>
              <a:rPr lang="ru-RU" dirty="0" err="1"/>
              <a:t>оболонки</a:t>
            </a:r>
            <a:r>
              <a:rPr lang="ru-RU" dirty="0"/>
              <a:t>);</a:t>
            </a:r>
          </a:p>
          <a:p>
            <a:pPr lvl="1"/>
            <a:r>
              <a:rPr lang="ru-RU" dirty="0" err="1"/>
              <a:t>формування</a:t>
            </a:r>
            <a:r>
              <a:rPr lang="ru-RU" dirty="0"/>
              <a:t> на </a:t>
            </a:r>
            <a:r>
              <a:rPr lang="ru-RU" dirty="0" err="1"/>
              <a:t>безперервній</a:t>
            </a:r>
            <a:r>
              <a:rPr lang="ru-RU" dirty="0"/>
              <a:t> </a:t>
            </a:r>
            <a:r>
              <a:rPr lang="ru-RU" dirty="0" err="1"/>
              <a:t>основі</a:t>
            </a:r>
            <a:r>
              <a:rPr lang="ru-RU" dirty="0"/>
              <a:t> (</a:t>
            </a:r>
            <a:r>
              <a:rPr lang="ru-RU" dirty="0" err="1"/>
              <a:t>просочування</a:t>
            </a:r>
            <a:r>
              <a:rPr lang="ru-RU" dirty="0"/>
              <a:t>, </a:t>
            </a:r>
            <a:r>
              <a:rPr lang="ru-RU" dirty="0" err="1"/>
              <a:t>промащування</a:t>
            </a:r>
            <a:r>
              <a:rPr lang="ru-RU" dirty="0"/>
              <a:t>, </a:t>
            </a:r>
            <a:r>
              <a:rPr lang="ru-RU" dirty="0" err="1"/>
              <a:t>обкладання</a:t>
            </a:r>
            <a:r>
              <a:rPr lang="ru-RU" dirty="0"/>
              <a:t>, </a:t>
            </a:r>
            <a:r>
              <a:rPr lang="ru-RU" dirty="0" err="1"/>
              <a:t>виливання</a:t>
            </a:r>
            <a:r>
              <a:rPr lang="ru-RU" dirty="0"/>
              <a:t>);</a:t>
            </a:r>
          </a:p>
          <a:p>
            <a:pPr lvl="1"/>
            <a:r>
              <a:rPr lang="ru-RU" dirty="0" err="1"/>
              <a:t>екструзія</a:t>
            </a:r>
            <a:r>
              <a:rPr lang="ru-RU" dirty="0"/>
              <a:t> (</a:t>
            </a:r>
            <a:r>
              <a:rPr lang="ru-RU" dirty="0" err="1"/>
              <a:t>аркуші</a:t>
            </a:r>
            <a:r>
              <a:rPr lang="ru-RU" dirty="0"/>
              <a:t>, </a:t>
            </a:r>
            <a:r>
              <a:rPr lang="ru-RU" dirty="0" err="1"/>
              <a:t>плівки</a:t>
            </a:r>
            <a:r>
              <a:rPr lang="ru-RU" dirty="0"/>
              <a:t>, </a:t>
            </a:r>
            <a:r>
              <a:rPr lang="ru-RU" dirty="0" err="1"/>
              <a:t>профілі</a:t>
            </a:r>
            <a:r>
              <a:rPr lang="ru-RU" dirty="0"/>
              <a:t>, труби, </a:t>
            </a:r>
            <a:r>
              <a:rPr lang="ru-RU" dirty="0" err="1"/>
              <a:t>кабельні</a:t>
            </a:r>
            <a:r>
              <a:rPr lang="ru-RU" dirty="0"/>
              <a:t> </a:t>
            </a:r>
            <a:r>
              <a:rPr lang="ru-RU" dirty="0" err="1"/>
              <a:t>ізоляції</a:t>
            </a:r>
            <a:r>
              <a:rPr lang="ru-RU" dirty="0"/>
              <a:t>);</a:t>
            </a:r>
          </a:p>
          <a:p>
            <a:pPr lvl="1"/>
            <a:r>
              <a:rPr lang="ru-RU" dirty="0" err="1"/>
              <a:t>штрангпресування</a:t>
            </a:r>
            <a:r>
              <a:rPr lang="ru-RU" dirty="0"/>
              <a:t>;</a:t>
            </a:r>
          </a:p>
          <a:p>
            <a:pPr lvl="1"/>
            <a:r>
              <a:rPr lang="ru-RU" dirty="0" err="1"/>
              <a:t>протягування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3789040"/>
            <a:ext cx="2686131" cy="2014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9278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48</TotalTime>
  <Words>183</Words>
  <Application>Microsoft Office PowerPoint</Application>
  <PresentationFormat>Экран (4:3)</PresentationFormat>
  <Paragraphs>48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Кнопка</vt:lpstr>
      <vt:lpstr>Пластмаса </vt:lpstr>
      <vt:lpstr>Презентация PowerPoint</vt:lpstr>
      <vt:lpstr>Властивості пластмас </vt:lpstr>
      <vt:lpstr>Пластмаси</vt:lpstr>
      <vt:lpstr>Термопластичні</vt:lpstr>
      <vt:lpstr>Термореактивні пластмаси</vt:lpstr>
      <vt:lpstr>Презентация PowerPoint</vt:lpstr>
      <vt:lpstr>Способи формування виробів з пластмас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Uzer</dc:creator>
  <cp:lastModifiedBy>Uzer</cp:lastModifiedBy>
  <cp:revision>5</cp:revision>
  <dcterms:created xsi:type="dcterms:W3CDTF">2014-01-20T17:34:49Z</dcterms:created>
  <dcterms:modified xsi:type="dcterms:W3CDTF">2014-01-20T18:23:09Z</dcterms:modified>
</cp:coreProperties>
</file>