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2151"/>
            <a:ext cx="3810000" cy="527304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432411"/>
            <a:ext cx="3780656" cy="100811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cademy" pitchFamily="18" charset="0"/>
              </a:rPr>
              <a:t>Life Begins Here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1628800"/>
            <a:ext cx="5904656" cy="1398017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Acquest Script" pitchFamily="2" charset="0"/>
              </a:rPr>
              <a:t>Coca-Cola</a:t>
            </a:r>
            <a:endParaRPr lang="ru-RU" sz="8000" dirty="0">
              <a:solidFill>
                <a:schemeClr val="bg1"/>
              </a:solidFill>
              <a:latin typeface="Acquest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474024" cy="10801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Packaging and recycling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744416" cy="4752528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Company reduces impact of the wrapper on the environment.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Reducing the amount of </a:t>
            </a:r>
            <a:r>
              <a:rPr lang="en-US" sz="2200" dirty="0" smtClean="0">
                <a:solidFill>
                  <a:schemeClr val="bg1"/>
                </a:solidFill>
              </a:rPr>
              <a:t>packaging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Increasing recycled content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Promoting recycling and recovery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319" y="1844824"/>
            <a:ext cx="3614814" cy="22482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72" y="3698364"/>
            <a:ext cx="2133600" cy="31470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" y="3573016"/>
            <a:ext cx="2321543" cy="3284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72" y="4127788"/>
            <a:ext cx="4748284" cy="26697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33" y="986820"/>
            <a:ext cx="1920323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4593704" cy="10677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Sustainability policies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8568952" cy="576064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the heart of </a:t>
            </a:r>
            <a:r>
              <a:rPr lang="en-US" sz="2000" dirty="0" smtClean="0">
                <a:solidFill>
                  <a:schemeClr val="bg1"/>
                </a:solidFill>
              </a:rPr>
              <a:t>the company </a:t>
            </a:r>
            <a:r>
              <a:rPr lang="en-US" sz="2000">
                <a:solidFill>
                  <a:schemeClr val="bg1"/>
                </a:solidFill>
              </a:rPr>
              <a:t>approach </a:t>
            </a:r>
            <a:r>
              <a:rPr lang="en-US" sz="2000" smtClean="0">
                <a:solidFill>
                  <a:schemeClr val="bg1"/>
                </a:solidFill>
              </a:rPr>
              <a:t>is</a:t>
            </a:r>
            <a:r>
              <a:rPr lang="en-US" sz="2000" dirty="0">
                <a:solidFill>
                  <a:schemeClr val="bg1"/>
                </a:solidFill>
              </a:rPr>
              <a:t> Code of Business Conduct which defines the standards of business </a:t>
            </a:r>
            <a:r>
              <a:rPr lang="en-US" sz="2000" dirty="0" smtClean="0">
                <a:solidFill>
                  <a:schemeClr val="bg1"/>
                </a:solidFill>
              </a:rPr>
              <a:t>conduct.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There are few </a:t>
            </a:r>
            <a:r>
              <a:rPr lang="en-US" sz="2000" dirty="0">
                <a:solidFill>
                  <a:schemeClr val="bg1"/>
                </a:solidFill>
              </a:rPr>
              <a:t>policies</a:t>
            </a:r>
            <a:r>
              <a:rPr lang="en-US" sz="2000" dirty="0" smtClean="0">
                <a:solidFill>
                  <a:schemeClr val="bg1"/>
                </a:solidFill>
              </a:rPr>
              <a:t>, which regulate all aspects of office relations.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Equality of opportunity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Environmental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Quality and food safety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Genetically modified organism (GMO) position </a:t>
            </a:r>
            <a:r>
              <a:rPr lang="en-US" sz="2000" dirty="0" smtClean="0">
                <a:solidFill>
                  <a:schemeClr val="bg1"/>
                </a:solidFill>
              </a:rPr>
              <a:t>statement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HIV/AIDS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Human rights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Occupational health and safety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Packaging waste and recycling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Supplier Guiding Principles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Climate change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Fleet safety </a:t>
            </a:r>
            <a:r>
              <a:rPr lang="en-US" sz="2000" dirty="0" smtClean="0">
                <a:solidFill>
                  <a:schemeClr val="bg1"/>
                </a:solidFill>
              </a:rPr>
              <a:t>policy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Health and wellness policy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5868144" y="6021288"/>
            <a:ext cx="3034680" cy="57876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78" y="-1"/>
            <a:ext cx="9174577" cy="688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041976" cy="9957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International leadership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953344"/>
            <a:ext cx="3960440" cy="590465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At international level, </a:t>
            </a:r>
            <a:r>
              <a:rPr lang="en-US" sz="2200" dirty="0" smtClean="0">
                <a:solidFill>
                  <a:schemeClr val="bg1"/>
                </a:solidFill>
              </a:rPr>
              <a:t>the company </a:t>
            </a:r>
            <a:r>
              <a:rPr lang="en-US" sz="2200" dirty="0">
                <a:solidFill>
                  <a:schemeClr val="bg1"/>
                </a:solidFill>
              </a:rPr>
              <a:t>support business leadership platforms that promote corporate responsibility and sustainable development, and </a:t>
            </a:r>
            <a:r>
              <a:rPr lang="en-US" sz="2200" dirty="0" smtClean="0">
                <a:solidFill>
                  <a:schemeClr val="bg1"/>
                </a:solidFill>
              </a:rPr>
              <a:t>they support </a:t>
            </a:r>
            <a:r>
              <a:rPr lang="en-US" sz="2200" dirty="0">
                <a:solidFill>
                  <a:schemeClr val="bg1"/>
                </a:solidFill>
              </a:rPr>
              <a:t>and develop these at national level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Coca-Cola Hellenic Group has been named as a global sustainability leader with its inclusion in the Dow Jones Sustainability Indexes in 2008 and at national level in Ukraine </a:t>
            </a:r>
            <a:r>
              <a:rPr lang="en-US" sz="2200" dirty="0" smtClean="0">
                <a:solidFill>
                  <a:schemeClr val="bg1"/>
                </a:solidFill>
              </a:rPr>
              <a:t>company </a:t>
            </a:r>
            <a:r>
              <a:rPr lang="en-US" sz="2200" dirty="0">
                <a:solidFill>
                  <a:schemeClr val="bg1"/>
                </a:solidFill>
              </a:rPr>
              <a:t>work hard to ensure </a:t>
            </a:r>
            <a:r>
              <a:rPr lang="en-US" sz="2200" dirty="0" smtClean="0">
                <a:solidFill>
                  <a:schemeClr val="bg1"/>
                </a:solidFill>
              </a:rPr>
              <a:t>that Group </a:t>
            </a:r>
            <a:r>
              <a:rPr lang="en-US" sz="2200" dirty="0">
                <a:solidFill>
                  <a:schemeClr val="bg1"/>
                </a:solidFill>
              </a:rPr>
              <a:t>maintains its position. 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36712"/>
            <a:ext cx="4606754" cy="5616624"/>
          </a:xfrm>
        </p:spPr>
      </p:pic>
    </p:spTree>
    <p:extLst>
      <p:ext uri="{BB962C8B-B14F-4D97-AF65-F5344CB8AC3E}">
        <p14:creationId xmlns:p14="http://schemas.microsoft.com/office/powerpoint/2010/main" val="6952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772400" cy="9957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Engaging </a:t>
            </a:r>
            <a:r>
              <a:rPr lang="en-US" b="1" dirty="0" smtClean="0">
                <a:solidFill>
                  <a:schemeClr val="bg1"/>
                </a:solidFill>
              </a:rPr>
              <a:t>with stakeholders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7524" y="692696"/>
            <a:ext cx="8568952" cy="61653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These stakeholders are the people on whom </a:t>
            </a:r>
            <a:r>
              <a:rPr lang="en-US" sz="2200" dirty="0" smtClean="0">
                <a:solidFill>
                  <a:schemeClr val="bg1"/>
                </a:solidFill>
              </a:rPr>
              <a:t>the company </a:t>
            </a:r>
            <a:r>
              <a:rPr lang="en-US" sz="2200" dirty="0">
                <a:solidFill>
                  <a:schemeClr val="bg1"/>
                </a:solidFill>
              </a:rPr>
              <a:t>have the greatest impact - or who have the greatest impact on </a:t>
            </a:r>
            <a:r>
              <a:rPr lang="en-US" sz="2200" dirty="0" smtClean="0">
                <a:solidFill>
                  <a:schemeClr val="bg1"/>
                </a:solidFill>
              </a:rPr>
              <a:t>the company. </a:t>
            </a:r>
            <a:r>
              <a:rPr lang="en-US" sz="2200" dirty="0">
                <a:solidFill>
                  <a:schemeClr val="bg1"/>
                </a:solidFill>
              </a:rPr>
              <a:t>They include: suppliers, customers, non-government </a:t>
            </a:r>
            <a:r>
              <a:rPr lang="en-US" sz="2200" dirty="0" err="1">
                <a:solidFill>
                  <a:schemeClr val="bg1"/>
                </a:solidFill>
              </a:rPr>
              <a:t>organisations</a:t>
            </a:r>
            <a:r>
              <a:rPr lang="en-US" sz="2200" dirty="0">
                <a:solidFill>
                  <a:schemeClr val="bg1"/>
                </a:solidFill>
              </a:rPr>
              <a:t> (NGOs), government, consumers and local communities among others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They </a:t>
            </a:r>
            <a:r>
              <a:rPr lang="en-US" sz="2200" dirty="0">
                <a:solidFill>
                  <a:schemeClr val="bg1"/>
                </a:solidFill>
              </a:rPr>
              <a:t>learn from these groups in a variety of ways: from meetings to formal surveys of employees, customers, and others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>
                <a:solidFill>
                  <a:schemeClr val="bg1"/>
                </a:solidFill>
              </a:rPr>
              <a:t>M</a:t>
            </a:r>
            <a:r>
              <a:rPr lang="en-US" sz="2200" dirty="0" smtClean="0">
                <a:solidFill>
                  <a:schemeClr val="bg1"/>
                </a:solidFill>
              </a:rPr>
              <a:t>ost </a:t>
            </a:r>
            <a:r>
              <a:rPr lang="en-US" sz="2200" dirty="0">
                <a:solidFill>
                  <a:schemeClr val="bg1"/>
                </a:solidFill>
              </a:rPr>
              <a:t>longstanding partnership is the Green Danube. This award-winning partnership with the International Commission for the Protection of the Danube River and The Coca-Cola Company works to protect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the iconic </a:t>
            </a:r>
            <a:r>
              <a:rPr lang="en-US" sz="2200" dirty="0">
                <a:solidFill>
                  <a:schemeClr val="bg1"/>
                </a:solidFill>
              </a:rPr>
              <a:t>river and its ecosystems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2200" dirty="0" smtClean="0">
                <a:solidFill>
                  <a:schemeClr val="bg1"/>
                </a:solidFill>
              </a:rPr>
              <a:t>Associates: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National Olympic Committee of Ukraine </a:t>
            </a:r>
            <a:endParaRPr lang="en-US" sz="22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to </a:t>
            </a:r>
            <a:r>
              <a:rPr lang="en-US" sz="2200" dirty="0">
                <a:solidFill>
                  <a:schemeClr val="bg1"/>
                </a:solidFill>
              </a:rPr>
              <a:t>promote sports and </a:t>
            </a:r>
            <a:r>
              <a:rPr lang="en-US" sz="2200" dirty="0" smtClean="0">
                <a:solidFill>
                  <a:schemeClr val="bg1"/>
                </a:solidFill>
              </a:rPr>
              <a:t>fitness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European Business </a:t>
            </a:r>
            <a:r>
              <a:rPr lang="en-US" sz="2200" dirty="0" smtClean="0">
                <a:solidFill>
                  <a:schemeClr val="bg1"/>
                </a:solidFill>
              </a:rPr>
              <a:t>Association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American Chamber of </a:t>
            </a:r>
            <a:r>
              <a:rPr lang="en-US" sz="2200" dirty="0" smtClean="0">
                <a:solidFill>
                  <a:schemeClr val="bg1"/>
                </a:solidFill>
              </a:rPr>
              <a:t>Commerce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The Chamber of Commerce and Industry of Ukraine.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8532440" y="6237312"/>
            <a:ext cx="298376" cy="434752"/>
          </a:xfrm>
        </p:spPr>
        <p:txBody>
          <a:bodyPr>
            <a:normAutofit fontScale="92500" lnSpcReduction="1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4624"/>
            <a:ext cx="5544616" cy="8673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Thank you for attention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 flipV="1">
            <a:off x="179512" y="6096000"/>
            <a:ext cx="734888" cy="645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95" y="-243408"/>
            <a:ext cx="1875626" cy="4495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" y="4481928"/>
            <a:ext cx="4001217" cy="2360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94259"/>
            <a:ext cx="3587391" cy="23031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9640"/>
            <a:ext cx="3060677" cy="39017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" y="823922"/>
            <a:ext cx="2160240" cy="36580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85" y="3772267"/>
            <a:ext cx="2313557" cy="30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03794"/>
            <a:ext cx="7268344" cy="136207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Coca-Cola</a:t>
            </a:r>
            <a:r>
              <a:rPr lang="en-US" b="1" dirty="0">
                <a:solidFill>
                  <a:schemeClr val="bg1"/>
                </a:solidFill>
              </a:rPr>
              <a:t> is a carbonated soft </a:t>
            </a:r>
            <a:r>
              <a:rPr lang="en-US" b="1" dirty="0" smtClean="0">
                <a:solidFill>
                  <a:schemeClr val="bg1"/>
                </a:solidFill>
              </a:rPr>
              <a:t>drink.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5" y="1340768"/>
            <a:ext cx="4968552" cy="551723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It was invented in 1886 in </a:t>
            </a:r>
            <a:r>
              <a:rPr lang="en-US" sz="3200" dirty="0">
                <a:solidFill>
                  <a:schemeClr val="bg1"/>
                </a:solidFill>
              </a:rPr>
              <a:t> </a:t>
            </a:r>
            <a:r>
              <a:rPr lang="en-US" sz="3200" dirty="0" smtClean="0">
                <a:solidFill>
                  <a:schemeClr val="bg1"/>
                </a:solidFill>
              </a:rPr>
              <a:t>Georgia, Atlanta by pharmacist </a:t>
            </a:r>
            <a:r>
              <a:rPr lang="en-US" sz="3200" dirty="0">
                <a:solidFill>
                  <a:schemeClr val="bg1"/>
                </a:solidFill>
              </a:rPr>
              <a:t>John </a:t>
            </a:r>
            <a:r>
              <a:rPr lang="en-US" sz="3200" dirty="0" smtClean="0">
                <a:solidFill>
                  <a:schemeClr val="bg1"/>
                </a:solidFill>
              </a:rPr>
              <a:t>Pemberton.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Initially it was </a:t>
            </a:r>
            <a:r>
              <a:rPr lang="en-US" sz="3200" dirty="0">
                <a:solidFill>
                  <a:schemeClr val="bg1"/>
                </a:solidFill>
              </a:rPr>
              <a:t>sold as a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patent </a:t>
            </a:r>
            <a:r>
              <a:rPr lang="en-US" sz="3200" dirty="0">
                <a:solidFill>
                  <a:schemeClr val="bg1"/>
                </a:solidFill>
              </a:rPr>
              <a:t>medicine for five </a:t>
            </a:r>
            <a:r>
              <a:rPr lang="en-US" sz="3200" dirty="0" smtClean="0">
                <a:solidFill>
                  <a:schemeClr val="bg1"/>
                </a:solidFill>
              </a:rPr>
              <a:t>cents.</a:t>
            </a:r>
          </a:p>
          <a:p>
            <a:r>
              <a:rPr lang="en-US" sz="3200" dirty="0">
                <a:solidFill>
                  <a:schemeClr val="bg1"/>
                </a:solidFill>
              </a:rPr>
              <a:t>Pemberton claimed Coca-Cola cured many diseases, 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including morphine 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addiction,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dyspepsia, neurasthenia, headache, and impotence.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44" y="937212"/>
            <a:ext cx="4554451" cy="2271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68" y="3284984"/>
            <a:ext cx="4089643" cy="31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XC\Desktop\Internet Explorer\кока\q3flqnj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4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840760" cy="8673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At first drink was unprofitable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07504" y="1124744"/>
            <a:ext cx="4536504" cy="5733256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Just about 9 people</a:t>
            </a:r>
            <a:r>
              <a:rPr lang="en-US" sz="2800" dirty="0">
                <a:solidFill>
                  <a:schemeClr val="bg1"/>
                </a:solidFill>
              </a:rPr>
              <a:t> a day</a:t>
            </a:r>
            <a:r>
              <a:rPr lang="en-US" sz="2800" dirty="0" smtClean="0">
                <a:solidFill>
                  <a:schemeClr val="bg1"/>
                </a:solidFill>
              </a:rPr>
              <a:t> bought Coca-Cola.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So, at the first year receipts  was only 50 dollars. And for production this drink was expended 70 dollars.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And in 1888 Pemberton sold right to </a:t>
            </a:r>
            <a:r>
              <a:rPr lang="en-US" sz="2800" dirty="0" smtClean="0">
                <a:solidFill>
                  <a:schemeClr val="bg1"/>
                </a:solidFill>
              </a:rPr>
              <a:t>production of the </a:t>
            </a:r>
            <a:r>
              <a:rPr lang="en-US" sz="2800" dirty="0" smtClean="0">
                <a:solidFill>
                  <a:schemeClr val="bg1"/>
                </a:solidFill>
              </a:rPr>
              <a:t>Coca-Cola. In 1892 businessman </a:t>
            </a:r>
            <a:r>
              <a:rPr lang="en-US" sz="2800" dirty="0"/>
              <a:t> </a:t>
            </a:r>
            <a:r>
              <a:rPr lang="en-US" sz="2800" dirty="0" err="1">
                <a:solidFill>
                  <a:schemeClr val="bg1"/>
                </a:solidFill>
              </a:rPr>
              <a:t>Asa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Candler,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Who was the new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</a:t>
            </a:r>
            <a:r>
              <a:rPr lang="en-US" sz="2800" dirty="0" smtClean="0">
                <a:solidFill>
                  <a:schemeClr val="bg1"/>
                </a:solidFill>
              </a:rPr>
              <a:t>wner of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rights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founded </a:t>
            </a: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en-US" sz="2800" i="1" dirty="0">
                <a:solidFill>
                  <a:schemeClr val="bg1"/>
                </a:solidFill>
              </a:rPr>
              <a:t>The Coca-Cola </a:t>
            </a:r>
            <a:r>
              <a:rPr lang="en-US" sz="2800" i="1" dirty="0" smtClean="0">
                <a:solidFill>
                  <a:schemeClr val="bg1"/>
                </a:solidFill>
              </a:rPr>
              <a:t>Company” </a:t>
            </a:r>
            <a:r>
              <a:rPr lang="en-US" sz="2800" dirty="0" smtClean="0">
                <a:solidFill>
                  <a:schemeClr val="bg1"/>
                </a:solidFill>
              </a:rPr>
              <a:t>which we know now.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032448" cy="563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93904" cy="8673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richest drink of the USA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2736304" cy="547260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turnover of the company in 1902 was 120 thousand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dollars. Since this moment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popularity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of Coca-Cola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increased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2726492" cy="44696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501328" cy="513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449688" cy="8673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Bottles and cans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052736"/>
            <a:ext cx="4320480" cy="158417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Since 1894 Coca-Cola was sold in bottles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And since 1955 – in </a:t>
            </a:r>
            <a:r>
              <a:rPr lang="en-US" sz="3200" dirty="0" smtClean="0">
                <a:solidFill>
                  <a:schemeClr val="bg1"/>
                </a:solidFill>
              </a:rPr>
              <a:t>cans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3" y="3011117"/>
            <a:ext cx="5692140" cy="379476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392488" cy="27477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58" y="3573016"/>
            <a:ext cx="3597942" cy="31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345" y="260648"/>
            <a:ext cx="2376264" cy="122741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Slogans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3240360" cy="576064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Slogans of the company </a:t>
            </a:r>
            <a:r>
              <a:rPr lang="en-US" sz="2600" dirty="0" smtClean="0">
                <a:solidFill>
                  <a:schemeClr val="bg1"/>
                </a:solidFill>
              </a:rPr>
              <a:t>for </a:t>
            </a:r>
            <a:r>
              <a:rPr lang="en-US" sz="2600" dirty="0" smtClean="0">
                <a:solidFill>
                  <a:schemeClr val="bg1"/>
                </a:solidFill>
              </a:rPr>
              <a:t>the last 20 years: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1991 </a:t>
            </a:r>
            <a:r>
              <a:rPr lang="en-US" sz="2600" dirty="0">
                <a:solidFill>
                  <a:schemeClr val="bg1"/>
                </a:solidFill>
              </a:rPr>
              <a:t>- Can't Beat the Real Thing.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1993 </a:t>
            </a:r>
            <a:r>
              <a:rPr lang="en-US" sz="2600" dirty="0">
                <a:solidFill>
                  <a:schemeClr val="bg1"/>
                </a:solidFill>
              </a:rPr>
              <a:t>- Always Coca-Cola.</a:t>
            </a:r>
          </a:p>
          <a:p>
            <a:r>
              <a:rPr lang="en-US" sz="2600" dirty="0">
                <a:solidFill>
                  <a:schemeClr val="bg1"/>
                </a:solidFill>
              </a:rPr>
              <a:t>1999 - Enjoy.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2001 </a:t>
            </a:r>
            <a:r>
              <a:rPr lang="en-US" sz="2600" dirty="0">
                <a:solidFill>
                  <a:schemeClr val="bg1"/>
                </a:solidFill>
              </a:rPr>
              <a:t>- Life tastes good.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2003 </a:t>
            </a:r>
            <a:r>
              <a:rPr lang="en-US" sz="2600" dirty="0">
                <a:solidFill>
                  <a:schemeClr val="bg1"/>
                </a:solidFill>
              </a:rPr>
              <a:t>- Real.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2005 </a:t>
            </a:r>
            <a:r>
              <a:rPr lang="en-US" sz="2600" dirty="0">
                <a:solidFill>
                  <a:schemeClr val="bg1"/>
                </a:solidFill>
              </a:rPr>
              <a:t>- Make It Real.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2006 </a:t>
            </a:r>
            <a:r>
              <a:rPr lang="en-US" sz="2600" dirty="0">
                <a:solidFill>
                  <a:schemeClr val="bg1"/>
                </a:solidFill>
              </a:rPr>
              <a:t>- The Coke Side of Life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2007 </a:t>
            </a:r>
            <a:r>
              <a:rPr lang="en-US" sz="2600" dirty="0">
                <a:solidFill>
                  <a:schemeClr val="bg1"/>
                </a:solidFill>
              </a:rPr>
              <a:t>- Live on the Coke Side of Life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2008 </a:t>
            </a:r>
            <a:r>
              <a:rPr lang="en-US" sz="2600" dirty="0">
                <a:solidFill>
                  <a:schemeClr val="bg1"/>
                </a:solidFill>
              </a:rPr>
              <a:t>- love it light </a:t>
            </a:r>
            <a:endParaRPr lang="en-US" sz="2600" dirty="0" smtClean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2009 </a:t>
            </a:r>
            <a:r>
              <a:rPr lang="en-US" sz="2600" dirty="0">
                <a:solidFill>
                  <a:schemeClr val="bg1"/>
                </a:solidFill>
              </a:rPr>
              <a:t>- Open Happiness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2010 </a:t>
            </a:r>
            <a:r>
              <a:rPr lang="en-US" sz="2600" dirty="0">
                <a:solidFill>
                  <a:schemeClr val="bg1"/>
                </a:solidFill>
              </a:rPr>
              <a:t>- Twist the Cap </a:t>
            </a:r>
            <a:r>
              <a:rPr lang="en-US" sz="2600" dirty="0" smtClean="0">
                <a:solidFill>
                  <a:schemeClr val="bg1"/>
                </a:solidFill>
              </a:rPr>
              <a:t>to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 smtClean="0">
                <a:solidFill>
                  <a:schemeClr val="bg1"/>
                </a:solidFill>
              </a:rPr>
              <a:t>Refreshment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2011 - Life Begins Here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438525" cy="42862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840" y="2758533"/>
            <a:ext cx="3159360" cy="3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32" y="-1"/>
            <a:ext cx="9156831" cy="68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2217440" cy="8673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Market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3384376" cy="5688632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In the </a:t>
            </a:r>
            <a:r>
              <a:rPr lang="en-US" sz="2200" dirty="0" smtClean="0">
                <a:solidFill>
                  <a:schemeClr val="bg1"/>
                </a:solidFill>
              </a:rPr>
              <a:t>Coca-Cola </a:t>
            </a:r>
            <a:r>
              <a:rPr lang="en-US" sz="2200" dirty="0" smtClean="0">
                <a:solidFill>
                  <a:schemeClr val="bg1"/>
                </a:solidFill>
              </a:rPr>
              <a:t>company it is always looked after changing of  tastes of the customer. The company innovated the whole line of the special programs for the customers. </a:t>
            </a:r>
          </a:p>
          <a:p>
            <a:r>
              <a:rPr lang="en-US" sz="2200" u="sng" dirty="0" smtClean="0">
                <a:solidFill>
                  <a:schemeClr val="bg1"/>
                </a:solidFill>
              </a:rPr>
              <a:t>For the healthy style of life: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The growth of the assortment: low-calorie and fortified with the healthy components products.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The information about the composition.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Propagation of sport and physical culture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83" y="3140968"/>
            <a:ext cx="5436199" cy="36106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7946"/>
            <a:ext cx="3488731" cy="308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3513584" cy="7953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Environment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8712968" cy="576064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company trying </a:t>
            </a:r>
            <a:r>
              <a:rPr lang="en-US" sz="2200" dirty="0">
                <a:solidFill>
                  <a:schemeClr val="bg1"/>
                </a:solidFill>
              </a:rPr>
              <a:t>to </a:t>
            </a:r>
            <a:r>
              <a:rPr lang="en-US" sz="2200" dirty="0" smtClean="0">
                <a:solidFill>
                  <a:schemeClr val="bg1"/>
                </a:solidFill>
              </a:rPr>
              <a:t>minimize negative influence on the environment.</a:t>
            </a:r>
            <a:r>
              <a:rPr lang="en-US" sz="2200" dirty="0"/>
              <a:t> </a:t>
            </a:r>
            <a:r>
              <a:rPr lang="en-US" sz="2200" dirty="0">
                <a:solidFill>
                  <a:schemeClr val="bg1"/>
                </a:solidFill>
              </a:rPr>
              <a:t>Coca-Cola Beverages Ukraine </a:t>
            </a:r>
            <a:r>
              <a:rPr lang="en-US" sz="2200" dirty="0" smtClean="0">
                <a:solidFill>
                  <a:schemeClr val="bg1"/>
                </a:solidFill>
              </a:rPr>
              <a:t>(a </a:t>
            </a:r>
            <a:r>
              <a:rPr lang="en-US" sz="2200" dirty="0">
                <a:solidFill>
                  <a:schemeClr val="bg1"/>
                </a:solidFill>
              </a:rPr>
              <a:t>member of Coca-Cola Hellenic </a:t>
            </a:r>
            <a:r>
              <a:rPr lang="en-US" sz="2200" dirty="0" smtClean="0">
                <a:solidFill>
                  <a:schemeClr val="bg1"/>
                </a:solidFill>
              </a:rPr>
              <a:t>Group) at first achieved ISO14001(certificate of accordance to the European standards) in 2002.</a:t>
            </a:r>
          </a:p>
          <a:p>
            <a:r>
              <a:rPr lang="en-US" sz="2200" dirty="0">
                <a:solidFill>
                  <a:schemeClr val="bg1"/>
                </a:solidFill>
              </a:rPr>
              <a:t>Water </a:t>
            </a:r>
            <a:r>
              <a:rPr lang="en-US" sz="2200" dirty="0" smtClean="0">
                <a:solidFill>
                  <a:schemeClr val="bg1"/>
                </a:solidFill>
              </a:rPr>
              <a:t>stewardship: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Company raises the effectiveness of </a:t>
            </a:r>
            <a:r>
              <a:rPr lang="en-US" sz="2200" dirty="0">
                <a:solidFill>
                  <a:schemeClr val="bg1"/>
                </a:solidFill>
              </a:rPr>
              <a:t>water </a:t>
            </a:r>
            <a:r>
              <a:rPr lang="en-US" sz="2200" dirty="0" smtClean="0">
                <a:solidFill>
                  <a:schemeClr val="bg1"/>
                </a:solidFill>
              </a:rPr>
              <a:t>demand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Decreases quantity of the water necessary for the production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Propagation of</a:t>
            </a:r>
            <a:r>
              <a:rPr lang="en-US" sz="2200" dirty="0">
                <a:solidFill>
                  <a:schemeClr val="bg1"/>
                </a:solidFill>
              </a:rPr>
              <a:t>  </a:t>
            </a:r>
            <a:r>
              <a:rPr lang="en-US" sz="2200" dirty="0" smtClean="0">
                <a:solidFill>
                  <a:schemeClr val="bg1"/>
                </a:solidFill>
              </a:rPr>
              <a:t>rational use of water.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/>
              <a:t> </a:t>
            </a:r>
            <a:r>
              <a:rPr lang="en-US" sz="2200" dirty="0" smtClean="0">
                <a:solidFill>
                  <a:schemeClr val="bg1"/>
                </a:solidFill>
              </a:rPr>
              <a:t>Protects </a:t>
            </a:r>
            <a:r>
              <a:rPr lang="en-US" sz="2200" dirty="0">
                <a:solidFill>
                  <a:schemeClr val="bg1"/>
                </a:solidFill>
              </a:rPr>
              <a:t>local </a:t>
            </a:r>
            <a:r>
              <a:rPr lang="en-US" sz="2200" dirty="0" smtClean="0">
                <a:solidFill>
                  <a:schemeClr val="bg1"/>
                </a:solidFill>
              </a:rPr>
              <a:t>watershed</a:t>
            </a:r>
          </a:p>
          <a:p>
            <a:pPr>
              <a:buClr>
                <a:schemeClr val="bg1"/>
              </a:buClr>
            </a:pPr>
            <a:r>
              <a:rPr lang="en-US" sz="2200" dirty="0" smtClean="0">
                <a:solidFill>
                  <a:schemeClr val="bg1"/>
                </a:solidFill>
              </a:rPr>
              <a:t>In 2009 </a:t>
            </a:r>
            <a:r>
              <a:rPr lang="en-US" sz="2400" dirty="0">
                <a:solidFill>
                  <a:schemeClr val="bg1"/>
                </a:solidFill>
              </a:rPr>
              <a:t>Coca-Cola Beverages Ukraine signed a Memorandum in cooperation with the Water Information Center</a:t>
            </a:r>
            <a:r>
              <a:rPr lang="en-US" sz="2400" dirty="0"/>
              <a:t>,</a:t>
            </a:r>
            <a:r>
              <a:rPr lang="en-US" sz="2400" dirty="0">
                <a:solidFill>
                  <a:schemeClr val="bg1"/>
                </a:solidFill>
              </a:rPr>
              <a:t> where Kyiv habitants </a:t>
            </a:r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visited </a:t>
            </a:r>
            <a:r>
              <a:rPr lang="en-US" sz="2400" dirty="0">
                <a:solidFill>
                  <a:schemeClr val="bg1"/>
                </a:solidFill>
              </a:rPr>
              <a:t>the Water Museum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At an international level, Coca-Cola Hellenic </a:t>
            </a:r>
            <a:r>
              <a:rPr lang="en-US" sz="2400" dirty="0" smtClean="0">
                <a:solidFill>
                  <a:schemeClr val="bg1"/>
                </a:solidFill>
              </a:rPr>
              <a:t>is</a:t>
            </a:r>
          </a:p>
          <a:p>
            <a:pPr>
              <a:buClr>
                <a:schemeClr val="bg1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 founding signatory of the CEO Water Mandate of </a:t>
            </a:r>
            <a:r>
              <a:rPr lang="en-US" sz="2400" dirty="0" smtClean="0">
                <a:solidFill>
                  <a:schemeClr val="bg1"/>
                </a:solidFill>
              </a:rPr>
              <a:t>the</a:t>
            </a:r>
          </a:p>
          <a:p>
            <a:pPr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 UN Global </a:t>
            </a:r>
            <a:r>
              <a:rPr lang="en-US" sz="2400" dirty="0" smtClean="0">
                <a:solidFill>
                  <a:schemeClr val="bg1"/>
                </a:solidFill>
              </a:rPr>
              <a:t>Compact.</a:t>
            </a:r>
            <a:r>
              <a:rPr lang="en-US" sz="2400" dirty="0">
                <a:solidFill>
                  <a:schemeClr val="bg1"/>
                </a:solidFill>
              </a:rPr>
              <a:t> This initiative aims to address water.</a:t>
            </a:r>
            <a:endParaRPr lang="en-US" sz="22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 flipH="1" flipV="1">
            <a:off x="2843808" y="6525344"/>
            <a:ext cx="72008" cy="213320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XC\Desktop\Internet Explorer\кока\q3flqn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393904" cy="10801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Energy and climate protection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8424936" cy="5616624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Company expands on the</a:t>
            </a:r>
            <a:r>
              <a:rPr lang="en-US" sz="2200" dirty="0">
                <a:solidFill>
                  <a:schemeClr val="bg1"/>
                </a:solidFill>
              </a:rPr>
              <a:t> bottling plants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energy-savings </a:t>
            </a:r>
            <a:r>
              <a:rPr lang="en-US" sz="2200" dirty="0" smtClean="0">
                <a:solidFill>
                  <a:schemeClr val="bg1"/>
                </a:solidFill>
              </a:rPr>
              <a:t>programs.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Company explores low-power technologies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</a:rPr>
              <a:t>C</a:t>
            </a:r>
            <a:r>
              <a:rPr lang="en-US" sz="2200" dirty="0" smtClean="0">
                <a:solidFill>
                  <a:schemeClr val="bg1"/>
                </a:solidFill>
              </a:rPr>
              <a:t>hanging drivers` behavior with Safe </a:t>
            </a:r>
            <a:r>
              <a:rPr lang="en-US" sz="2200" dirty="0">
                <a:solidFill>
                  <a:schemeClr val="bg1"/>
                </a:solidFill>
              </a:rPr>
              <a:t>and Eco-Driving </a:t>
            </a:r>
            <a:r>
              <a:rPr lang="en-US" sz="2200" dirty="0" smtClean="0">
                <a:solidFill>
                  <a:schemeClr val="bg1"/>
                </a:solidFill>
              </a:rPr>
              <a:t>program.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New energy-efficient cold drink equipment reduces discharge of  in the atmosphere.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At an international level, Coca-Cola Hellenic Group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is </a:t>
            </a:r>
            <a:r>
              <a:rPr lang="en-US" sz="2200" dirty="0">
                <a:solidFill>
                  <a:schemeClr val="bg1"/>
                </a:solidFill>
              </a:rPr>
              <a:t>a </a:t>
            </a:r>
            <a:r>
              <a:rPr lang="en-US" sz="2200" dirty="0" smtClean="0">
                <a:solidFill>
                  <a:schemeClr val="bg1"/>
                </a:solidFill>
              </a:rPr>
              <a:t>founder signatory </a:t>
            </a:r>
            <a:r>
              <a:rPr lang="en-US" sz="2200" dirty="0">
                <a:solidFill>
                  <a:schemeClr val="bg1"/>
                </a:solidFill>
              </a:rPr>
              <a:t>of the UN Global Compact’s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Caring </a:t>
            </a:r>
            <a:r>
              <a:rPr lang="en-US" sz="2200" dirty="0">
                <a:solidFill>
                  <a:schemeClr val="bg1"/>
                </a:solidFill>
              </a:rPr>
              <a:t>for Climate, </a:t>
            </a:r>
            <a:r>
              <a:rPr lang="en-US" sz="2200" dirty="0" smtClean="0">
                <a:solidFill>
                  <a:schemeClr val="bg1"/>
                </a:solidFill>
              </a:rPr>
              <a:t>the largest </a:t>
            </a:r>
            <a:r>
              <a:rPr lang="en-US" sz="2200" dirty="0">
                <a:solidFill>
                  <a:schemeClr val="bg1"/>
                </a:solidFill>
              </a:rPr>
              <a:t>global business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coalition </a:t>
            </a:r>
            <a:r>
              <a:rPr lang="en-US" sz="2200" dirty="0">
                <a:solidFill>
                  <a:schemeClr val="bg1"/>
                </a:solidFill>
              </a:rPr>
              <a:t>on climate.</a:t>
            </a:r>
            <a:endParaRPr lang="en-US" sz="2200" dirty="0" smtClean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21088"/>
            <a:ext cx="4524941" cy="25138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45" y="4221088"/>
            <a:ext cx="4571999" cy="260137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6012160" y="2564904"/>
            <a:ext cx="2976728" cy="2232546"/>
          </a:xfrm>
        </p:spPr>
      </p:pic>
    </p:spTree>
    <p:extLst>
      <p:ext uri="{BB962C8B-B14F-4D97-AF65-F5344CB8AC3E}">
        <p14:creationId xmlns:p14="http://schemas.microsoft.com/office/powerpoint/2010/main" val="33410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247</TotalTime>
  <Words>488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Coca-Cola</vt:lpstr>
      <vt:lpstr>Coca-Cola is a carbonated soft drink.</vt:lpstr>
      <vt:lpstr>At first drink was unprofitable</vt:lpstr>
      <vt:lpstr>The richest drink of the USA</vt:lpstr>
      <vt:lpstr>Bottles and cans</vt:lpstr>
      <vt:lpstr>Slogans </vt:lpstr>
      <vt:lpstr>Market</vt:lpstr>
      <vt:lpstr>Environment</vt:lpstr>
      <vt:lpstr>Energy and climate protection </vt:lpstr>
      <vt:lpstr>Packaging and recycling </vt:lpstr>
      <vt:lpstr>Sustainability policies </vt:lpstr>
      <vt:lpstr>International leadership </vt:lpstr>
      <vt:lpstr>Engaging with stakeholders 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ZXC</dc:creator>
  <cp:lastModifiedBy>ZXC</cp:lastModifiedBy>
  <cp:revision>22</cp:revision>
  <dcterms:created xsi:type="dcterms:W3CDTF">2014-03-10T16:44:23Z</dcterms:created>
  <dcterms:modified xsi:type="dcterms:W3CDTF">2014-03-11T16:59:41Z</dcterms:modified>
</cp:coreProperties>
</file>