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F1283C-2259-462F-9313-B70EFE905A0F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1EE146-DC7D-4A97-B4FA-1C19E998EFF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799" TargetMode="External"/><Relationship Id="rId2" Type="http://schemas.openxmlformats.org/officeDocument/2006/relationships/hyperlink" Target="http://uk.wikipedia.org/wiki/23_%D0%B3%D1%80%D1%83%D0%B4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://uk.wikipedia.org/wiki/1852" TargetMode="External"/><Relationship Id="rId4" Type="http://schemas.openxmlformats.org/officeDocument/2006/relationships/hyperlink" Target="http://uk.wikipedia.org/wiki/23_%D1%87%D0%B5%D1%80%D0%B2%D0%BD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B%D1%96%D0%BD%D0%BA%D0%B0_%D0%9C%D0%B8%D1%85%D0%B0%D0%B9%D0%BB%D0%BE_%D0%86%D0%B2%D0%B0%D0%BD%D0%BE%D0%B2%D0%B8%D1%87" TargetMode="External"/><Relationship Id="rId2" Type="http://schemas.openxmlformats.org/officeDocument/2006/relationships/hyperlink" Target="http://uk.wikipedia.org/wiki/%D0%9F%D1%83%D1%88%D0%BA%D1%96%D0%BD_%D0%9E%D0%BB%D0%B5%D0%BA%D1%81%D0%B0%D0%BD%D0%B4%D1%80_%D0%A1%D0%B5%D1%80%D0%B3%D1%96%D0%B9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Російські живописці ХІХ століття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Карл Брюллов, Іван Шишкін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103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07504" y="1772815"/>
            <a:ext cx="2376000" cy="2772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uk-UA" sz="2800" dirty="0" smtClean="0"/>
              <a:t>«Вечір»</a:t>
            </a:r>
            <a:endParaRPr lang="ru-RU" sz="2800" dirty="0" smtClean="0"/>
          </a:p>
          <a:p>
            <a:r>
              <a:rPr lang="ru-RU" sz="2400" dirty="0" err="1">
                <a:solidFill>
                  <a:srgbClr val="000000"/>
                </a:solidFill>
                <a:latin typeface="+mj-lt"/>
              </a:rPr>
              <a:t>Серед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російських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пейзажистів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Шишкіну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безперечно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належить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місце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найсильнішого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художника. У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всіх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своїх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творах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він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є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дивним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знавцем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рослинних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форм,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відтворює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з тонким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розумінням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як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загального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характеру, так і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дрібних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відмінностей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будь-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якої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 породи дерев, </a:t>
            </a:r>
            <a:r>
              <a:rPr lang="ru-RU" sz="2400" dirty="0" err="1" smtClean="0">
                <a:solidFill>
                  <a:srgbClr val="0B0080"/>
                </a:solidFill>
                <a:latin typeface="+mj-lt"/>
              </a:rPr>
              <a:t>кущів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 і трав.</a:t>
            </a:r>
            <a:endParaRPr lang="ru-RU" sz="24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4" b="115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199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4" r="19604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«Дощ в дубовому гаю»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18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9" r="20529"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«Полісся»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775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924944"/>
            <a:ext cx="4887471" cy="1203985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Карл </a:t>
            </a:r>
            <a:r>
              <a:rPr lang="ru-RU" sz="2800" dirty="0" err="1"/>
              <a:t>Па́влович</a:t>
            </a:r>
            <a:r>
              <a:rPr lang="ru-RU" sz="2800" dirty="0"/>
              <a:t> </a:t>
            </a:r>
            <a:r>
              <a:rPr lang="ru-RU" sz="2800" dirty="0" err="1"/>
              <a:t>Брюлло́в</a:t>
            </a:r>
            <a:r>
              <a:rPr lang="ru-RU" sz="2800" b="0" dirty="0"/>
              <a:t> </a:t>
            </a:r>
            <a:r>
              <a:rPr lang="ru-RU" sz="2800" b="0" dirty="0" smtClean="0"/>
              <a:t>(*12</a:t>
            </a:r>
            <a:r>
              <a:rPr lang="ru-RU" sz="2800" b="0" dirty="0"/>
              <a:t> </a:t>
            </a:r>
            <a:r>
              <a:rPr lang="ru-RU" sz="2800" b="0" dirty="0">
                <a:hlinkClick r:id="rId2" tooltip="23 грудня"/>
              </a:rPr>
              <a:t>(23) </a:t>
            </a:r>
            <a:r>
              <a:rPr lang="ru-RU" sz="2800" b="0" dirty="0" err="1">
                <a:hlinkClick r:id="rId2" tooltip="23 грудня"/>
              </a:rPr>
              <a:t>грудня</a:t>
            </a:r>
            <a:r>
              <a:rPr lang="ru-RU" sz="2800" b="0" dirty="0"/>
              <a:t> </a:t>
            </a:r>
            <a:r>
              <a:rPr lang="ru-RU" sz="2800" b="0" dirty="0">
                <a:hlinkClick r:id="rId3" tooltip="1799"/>
              </a:rPr>
              <a:t>1799</a:t>
            </a:r>
            <a:r>
              <a:rPr lang="ru-RU" sz="2800" b="0" dirty="0"/>
              <a:t> — †11 </a:t>
            </a:r>
            <a:r>
              <a:rPr lang="ru-RU" sz="2800" b="0" dirty="0">
                <a:hlinkClick r:id="rId4" tooltip="23 червня"/>
              </a:rPr>
              <a:t>(23) </a:t>
            </a:r>
            <a:r>
              <a:rPr lang="ru-RU" sz="2800" b="0" dirty="0" err="1">
                <a:hlinkClick r:id="rId4" tooltip="23 червня"/>
              </a:rPr>
              <a:t>червня</a:t>
            </a:r>
            <a:r>
              <a:rPr lang="ru-RU" sz="2800" b="0" dirty="0"/>
              <a:t> </a:t>
            </a:r>
            <a:r>
              <a:rPr lang="ru-RU" sz="2800" b="0" dirty="0" smtClean="0">
                <a:hlinkClick r:id="rId5" tooltip="1852"/>
              </a:rPr>
              <a:t>1852</a:t>
            </a:r>
            <a:r>
              <a:rPr lang="ru-RU" sz="2800" b="0" dirty="0"/>
              <a:t> — </a:t>
            </a:r>
            <a:r>
              <a:rPr lang="ru-RU" sz="2800" b="0" dirty="0" err="1"/>
              <a:t>російський</a:t>
            </a:r>
            <a:r>
              <a:rPr lang="ru-RU" sz="2800" b="0" dirty="0"/>
              <a:t> художник, </a:t>
            </a:r>
            <a:r>
              <a:rPr lang="ru-RU" sz="2800" b="0" dirty="0" err="1"/>
              <a:t>професор</a:t>
            </a:r>
            <a:r>
              <a:rPr lang="ru-RU" sz="2800" b="0" dirty="0"/>
              <a:t> </a:t>
            </a:r>
            <a:r>
              <a:rPr lang="ru-RU" sz="2800" b="0" dirty="0" err="1"/>
              <a:t>Петербурзької</a:t>
            </a:r>
            <a:r>
              <a:rPr lang="ru-RU" sz="2800" b="0" dirty="0"/>
              <a:t> </a:t>
            </a:r>
            <a:r>
              <a:rPr lang="ru-RU" sz="2800" b="0" dirty="0" err="1" smtClean="0"/>
              <a:t>академії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мистецтв</a:t>
            </a:r>
            <a:r>
              <a:rPr lang="ru-RU" sz="2800" b="0" dirty="0"/>
              <a:t/>
            </a:r>
            <a:br>
              <a:rPr lang="ru-RU" sz="2800" b="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9" y="404662"/>
            <a:ext cx="3877613" cy="4536506"/>
          </a:xfrm>
        </p:spPr>
      </p:pic>
    </p:spTree>
    <p:extLst>
      <p:ext uri="{BB962C8B-B14F-4D97-AF65-F5344CB8AC3E}">
        <p14:creationId xmlns:p14="http://schemas.microsoft.com/office/powerpoint/2010/main" val="168243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9505" y="404664"/>
            <a:ext cx="3864495" cy="3888432"/>
          </a:xfrm>
        </p:spPr>
        <p:txBody>
          <a:bodyPr>
            <a:normAutofit fontScale="90000"/>
          </a:bodyPr>
          <a:lstStyle/>
          <a:p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 Брюллов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Санкт-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Петербурзі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сім'ї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академіка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різьбяра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дереву і гравера. З 1809 по 1821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займався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живописом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Петербурзькій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академії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Учень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Андрія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Івановича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Іванова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Брюллов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успішним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студентом: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здобув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/>
              <a:t>Золоту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медаль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історичного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живопису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перша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відноситься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1820 року — «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Нарцис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b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5103567" cy="3888432"/>
          </a:xfrm>
        </p:spPr>
      </p:pic>
    </p:spTree>
    <p:extLst>
      <p:ext uri="{BB962C8B-B14F-4D97-AF65-F5344CB8AC3E}">
        <p14:creationId xmlns:p14="http://schemas.microsoft.com/office/powerpoint/2010/main" val="2146870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9505" y="548680"/>
            <a:ext cx="3864495" cy="396044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/>
              </a:rPr>
              <a:t>Брюллов, на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відміну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Arial"/>
                <a:hlinkClick r:id="rId2" tooltip="Пушкін Олександр Сергійович"/>
              </a:rPr>
              <a:t>Пушкіна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 і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свого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друга — </a:t>
            </a:r>
            <a:r>
              <a:rPr lang="ru-RU" sz="2000" dirty="0" err="1">
                <a:solidFill>
                  <a:schemeClr val="tx1"/>
                </a:solidFill>
                <a:latin typeface="Arial"/>
                <a:hlinkClick r:id="rId3" tooltip="Глінка Михайло Іванович"/>
              </a:rPr>
              <a:t>Глінки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зробив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настільки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істотного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впливу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російський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живопис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, як вони — на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літературу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музику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відповідно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Проте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психологічну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тенденцію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брюлловських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портретів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можна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прослідити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всіх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російських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майстрів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 жанру: 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Arial"/>
              </a:rPr>
              <a:t>Крамського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 і </a:t>
            </a:r>
            <a:r>
              <a:rPr lang="ru-RU" sz="2000" dirty="0" smtClean="0">
                <a:solidFill>
                  <a:schemeClr val="tx1"/>
                </a:solidFill>
                <a:latin typeface="Arial"/>
              </a:rPr>
              <a:t>Перова</a:t>
            </a:r>
            <a:r>
              <a:rPr lang="ru-RU" sz="2000" dirty="0">
                <a:solidFill>
                  <a:schemeClr val="tx1"/>
                </a:solidFill>
                <a:latin typeface="Arial"/>
              </a:rPr>
              <a:t> до Серова і Врубеля.</a:t>
            </a:r>
            <a:br>
              <a:rPr lang="ru-RU" sz="2000" dirty="0">
                <a:solidFill>
                  <a:schemeClr val="tx1"/>
                </a:solidFill>
                <a:latin typeface="Arial"/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Картина</a:t>
            </a:r>
            <a:r>
              <a:rPr lang="ru-RU" sz="2000" dirty="0" smtClean="0">
                <a:solidFill>
                  <a:schemeClr val="tx1"/>
                </a:solidFill>
              </a:rPr>
              <a:t> «</a:t>
            </a:r>
            <a:r>
              <a:rPr lang="ru-RU" sz="2000" i="1" dirty="0" err="1" smtClean="0">
                <a:solidFill>
                  <a:schemeClr val="tx1"/>
                </a:solidFill>
              </a:rPr>
              <a:t>Вершниця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" y="0"/>
            <a:ext cx="48120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43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3" y="27296"/>
            <a:ext cx="597642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9505" y="548680"/>
            <a:ext cx="3864495" cy="3960440"/>
          </a:xfrm>
        </p:spPr>
        <p:txBody>
          <a:bodyPr>
            <a:normAutofit fontScale="90000"/>
          </a:bodyPr>
          <a:lstStyle/>
          <a:p>
            <a:r>
              <a:rPr lang="ru-RU" sz="2200" dirty="0" err="1">
                <a:solidFill>
                  <a:srgbClr val="000000"/>
                </a:solidFill>
                <a:latin typeface="Arial"/>
              </a:rPr>
              <a:t>Італійський</a:t>
            </a:r>
            <a:r>
              <a:rPr lang="ru-RU" sz="2200" dirty="0">
                <a:solidFill>
                  <a:srgbClr val="000000"/>
                </a:solidFill>
                <a:latin typeface="Arial"/>
              </a:rPr>
              <a:t> ранок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картина є одна з перших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жанрових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композицій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виконана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Карлом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Брюлловим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безпосередньо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натури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листі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Товариства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заохочення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художників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повідомляв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новаторські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відкриття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передували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пошукам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природнього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середовища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художників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реалістичного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імпресіоністичного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напрямків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другій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половині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 </a:t>
            </a:r>
            <a:r>
              <a:rPr lang="ru-RU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століття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66565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                                                                        «Велика княгиня Олена </a:t>
            </a:r>
            <a:br>
              <a:rPr lang="uk-UA" sz="2000" dirty="0" smtClean="0"/>
            </a:br>
            <a:r>
              <a:rPr lang="uk-UA" sz="2000" dirty="0"/>
              <a:t> </a:t>
            </a:r>
            <a:r>
              <a:rPr lang="uk-UA" sz="2000" dirty="0" smtClean="0"/>
              <a:t>                                                                         Павлівна з дочкою»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05" y="371260"/>
            <a:ext cx="4325324" cy="6154084"/>
          </a:xfrm>
        </p:spPr>
      </p:pic>
    </p:spTree>
    <p:extLst>
      <p:ext uri="{BB962C8B-B14F-4D97-AF65-F5344CB8AC3E}">
        <p14:creationId xmlns:p14="http://schemas.microsoft.com/office/powerpoint/2010/main" val="3067422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                                       </a:t>
            </a:r>
            <a:r>
              <a:rPr lang="uk-UA" sz="2400" dirty="0" smtClean="0"/>
              <a:t>«Портрет сестер </a:t>
            </a:r>
            <a:br>
              <a:rPr lang="uk-UA" sz="2400" dirty="0" smtClean="0"/>
            </a:br>
            <a:r>
              <a:rPr lang="uk-UA" sz="2400" dirty="0"/>
              <a:t> </a:t>
            </a:r>
            <a:r>
              <a:rPr lang="uk-UA" sz="2400" dirty="0" smtClean="0"/>
              <a:t>                                                                          </a:t>
            </a:r>
            <a:r>
              <a:rPr lang="uk-UA" sz="2400" dirty="0" err="1" smtClean="0"/>
              <a:t>Шишмаревих</a:t>
            </a:r>
            <a:r>
              <a:rPr lang="uk-UA" sz="2400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5" y="260648"/>
            <a:ext cx="4788000" cy="6373363"/>
          </a:xfrm>
        </p:spPr>
      </p:pic>
    </p:spTree>
    <p:extLst>
      <p:ext uri="{BB962C8B-B14F-4D97-AF65-F5344CB8AC3E}">
        <p14:creationId xmlns:p14="http://schemas.microsoft.com/office/powerpoint/2010/main" val="42288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6" b="13446"/>
          <a:stretch>
            <a:fillRect/>
          </a:stretch>
        </p:blipFill>
        <p:spPr>
          <a:xfrm>
            <a:off x="3203848" y="404664"/>
            <a:ext cx="5562600" cy="56388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uk-UA" dirty="0" smtClean="0"/>
              <a:t>Іван Іванович Шишкін (1832-1898)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Російський </a:t>
            </a:r>
            <a:r>
              <a:rPr lang="uk-UA" dirty="0" err="1" smtClean="0"/>
              <a:t>хужожник-пейзажист</a:t>
            </a:r>
            <a:r>
              <a:rPr lang="uk-UA" dirty="0" smtClean="0"/>
              <a:t>, живописець, рисувальник.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28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 b="10907"/>
          <a:stretch>
            <a:fillRect/>
          </a:stretch>
        </p:blipFill>
        <p:spPr>
          <a:xfrm>
            <a:off x="3203848" y="404664"/>
            <a:ext cx="5562600" cy="56388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07504" y="1772815"/>
            <a:ext cx="2376000" cy="2772000"/>
          </a:xfrm>
        </p:spPr>
        <p:txBody>
          <a:bodyPr>
            <a:normAutofit/>
          </a:bodyPr>
          <a:lstStyle/>
          <a:p>
            <a:r>
              <a:rPr lang="uk-UA" dirty="0" smtClean="0"/>
              <a:t>Народився в </a:t>
            </a:r>
            <a:r>
              <a:rPr lang="uk-UA" dirty="0" err="1" smtClean="0"/>
              <a:t>м.Єласбург</a:t>
            </a:r>
            <a:r>
              <a:rPr lang="uk-UA" dirty="0" smtClean="0"/>
              <a:t>.  Після п*</a:t>
            </a:r>
            <a:r>
              <a:rPr lang="uk-UA" dirty="0" err="1" smtClean="0"/>
              <a:t>яти</a:t>
            </a:r>
            <a:r>
              <a:rPr lang="uk-UA" dirty="0" smtClean="0"/>
              <a:t> класів казанської гімназії вступив до Московського училища живопису, далі в Петербурзьку академію мистецтв.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10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</TotalTime>
  <Words>172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Російські живописці ХІХ століття</vt:lpstr>
      <vt:lpstr>Карл Па́влович Брюлло́в (*12 (23) грудня 1799 — †11 (23) червня 1852 — російський художник, професор Петербурзької академії мистецтв  </vt:lpstr>
      <vt:lpstr>Карл Брюллов народився в Санкт-Петербурзі в сім'ї академіка різьбяра по дереву і гравера. З 1809 по 1821 займався живописом в Петербурзькій академії мистецтв. Учень Андрія Івановича Іванова. Брюллов був надзвичайно успішним студентом: він здобув Золоту медаль із класу історичного живопису. Його перша відома робота відноситься до 1820 року — «Нарцис». </vt:lpstr>
      <vt:lpstr>Брюллов, на відміну від Пушкіна і свого друга — Глінки, не зробив настільки істотного впливу на російський живопис, як вони — на літературу і музику відповідно. Проте психологічну тенденцію брюлловських портретів можна прослідити у всіх російських майстрів цього жанру: від Крамського і Перова до Серова і Врубеля.  Картина «Вершниця»</vt:lpstr>
      <vt:lpstr>Італійський ранок Ця картина є одна з перших жанрових композицій, виконана Карлом Брюлловим безпосередньо з натури. В листі до Товариства заохочення художників він повідомляв про свої новаторські відкриття, які передували пошукам природнього середовища для художників реалістичного та імпресіоністичного напрямків в другій половині 19 століття.</vt:lpstr>
      <vt:lpstr>                                                                        «Велика княгиня Олена                                                                            Павлівна з дочкою»</vt:lpstr>
      <vt:lpstr>                                                 «Портрет сестер                                                                             Шишмаревих»</vt:lpstr>
      <vt:lpstr>Іван Іванович Шишкін (1832-1898)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Російські живописці ХІХ століття</dc:title>
  <dc:creator>Лиза</dc:creator>
  <cp:lastModifiedBy>Лиза</cp:lastModifiedBy>
  <cp:revision>5</cp:revision>
  <dcterms:created xsi:type="dcterms:W3CDTF">2013-12-06T13:39:27Z</dcterms:created>
  <dcterms:modified xsi:type="dcterms:W3CDTF">2013-12-06T14:29:36Z</dcterms:modified>
</cp:coreProperties>
</file>