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85" r:id="rId8"/>
    <p:sldId id="264" r:id="rId9"/>
    <p:sldId id="286" r:id="rId10"/>
    <p:sldId id="287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5" r:id="rId20"/>
    <p:sldId id="276" r:id="rId21"/>
    <p:sldId id="277" r:id="rId22"/>
    <p:sldId id="278" r:id="rId23"/>
    <p:sldId id="274" r:id="rId24"/>
    <p:sldId id="280" r:id="rId25"/>
    <p:sldId id="283" r:id="rId26"/>
    <p:sldId id="281" r:id="rId27"/>
    <p:sldId id="284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554C-06DC-4835-9090-3FDEB1190252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126D-6997-4BDF-BBD3-E5FFC37EE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esktop\&#1090;&#1077;&#1072;&#1090;&#1088;\1.wma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enovo\Desktop\&#1090;&#1077;&#1072;&#1090;&#1088;\&#1052;&#1086;&#1081;%20&#1092;&#1080;&#1083;&#1100;&#1084;3.wmv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Lenovo\Desktop\&#1090;&#1077;&#1072;&#1090;&#1088;\8.wma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Lenovo\Desktop\&#1090;&#1077;&#1072;&#1090;&#1088;\9.wma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jpeg"/><Relationship Id="rId2" Type="http://schemas.openxmlformats.org/officeDocument/2006/relationships/audio" Target="file:///C:\Users\Lenovo\Desktop\&#1090;&#1077;&#1072;&#1090;&#1088;\10.wma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11.wma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jpeg"/><Relationship Id="rId2" Type="http://schemas.openxmlformats.org/officeDocument/2006/relationships/audio" Target="file:///C:\Users\Lenovo\Desktop\&#1090;&#1077;&#1072;&#1090;&#1088;\12.wma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13.wma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90;&#1077;&#1072;&#1090;&#1088;\14.wma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Lenovo\Desktop\&#1090;&#1077;&#1072;&#1090;&#1088;\15.wma" TargetMode="External"/><Relationship Id="rId1" Type="http://schemas.openxmlformats.org/officeDocument/2006/relationships/tags" Target="../tags/tag10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16.wma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&#1090;&#1077;&#1072;&#1090;&#1088;\2.wma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90;&#1077;&#1072;&#1090;&#1088;\17.wma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Lenovo\Desktop\&#1090;&#1077;&#1072;&#1090;&#1088;\18.wma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19.wma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jpeg"/><Relationship Id="rId2" Type="http://schemas.openxmlformats.org/officeDocument/2006/relationships/audio" Target="file:///C:\Users\Lenovo\Desktop\&#1090;&#1077;&#1072;&#1090;&#1088;\20.wma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38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enovo\Desktop\&#1090;&#1077;&#1072;&#1090;&#1088;\21.wma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enovo\Desktop\&#1090;&#1077;&#1072;&#1090;&#1088;\22.wma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42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4.jpeg"/><Relationship Id="rId2" Type="http://schemas.openxmlformats.org/officeDocument/2006/relationships/audio" Target="file:///C:\Users\Lenovo\Desktop\&#1090;&#1077;&#1072;&#1090;&#1088;\23.wma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43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Lenovo\Desktop\&#1090;&#1077;&#1072;&#1090;&#1088;\24.wma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Lenovo\Desktop\&#1090;&#1077;&#1072;&#1090;&#1088;\3.wma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4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eg"/><Relationship Id="rId2" Type="http://schemas.openxmlformats.org/officeDocument/2006/relationships/audio" Target="file:///C:\Users\Lenovo\Desktop\&#1090;&#1077;&#1072;&#1090;&#1088;\5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2.bin"/><Relationship Id="rId2" Type="http://schemas.openxmlformats.org/officeDocument/2006/relationships/audio" Target="file:///C:\Users\Lenovo\Desktop\&#1090;&#1077;&#1072;&#1090;&#1088;\6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esktop\&#1090;&#1077;&#1072;&#1090;&#1088;\&#1052;&#1086;&#1081;%20&#1092;&#1080;&#1083;&#1100;&#1084;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Lenovo\Desktop\&#1090;&#1077;&#1072;&#1090;&#1088;\7.wma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esktop\&#1090;&#1077;&#1072;&#1090;&#1088;\&#1052;&#1086;&#1081;%20&#1092;&#1080;&#1083;&#1100;&#1084;5.wmv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театр.jpe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990656" cy="4608511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корифеїв</a:t>
            </a:r>
            <a:endParaRPr lang="ru-RU" sz="96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60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nament.jpg"/>
          <p:cNvPicPr>
            <a:picLocks noChangeAspect="1"/>
          </p:cNvPicPr>
          <p:nvPr/>
        </p:nvPicPr>
        <p:blipFill>
          <a:blip r:embed="rId3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Живий голос Марка Кропивницького</a:t>
            </a:r>
            <a:b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Вірш </a:t>
            </a:r>
            <a:r>
              <a:rPr lang="uk-UA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“Думи</a:t>
            </a: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мої, думи </a:t>
            </a:r>
            <a:r>
              <a:rPr lang="uk-UA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мої”</a:t>
            </a: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Т.Шевченка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Мой фильм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764704"/>
            <a:ext cx="6288021" cy="4716016"/>
          </a:xfrm>
          <a:prstGeom prst="rect">
            <a:avLst/>
          </a:prstGeom>
        </p:spPr>
      </p:pic>
    </p:spTree>
  </p:cSld>
  <p:clrMapOvr>
    <a:masterClrMapping/>
  </p:clrMapOvr>
  <p:transition advTm="67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3744416"/>
          </a:xfrm>
        </p:spPr>
        <p:txBody>
          <a:bodyPr>
            <a:normAutofit/>
          </a:bodyPr>
          <a:lstStyle/>
          <a:p>
            <a:r>
              <a:rPr lang="uk-UA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 Кропивницький сам шукав і вчив своїх </a:t>
            </a:r>
            <a:r>
              <a:rPr lang="uk-UA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акторів: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Рисунок 7" descr="ornament.jpg"/>
          <p:cNvPicPr>
            <a:picLocks noChangeAspect="1"/>
          </p:cNvPicPr>
          <p:nvPr/>
        </p:nvPicPr>
        <p:blipFill>
          <a:blip r:embed="rId4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Марію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Адасовську</a:t>
            </a:r>
            <a:r>
              <a:rPr lang="ru-RU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Заньковецьку </a:t>
            </a:r>
            <a:b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1854-1934</a:t>
            </a: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– українська актриса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elisavet_7_13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83568" y="1412776"/>
            <a:ext cx="3456384" cy="5192884"/>
          </a:xfrm>
        </p:spPr>
      </p:pic>
      <p:pic>
        <p:nvPicPr>
          <p:cNvPr id="6" name="Содержимое 5" descr="m_zankovecka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860032" y="1412776"/>
            <a:ext cx="3630163" cy="5137024"/>
          </a:xfrm>
        </p:spPr>
      </p:pic>
    </p:spTree>
  </p:cSld>
  <p:clrMapOvr>
    <a:masterClrMapping/>
  </p:clrMapOvr>
  <p:transition advTm="12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9" name="Рисунок 8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Панаса Саксаганського</a:t>
            </a:r>
            <a:b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(1859-1940) – актор, режисер, драматург, педагог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elisavet_7_12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95536" y="0"/>
            <a:ext cx="3456384" cy="5112568"/>
          </a:xfrm>
        </p:spPr>
      </p:pic>
      <p:pic>
        <p:nvPicPr>
          <p:cNvPr id="6" name="Содержимое 5" descr="elisavet_7_16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148064" y="0"/>
            <a:ext cx="3456384" cy="5149175"/>
          </a:xfrm>
        </p:spPr>
      </p:pic>
    </p:spTree>
    <p:custDataLst>
      <p:tags r:id="rId1"/>
    </p:custDataLst>
  </p:cSld>
  <p:clrMapOvr>
    <a:masterClrMapping/>
  </p:clrMapOvr>
  <p:transition advTm="15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elisavet_7_0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962871" y="273050"/>
            <a:ext cx="4713585" cy="63626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3465513" cy="547260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Миколу Тобілевича (Садовського)</a:t>
            </a:r>
          </a:p>
          <a:p>
            <a:pPr algn="ctr"/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(1856-1933)</a:t>
            </a:r>
            <a:r>
              <a:rPr lang="ru-RU" sz="4000" dirty="0" smtClean="0"/>
              <a:t> - 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корифей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українського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побутового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театру</a:t>
            </a:r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Рисунок 7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Тобілевича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Карпенко-Карого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(1845-1907) – письменник, драматург,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актор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Карпенко-Карий_І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683568" y="1267406"/>
            <a:ext cx="3888432" cy="5488948"/>
          </a:xfrm>
        </p:spPr>
      </p:pic>
      <p:pic>
        <p:nvPicPr>
          <p:cNvPr id="6" name="Содержимое 5" descr="Тобілевич_І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5076056" y="1201052"/>
            <a:ext cx="3384376" cy="5539095"/>
          </a:xfrm>
        </p:spPr>
      </p:pic>
    </p:spTree>
    <p:custDataLst>
      <p:tags r:id="rId1"/>
    </p:custDataLst>
  </p:cSld>
  <p:clrMapOvr>
    <a:masterClrMapping/>
  </p:clrMapOvr>
  <p:transition advTm="19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35px-Садовська-Барилотті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476672"/>
            <a:ext cx="4250591" cy="5853112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716016" y="548680"/>
            <a:ext cx="3440559" cy="519489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Марію </a:t>
            </a:r>
            <a:r>
              <a:rPr lang="uk-UA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Садовську-Барілотті</a:t>
            </a:r>
            <a:endParaRPr lang="uk-UA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(1855-1891) </a:t>
            </a:r>
            <a:r>
              <a:rPr lang="uk-UA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–співачка-сопрано</a:t>
            </a:r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драматична акторка 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8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Рисунок 4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Foto_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404664"/>
            <a:ext cx="8591864" cy="6048672"/>
          </a:xfrm>
        </p:spPr>
      </p:pic>
    </p:spTree>
    <p:custDataLst>
      <p:tags r:id="rId1"/>
    </p:custDataLst>
  </p:cSld>
  <p:clrMapOvr>
    <a:masterClrMapping/>
  </p:clrMapOvr>
  <p:transition advTm="6895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Стиль синкретичного </a:t>
            </a:r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театру </a:t>
            </a:r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вражав суто народною свіжістю й неподібністю до жодного існуючого театру.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203848" cy="6858000"/>
          </a:xfrm>
        </p:spPr>
        <p:txBody>
          <a:bodyPr>
            <a:normAutofit fontScale="92500"/>
          </a:bodyPr>
          <a:lstStyle/>
          <a:p>
            <a:endParaRPr lang="uk-UA" sz="2400" dirty="0" smtClean="0"/>
          </a:p>
          <a:p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Основу репертуару корифеїв складали твори: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І.Котляревського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Г.Квітки-Основ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яненка</a:t>
            </a:r>
            <a:endParaRPr lang="uk-UA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Т.Шевченка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М.Кропивницького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М.Старицького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І.Карпенка-Карого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О.Островського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М.Гоголя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інших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87824" y="836712"/>
            <a:ext cx="6156176" cy="4552228"/>
          </a:xfrm>
          <a:noFill/>
        </p:spPr>
      </p:pic>
    </p:spTree>
    <p:custDataLst>
      <p:tags r:id="rId1"/>
    </p:custDataLst>
  </p:cSld>
  <p:clrMapOvr>
    <a:masterClrMapping/>
  </p:clrMapOvr>
  <p:transition advTm="142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3" name="Рисунок 2" descr="ornament.jpg"/>
          <p:cNvPicPr>
            <a:picLocks noChangeAspect="1"/>
          </p:cNvPicPr>
          <p:nvPr/>
        </p:nvPicPr>
        <p:blipFill>
          <a:blip r:embed="rId4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88255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"корифей"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означає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людину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яка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найвизначнішим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діячем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певній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сфері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8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132856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1885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році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єдина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досі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театральна трупа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розділилася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Марко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Кропивницький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своїми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акторами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відокремився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Михайла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Старицького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прихильників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800px-ТеатрКорифеїв188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55576" y="2105473"/>
            <a:ext cx="7704856" cy="4752527"/>
          </a:xfrm>
        </p:spPr>
      </p:pic>
    </p:spTree>
    <p:custDataLst>
      <p:tags r:id="rId1"/>
    </p:custDataLst>
  </p:cSld>
  <p:clrMapOvr>
    <a:masterClrMapping/>
  </p:clrMapOvr>
  <p:transition advTm="17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8" name="Рисунок 7" descr="ornament.jpg"/>
          <p:cNvPicPr>
            <a:picLocks noChangeAspect="1"/>
          </p:cNvPicPr>
          <p:nvPr/>
        </p:nvPicPr>
        <p:blipFill>
          <a:blip r:embed="rId4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1907 р.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Миколі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Садовському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вдалося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відкрити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Києві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постійний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</a:t>
            </a:r>
          </a:p>
        </p:txBody>
      </p:sp>
      <p:pic>
        <p:nvPicPr>
          <p:cNvPr id="5" name="Содержимое 4" descr="dom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4644009" cy="4464496"/>
          </a:xfrm>
        </p:spPr>
      </p:pic>
      <p:pic>
        <p:nvPicPr>
          <p:cNvPr id="6" name="Содержимое 5" descr="800px-Київська_оперета_2008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716016" y="1844824"/>
            <a:ext cx="4427984" cy="4464496"/>
          </a:xfrm>
        </p:spPr>
      </p:pic>
    </p:spTree>
  </p:cSld>
  <p:clrMapOvr>
    <a:masterClrMapping/>
  </p:clrMapOvr>
  <p:transition advTm="13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9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824536" cy="5976663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репертуарі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театру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такі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вистави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Запорожець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Дунаєм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«Продана наречена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«Галька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«Катерина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Енеїда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Ревізор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Гоголя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Влада\Desktop\театр\ur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852936"/>
            <a:ext cx="2959993" cy="29599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90284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Музичне оформлення здійснювали неперевершений Микола Лисенко, Павло </a:t>
            </a:r>
            <a:r>
              <a:rPr lang="uk-UA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Нищинський</a:t>
            </a:r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Кирило </a:t>
            </a:r>
            <a:r>
              <a:rPr lang="uk-UA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Стеценко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" name="Содержимое 9" descr="001411_mykola_lysenko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132856"/>
            <a:ext cx="2664296" cy="3712544"/>
          </a:xfrm>
        </p:spPr>
      </p:pic>
      <p:pic>
        <p:nvPicPr>
          <p:cNvPr id="11" name="Содержимое 10" descr="78293154_nishchynsky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275856" y="2132856"/>
            <a:ext cx="2664296" cy="3730014"/>
          </a:xfrm>
        </p:spPr>
      </p:pic>
      <p:pic>
        <p:nvPicPr>
          <p:cNvPr id="12" name="Рисунок 11" descr="stecen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222" y="2132856"/>
            <a:ext cx="2677258" cy="37444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r>
              <a:rPr lang="uk-U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Завдяки діяльності корифеїв 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r>
              <a:rPr lang="uk-U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пол. 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ХIХ ст. 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увійшла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історію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«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золотий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вік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5" descr="tstr1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848"/>
            <a:ext cx="9144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2" name="Рисунок 1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8859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48680"/>
            <a:ext cx="8077165" cy="56886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54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Послідовники театру корифеїв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89240"/>
            <a:ext cx="4427984" cy="1628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 Мар</a:t>
            </a:r>
            <a:r>
              <a:rPr lang="en-US" sz="3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ahoma" pitchFamily="34" charset="0"/>
              </a:rPr>
              <a:t>'</a:t>
            </a:r>
            <a:r>
              <a:rPr lang="uk-UA" sz="30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яненко</a:t>
            </a:r>
            <a:r>
              <a:rPr lang="uk-UA" sz="3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(1878–1962)</a:t>
            </a:r>
          </a:p>
          <a:p>
            <a:pPr algn="ctr"/>
            <a:r>
              <a:rPr lang="uk-UA" sz="3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талановитий майстер сцени </a:t>
            </a:r>
            <a:endParaRPr lang="ru-RU" sz="30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4941168"/>
            <a:ext cx="4644008" cy="16288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Гнат  Юра (1888 – 1966) – український театральний режисер, актор театру і кіно</a:t>
            </a:r>
            <a:endParaRPr lang="ru-RU" sz="2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Содержимое 12" descr="75066855_maryanenko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683568" y="908720"/>
            <a:ext cx="3096344" cy="4399074"/>
          </a:xfrm>
        </p:spPr>
      </p:pic>
      <p:pic>
        <p:nvPicPr>
          <p:cNvPr id="14" name="Содержимое 13" descr="5043625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860032" y="908720"/>
            <a:ext cx="3456385" cy="4378087"/>
          </a:xfrm>
        </p:spPr>
      </p:pic>
    </p:spTree>
    <p:custDataLst>
      <p:tags r:id="rId1"/>
    </p:custDataLst>
  </p:cSld>
  <p:clrMapOvr>
    <a:masterClrMapping/>
  </p:clrMapOvr>
  <p:transition advTm="13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3" name="Рисунок 2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237626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за увагу !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атр.jpe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416247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Презентацію підготували:</a:t>
            </a:r>
            <a:br>
              <a:rPr lang="uk-UA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Поляк Владислава</a:t>
            </a:r>
            <a:br>
              <a:rPr lang="uk-UA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Ігнатьєва Марія</a:t>
            </a:r>
            <a:endParaRPr lang="ru-RU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2932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ornament.jpg"/>
          <p:cNvPicPr>
            <a:picLocks noChangeAspect="1"/>
          </p:cNvPicPr>
          <p:nvPr/>
        </p:nvPicPr>
        <p:blipFill>
          <a:blip r:embed="rId4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26570"/>
          </a:xfrm>
        </p:spPr>
        <p:txBody>
          <a:bodyPr>
            <a:normAutofit/>
          </a:bodyPr>
          <a:lstStyle/>
          <a:p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корифеїв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перший</a:t>
            </a:r>
            <a:r>
              <a:rPr lang="ru-RU" sz="6000" b="1" baseline="30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реалістичний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професійний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</a:t>
            </a:r>
            <a:r>
              <a:rPr lang="ru-RU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</a:t>
            </a:r>
          </a:p>
        </p:txBody>
      </p:sp>
    </p:spTree>
  </p:cSld>
  <p:clrMapOvr>
    <a:masterClrMapping/>
  </p:clrMapOvr>
  <p:transition advTm="1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9" name="Рисунок 8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11960" cy="6858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1865 року інженер-полковник Георгій Васильович </a:t>
            </a:r>
            <a:r>
              <a:rPr lang="uk-UA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Трамбицький</a:t>
            </a: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купив у міського управління ділянку землі у </a:t>
            </a:r>
            <a:r>
              <a:rPr lang="uk-UA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Єлисаветграді</a:t>
            </a:r>
            <a:r>
              <a:rPr lang="uk-U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  на якій збудував Зимовий театр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Содержимое 10" descr="tmk2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283968" y="476672"/>
            <a:ext cx="4522102" cy="5760640"/>
          </a:xfrm>
        </p:spPr>
      </p:pic>
    </p:spTree>
    <p:custDataLst>
      <p:tags r:id="rId1"/>
    </p:custDataLst>
  </p:cSld>
  <p:clrMapOvr>
    <a:masterClrMapping/>
  </p:clrMapOvr>
  <p:transition advTm="15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9144000" cy="184482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sz="36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</a:t>
            </a:r>
            <a:r>
              <a:rPr lang="uk-UA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був відкритий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1882 </a:t>
            </a:r>
            <a:r>
              <a:rPr lang="ru-RU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року </a:t>
            </a:r>
            <a:r>
              <a:rPr lang="uk-UA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драмою </a:t>
            </a:r>
            <a:r>
              <a:rPr lang="ru-RU" sz="36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І.Котляревського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«Наталка Полтавка»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яку поставив </a:t>
            </a:r>
            <a:r>
              <a:rPr lang="ru-RU" sz="36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М.Кропивницький</a:t>
            </a:r>
            <a:endParaRPr lang="ru-RU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DSC08034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60648"/>
            <a:ext cx="3419872" cy="2880320"/>
          </a:xfrm>
          <a:prstGeom prst="rect">
            <a:avLst/>
          </a:prstGeom>
        </p:spPr>
      </p:pic>
      <p:pic>
        <p:nvPicPr>
          <p:cNvPr id="9" name="Рисунок 8" descr="DSC08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44824"/>
            <a:ext cx="2234267" cy="3456384"/>
          </a:xfrm>
          <a:prstGeom prst="rect">
            <a:avLst/>
          </a:prstGeom>
        </p:spPr>
      </p:pic>
      <p:pic>
        <p:nvPicPr>
          <p:cNvPr id="5" name="Рисунок 4" descr="800px-ЄлисаветградськийТеатр.jpg"/>
          <p:cNvPicPr>
            <a:picLocks noGrp="1" noChangeAspect="1"/>
          </p:cNvPicPr>
          <p:nvPr>
            <p:ph type="pic" idx="1"/>
          </p:nvPr>
        </p:nvPicPr>
        <p:blipFill>
          <a:blip r:embed="rId8" cstate="print"/>
          <a:srcRect l="6167" r="6167"/>
          <a:stretch>
            <a:fillRect/>
          </a:stretch>
        </p:blipFill>
        <p:spPr>
          <a:xfrm>
            <a:off x="1979712" y="1412776"/>
            <a:ext cx="4248472" cy="2945646"/>
          </a:xfrm>
        </p:spPr>
      </p:pic>
    </p:spTree>
    <p:custDataLst>
      <p:tags r:id="rId1"/>
    </p:custDataLst>
  </p:cSld>
  <p:clrMapOvr>
    <a:masterClrMapping/>
  </p:clrMapOvr>
  <p:transition advTm="15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877272"/>
            <a:ext cx="4040188" cy="63976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Фойє театру </a:t>
            </a:r>
            <a:endParaRPr lang="ru-RU" sz="3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5877272"/>
            <a:ext cx="4041775" cy="98072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Глядацька зала</a:t>
            </a:r>
          </a:p>
          <a:p>
            <a:pPr algn="ctr"/>
            <a:r>
              <a:rPr lang="uk-UA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Вигляд до 1974 року</a:t>
            </a:r>
            <a:endParaRPr lang="ru-RU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1520" y="332656"/>
          <a:ext cx="4113638" cy="5472608"/>
        </p:xfrm>
        <a:graphic>
          <a:graphicData uri="http://schemas.openxmlformats.org/presentationml/2006/ole">
            <p:oleObj spid="_x0000_s1026" name="Image" r:id="rId6" imgW="2844444" imgH="3784127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ph sz="quarter" idx="4"/>
          </p:nvPr>
        </p:nvGraphicFramePr>
        <p:xfrm>
          <a:off x="4788024" y="332656"/>
          <a:ext cx="4041775" cy="5544616"/>
        </p:xfrm>
        <a:graphic>
          <a:graphicData uri="http://schemas.openxmlformats.org/presentationml/2006/ole">
            <p:oleObj spid="_x0000_s1027" name="Image" r:id="rId7" imgW="6095238" imgH="4228571" progId="">
              <p:embed/>
            </p:oleObj>
          </a:graphicData>
        </a:graphic>
      </p:graphicFrame>
    </p:spTree>
  </p:cSld>
  <p:clrMapOvr>
    <a:masterClrMapping/>
  </p:clrMapOvr>
  <p:transition advTm="6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nament.jpg"/>
          <p:cNvPicPr>
            <a:picLocks noChangeAspect="1"/>
          </p:cNvPicPr>
          <p:nvPr/>
        </p:nvPicPr>
        <p:blipFill>
          <a:blip r:embed="rId3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 advTm="65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7" name="Рисунок 6" descr="ornament.jpg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elisavet_6_08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23528" y="404664"/>
            <a:ext cx="4418021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476672"/>
            <a:ext cx="3672408" cy="59046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Марко Кропивницький (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1840-1910 </a:t>
            </a:r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–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актор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режисер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драматург, композитор, </a:t>
            </a:r>
            <a:r>
              <a:rPr lang="ru-RU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музикант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художник, педагог та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організатор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театральної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справи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76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nament.jpg"/>
          <p:cNvPicPr>
            <a:picLocks noChangeAspect="1"/>
          </p:cNvPicPr>
          <p:nvPr/>
        </p:nvPicPr>
        <p:blipFill>
          <a:blip r:embed="rId3" cstate="print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Мой фильм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8088900" cy="6066675"/>
          </a:xfrm>
          <a:prstGeom prst="rect">
            <a:avLst/>
          </a:prstGeom>
        </p:spPr>
      </p:pic>
    </p:spTree>
  </p:cSld>
  <p:clrMapOvr>
    <a:masterClrMapping/>
  </p:clrMapOvr>
  <p:transition advTm="69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303</Words>
  <Application>Microsoft Office PowerPoint</Application>
  <PresentationFormat>Экран (4:3)</PresentationFormat>
  <Paragraphs>48</Paragraphs>
  <Slides>28</Slides>
  <Notes>0</Notes>
  <HiddenSlides>0</HiddenSlides>
  <MMClips>27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Image</vt:lpstr>
      <vt:lpstr>Театр корифеїв</vt:lpstr>
      <vt:lpstr>Слово "корифей" означає людину, яка є найвизначнішим діячем у певній сфері мистецтва </vt:lpstr>
      <vt:lpstr>Театр корифеїв — перший реалістичний  професійний український театр</vt:lpstr>
      <vt:lpstr>Слайд 4</vt:lpstr>
      <vt:lpstr> Він був відкритий 1882 року драмою І.Котляревського «Наталка Полтавка» , яку поставив М.Кропивницький</vt:lpstr>
      <vt:lpstr>Слайд 6</vt:lpstr>
      <vt:lpstr>Слайд 7</vt:lpstr>
      <vt:lpstr>Слайд 8</vt:lpstr>
      <vt:lpstr>Слайд 9</vt:lpstr>
      <vt:lpstr>Живий голос Марка Кропивницького Вірш “Думи мої, думи мої” Т.Шевченка</vt:lpstr>
      <vt:lpstr>М. Кропивницький сам шукав і вчив своїх акторів:</vt:lpstr>
      <vt:lpstr>Марію Адасовську-Заньковецьку  (1854-1934) – українська актриса</vt:lpstr>
      <vt:lpstr>Панаса Саксаганського (1859-1940) – актор, режисер, драматург, педагог </vt:lpstr>
      <vt:lpstr>Слайд 14</vt:lpstr>
      <vt:lpstr>Івана Тобілевича (Карпенко-Карого) (1845-1907) – письменник, драматург, актор</vt:lpstr>
      <vt:lpstr>Слайд 16</vt:lpstr>
      <vt:lpstr>Слайд 17</vt:lpstr>
      <vt:lpstr>Стиль синкретичного театру вражав суто народною свіжістю й неподібністю до жодного існуючого театру. </vt:lpstr>
      <vt:lpstr>Слайд 19</vt:lpstr>
      <vt:lpstr>У 1885 році єдина досі театральна трупа розділилася: Марко Кропивницький зі своїми акторами відокремився від Михайла Старицького і його прихильників </vt:lpstr>
      <vt:lpstr>1907 р. Миколі Садовському вдалося відкрити в Києві постійний Український театр</vt:lpstr>
      <vt:lpstr>Слайд 22</vt:lpstr>
      <vt:lpstr>Музичне оформлення здійснювали неперевершений Микола Лисенко, Павло Нищинський, Кирило Стеценко </vt:lpstr>
      <vt:lpstr>Завдяки діяльності корифеїв II пол. ХIХ ст. увійшла в історію української культури як «золотий вік» театру </vt:lpstr>
      <vt:lpstr>Слайд 25</vt:lpstr>
      <vt:lpstr>Послідовники театру корифеїв</vt:lpstr>
      <vt:lpstr>Дякуємо за увагу !</vt:lpstr>
      <vt:lpstr>Презентацію підготували: Поляк Владислава Ігнатьєва Марія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корифеїв</dc:title>
  <dc:creator>Влада</dc:creator>
  <cp:lastModifiedBy>Lenovo</cp:lastModifiedBy>
  <cp:revision>53</cp:revision>
  <dcterms:created xsi:type="dcterms:W3CDTF">2013-03-10T21:20:40Z</dcterms:created>
  <dcterms:modified xsi:type="dcterms:W3CDTF">2013-03-18T20:26:11Z</dcterms:modified>
</cp:coreProperties>
</file>