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5278A85-4EE1-4810-BA33-3D0943368F89}" type="datetimeFigureOut">
              <a:rPr lang="ru-RU" smtClean="0"/>
              <a:t>24.11.2013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B9E378-BDD3-42B1-80F9-3276AE951A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064" y="1268760"/>
            <a:ext cx="2878088" cy="1783010"/>
          </a:xfrm>
        </p:spPr>
        <p:txBody>
          <a:bodyPr/>
          <a:lstStyle/>
          <a:p>
            <a:pPr algn="ctr"/>
            <a:r>
              <a:rPr lang="ru-RU" dirty="0"/>
              <a:t>Леонард </a:t>
            </a:r>
            <a:r>
              <a:rPr lang="ru-RU" dirty="0" err="1"/>
              <a:t>Ейлер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66611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2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49" y="5373216"/>
            <a:ext cx="9124492" cy="12320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/>
              <a:t>В - число вершин </a:t>
            </a:r>
            <a:r>
              <a:rPr lang="ru-RU" sz="3100" dirty="0" err="1"/>
              <a:t>опуклого</a:t>
            </a:r>
            <a:r>
              <a:rPr lang="ru-RU" sz="3100" dirty="0"/>
              <a:t> </a:t>
            </a:r>
            <a:r>
              <a:rPr lang="ru-RU" sz="3100" dirty="0" err="1"/>
              <a:t>багатогранника</a:t>
            </a:r>
            <a:r>
              <a:rPr lang="ru-RU" sz="3100" dirty="0"/>
              <a:t>,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 </a:t>
            </a:r>
            <a:r>
              <a:rPr lang="ru-RU" sz="3100" dirty="0"/>
              <a:t>- число </a:t>
            </a:r>
            <a:r>
              <a:rPr lang="ru-RU" sz="3100" dirty="0" err="1"/>
              <a:t>його</a:t>
            </a:r>
            <a:r>
              <a:rPr lang="ru-RU" sz="3100" dirty="0"/>
              <a:t> ребер </a:t>
            </a:r>
            <a:br>
              <a:rPr lang="ru-RU" sz="3100" dirty="0"/>
            </a:br>
            <a:r>
              <a:rPr lang="ru-RU" sz="3100" dirty="0" smtClean="0"/>
              <a:t>Г </a:t>
            </a:r>
            <a:r>
              <a:rPr lang="ru-RU" sz="3100" dirty="0"/>
              <a:t>- число граней.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-8967" y="3356992"/>
            <a:ext cx="9144000" cy="1656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Сума граней и вершин, без числа </a:t>
            </a:r>
            <a:r>
              <a:rPr lang="ru-RU" sz="2800" dirty="0">
                <a:solidFill>
                  <a:schemeClr val="bg1"/>
                </a:solidFill>
              </a:rPr>
              <a:t>ребер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в будь-</a:t>
            </a:r>
            <a:r>
              <a:rPr lang="ru-RU" sz="2800" dirty="0" err="1">
                <a:solidFill>
                  <a:schemeClr val="bg1"/>
                </a:solidFill>
              </a:rPr>
              <a:t>якому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многограннику </a:t>
            </a:r>
            <a:r>
              <a:rPr lang="ru-RU" sz="2800" dirty="0" err="1">
                <a:solidFill>
                  <a:schemeClr val="bg1"/>
                </a:solidFill>
              </a:rPr>
              <a:t>дорівнює</a:t>
            </a:r>
            <a:r>
              <a:rPr lang="ru-RU" sz="2800" dirty="0">
                <a:solidFill>
                  <a:schemeClr val="bg1"/>
                </a:solidFill>
              </a:rPr>
              <a:t> 2.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Г + В </a:t>
            </a:r>
            <a:r>
              <a:rPr lang="ru-RU" sz="3600" dirty="0" smtClean="0">
                <a:solidFill>
                  <a:schemeClr val="bg1"/>
                </a:solidFill>
              </a:rPr>
              <a:t>- Р </a:t>
            </a:r>
            <a:r>
              <a:rPr lang="ru-RU" sz="3600" dirty="0">
                <a:solidFill>
                  <a:schemeClr val="bg1"/>
                </a:solidFill>
              </a:rPr>
              <a:t>=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" y="332656"/>
            <a:ext cx="914400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71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2517792"/>
              </p:ext>
            </p:extLst>
          </p:nvPr>
        </p:nvGraphicFramePr>
        <p:xfrm>
          <a:off x="0" y="79375"/>
          <a:ext cx="9108504" cy="676128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20580"/>
                <a:gridCol w="1623519"/>
                <a:gridCol w="1522050"/>
                <a:gridCol w="1522050"/>
                <a:gridCol w="1522050"/>
                <a:gridCol w="1498255"/>
              </a:tblGrid>
              <a:tr h="1661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Правильний</a:t>
                      </a:r>
                      <a:r>
                        <a:rPr lang="ru-RU" sz="1400" dirty="0" smtClean="0"/>
                        <a:t> многогранник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Малюнок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Число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168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Граней (Г)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Вершин (В)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Ребер (Р)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sz="1700" dirty="0" smtClean="0"/>
                        <a:t> В - Р + Г = 2 </a:t>
                      </a:r>
                      <a:endParaRPr lang="ru-RU" sz="1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383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900" dirty="0" smtClean="0"/>
                        <a:t>Тетраедр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4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4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800" dirty="0" smtClean="0"/>
                        <a:t>4-6+4=2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383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900" dirty="0" smtClean="0"/>
                        <a:t>Гексаедр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8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12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800" dirty="0" smtClean="0"/>
                        <a:t>8-12+6=2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383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900" dirty="0" smtClean="0"/>
                        <a:t>Октаедр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8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12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800" dirty="0" smtClean="0"/>
                        <a:t>6-12+8=2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383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900" dirty="0" smtClean="0"/>
                        <a:t>Ікосаедр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20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12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30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800" dirty="0" smtClean="0"/>
                        <a:t>12-30+20=2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383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900" dirty="0" smtClean="0"/>
                        <a:t>Додекаедр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12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20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3200" dirty="0" smtClean="0"/>
                        <a:t>30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uk-UA" sz="1800" dirty="0" smtClean="0"/>
                        <a:t>20-30+12=2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01" y="908720"/>
            <a:ext cx="1276007" cy="119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86" y="2104991"/>
            <a:ext cx="1265122" cy="12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86" y="3289984"/>
            <a:ext cx="1265121" cy="1176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86" y="4466455"/>
            <a:ext cx="1265122" cy="126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86" y="5727649"/>
            <a:ext cx="1265122" cy="102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268760"/>
            <a:ext cx="5256584" cy="38884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Теорема </a:t>
            </a:r>
            <a:r>
              <a:rPr lang="ru-RU" sz="2400" dirty="0" err="1"/>
              <a:t>Ейлера</a:t>
            </a:r>
            <a:r>
              <a:rPr lang="ru-RU" sz="2400" dirty="0"/>
              <a:t> </a:t>
            </a:r>
            <a:r>
              <a:rPr lang="ru-RU" sz="2400" dirty="0" err="1"/>
              <a:t>відіграє</a:t>
            </a:r>
            <a:r>
              <a:rPr lang="ru-RU" sz="2400" dirty="0"/>
              <a:t> </a:t>
            </a:r>
            <a:r>
              <a:rPr lang="ru-RU" sz="2400" dirty="0" err="1"/>
              <a:t>величезну</a:t>
            </a:r>
            <a:r>
              <a:rPr lang="ru-RU" sz="2400" dirty="0"/>
              <a:t> роль в </a:t>
            </a:r>
            <a:r>
              <a:rPr lang="ru-RU" sz="2400" dirty="0" err="1"/>
              <a:t>математиці</a:t>
            </a:r>
            <a:r>
              <a:rPr lang="ru-RU" sz="2400" dirty="0"/>
              <a:t>. З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доведено </a:t>
            </a:r>
            <a:r>
              <a:rPr lang="ru-RU" sz="2400" dirty="0" err="1"/>
              <a:t>величезна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теорем. </a:t>
            </a:r>
            <a:r>
              <a:rPr lang="ru-RU" sz="2400" dirty="0" err="1"/>
              <a:t>Перебуваючи</a:t>
            </a:r>
            <a:r>
              <a:rPr lang="ru-RU" sz="2400" dirty="0"/>
              <a:t> в </a:t>
            </a:r>
            <a:r>
              <a:rPr lang="ru-RU" sz="2400" dirty="0" err="1"/>
              <a:t>центрі</a:t>
            </a:r>
            <a:r>
              <a:rPr lang="ru-RU" sz="2400" dirty="0"/>
              <a:t> </a:t>
            </a:r>
            <a:r>
              <a:rPr lang="ru-RU" sz="2400" dirty="0" err="1"/>
              <a:t>постійної</a:t>
            </a:r>
            <a:r>
              <a:rPr lang="ru-RU" sz="2400" dirty="0"/>
              <a:t> </a:t>
            </a:r>
            <a:r>
              <a:rPr lang="ru-RU" sz="2400" dirty="0" err="1"/>
              <a:t>уваги</a:t>
            </a:r>
            <a:r>
              <a:rPr lang="ru-RU" sz="2400" dirty="0"/>
              <a:t> з боку </a:t>
            </a:r>
            <a:r>
              <a:rPr lang="ru-RU" sz="2400" dirty="0" err="1"/>
              <a:t>математиків</a:t>
            </a:r>
            <a:r>
              <a:rPr lang="ru-RU" sz="2400" dirty="0"/>
              <a:t>, теорема </a:t>
            </a:r>
            <a:r>
              <a:rPr lang="ru-RU" sz="2400" dirty="0" err="1"/>
              <a:t>Ейлера</a:t>
            </a:r>
            <a:r>
              <a:rPr lang="ru-RU" sz="2400" dirty="0"/>
              <a:t> </a:t>
            </a:r>
            <a:r>
              <a:rPr lang="ru-RU" sz="2400" dirty="0" err="1"/>
              <a:t>отримала</a:t>
            </a:r>
            <a:r>
              <a:rPr lang="ru-RU" sz="2400" dirty="0"/>
              <a:t> </a:t>
            </a:r>
            <a:r>
              <a:rPr lang="ru-RU" sz="2400" dirty="0" err="1"/>
              <a:t>далекосяжні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r>
              <a:rPr lang="ru-RU" sz="2400" dirty="0"/>
              <a:t>. </a:t>
            </a:r>
            <a:r>
              <a:rPr lang="ru-RU" sz="2400" dirty="0" err="1"/>
              <a:t>Більше</a:t>
            </a:r>
            <a:r>
              <a:rPr lang="ru-RU" sz="2400" dirty="0"/>
              <a:t> того, </a:t>
            </a:r>
            <a:r>
              <a:rPr lang="ru-RU" sz="2400" dirty="0" err="1"/>
              <a:t>ця</a:t>
            </a:r>
            <a:r>
              <a:rPr lang="ru-RU" sz="2400" dirty="0"/>
              <a:t> теорема </a:t>
            </a:r>
            <a:r>
              <a:rPr lang="ru-RU" sz="2400" dirty="0" err="1"/>
              <a:t>відкрила</a:t>
            </a:r>
            <a:r>
              <a:rPr lang="ru-RU" sz="2400" dirty="0"/>
              <a:t> </a:t>
            </a:r>
            <a:r>
              <a:rPr lang="ru-RU" sz="2400" dirty="0" err="1"/>
              <a:t>нову</a:t>
            </a:r>
            <a:r>
              <a:rPr lang="ru-RU" sz="2400" dirty="0"/>
              <a:t> главу в </a:t>
            </a:r>
            <a:r>
              <a:rPr lang="ru-RU" sz="2400" dirty="0" err="1"/>
              <a:t>математиці</a:t>
            </a:r>
            <a:r>
              <a:rPr lang="ru-RU" sz="2400" dirty="0"/>
              <a:t>, яка </a:t>
            </a:r>
            <a:r>
              <a:rPr lang="ru-RU" sz="2400" dirty="0" err="1"/>
              <a:t>називається</a:t>
            </a:r>
            <a:r>
              <a:rPr lang="ru-RU" sz="2400" dirty="0"/>
              <a:t> </a:t>
            </a:r>
            <a:r>
              <a:rPr lang="ru-RU" sz="2400" dirty="0" err="1" smtClean="0"/>
              <a:t>топологією</a:t>
            </a:r>
            <a:r>
              <a:rPr lang="ru-RU" sz="240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95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358</TotalTime>
  <Words>126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Перспектива</vt:lpstr>
      <vt:lpstr>Леонард Ейлер</vt:lpstr>
      <vt:lpstr>В - число вершин опуклого багатогранника,  Р - число його ребер  Г - число граней.</vt:lpstr>
      <vt:lpstr>Презентация PowerPoint</vt:lpstr>
      <vt:lpstr>Теорема Ейлера відіграє величезну роль в математиці. З її допомогою було доведено величезна кількість теорем. Перебуваючи в центрі постійної уваги з боку математиків, теорема Ейлера отримала далекосяжні узагальнення. Більше того, ця теорема відкрила нову главу в математиці, яка називається топологією.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2013-11-24T13:45:39Z</dcterms:created>
  <dcterms:modified xsi:type="dcterms:W3CDTF">2013-11-24T19:44:31Z</dcterms:modified>
</cp:coreProperties>
</file>