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5" r:id="rId4"/>
    <p:sldId id="259" r:id="rId5"/>
    <p:sldId id="260" r:id="rId6"/>
    <p:sldId id="261" r:id="rId7"/>
    <p:sldId id="286" r:id="rId8"/>
    <p:sldId id="262" r:id="rId9"/>
    <p:sldId id="287" r:id="rId10"/>
    <p:sldId id="288" r:id="rId11"/>
    <p:sldId id="263" r:id="rId12"/>
    <p:sldId id="265" r:id="rId13"/>
    <p:sldId id="289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90" r:id="rId23"/>
    <p:sldId id="291" r:id="rId24"/>
    <p:sldId id="302" r:id="rId25"/>
    <p:sldId id="303" r:id="rId26"/>
    <p:sldId id="304" r:id="rId27"/>
    <p:sldId id="305" r:id="rId28"/>
    <p:sldId id="306" r:id="rId29"/>
    <p:sldId id="281" r:id="rId30"/>
    <p:sldId id="284" r:id="rId31"/>
    <p:sldId id="301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EEB1408-ADA0-43C9-8956-73267E6DE69F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8DA6FF-F2FA-457F-A08E-E2E1EB0780C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1408-ADA0-43C9-8956-73267E6DE69F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FF-F2FA-457F-A08E-E2E1EB0780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1408-ADA0-43C9-8956-73267E6DE69F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FF-F2FA-457F-A08E-E2E1EB0780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EB1408-ADA0-43C9-8956-73267E6DE69F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8DA6FF-F2FA-457F-A08E-E2E1EB0780C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EEB1408-ADA0-43C9-8956-73267E6DE69F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78DA6FF-F2FA-457F-A08E-E2E1EB0780C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1408-ADA0-43C9-8956-73267E6DE69F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FF-F2FA-457F-A08E-E2E1EB0780C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1408-ADA0-43C9-8956-73267E6DE69F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FF-F2FA-457F-A08E-E2E1EB0780C3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EB1408-ADA0-43C9-8956-73267E6DE69F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8DA6FF-F2FA-457F-A08E-E2E1EB0780C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1408-ADA0-43C9-8956-73267E6DE69F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FF-F2FA-457F-A08E-E2E1EB0780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EB1408-ADA0-43C9-8956-73267E6DE69F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8DA6FF-F2FA-457F-A08E-E2E1EB0780C3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EB1408-ADA0-43C9-8956-73267E6DE69F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8DA6FF-F2FA-457F-A08E-E2E1EB0780C3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EB1408-ADA0-43C9-8956-73267E6DE69F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8DA6FF-F2FA-457F-A08E-E2E1EB0780C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53241151_1262460001_ve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48264" cy="6948264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86200"/>
            <a:ext cx="8763000" cy="1447800"/>
          </a:xfrm>
        </p:spPr>
        <p:txBody>
          <a:bodyPr>
            <a:normAutofit fontScale="90000"/>
          </a:bodyPr>
          <a:lstStyle/>
          <a:p>
            <a:r>
              <a:rPr lang="ru-RU" sz="8800" b="1" i="1">
                <a:solidFill>
                  <a:srgbClr val="66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/>
            </a:r>
            <a:br>
              <a:rPr lang="ru-RU" sz="8800" b="1" i="1">
                <a:solidFill>
                  <a:srgbClr val="66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endParaRPr lang="ru-RU" sz="8800" b="1" i="1">
              <a:solidFill>
                <a:srgbClr val="66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6154" name="Picture 10" descr="53241151_1262460001_ve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1772816"/>
            <a:ext cx="8077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7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Венера</a:t>
            </a:r>
            <a:r>
              <a:rPr lang="ru-RU" sz="7200" dirty="0" smtClean="0">
                <a:solidFill>
                  <a:srgbClr val="CC6600"/>
                </a:solidFill>
              </a:rPr>
              <a:t> </a:t>
            </a:r>
            <a:endParaRPr lang="ru-RU" sz="7200" dirty="0">
              <a:solidFill>
                <a:srgbClr val="CC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530120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учениця 11 класу</a:t>
            </a:r>
          </a:p>
          <a:p>
            <a:r>
              <a:rPr lang="uk-UA" dirty="0" err="1" smtClean="0"/>
              <a:t>Стрельчук</a:t>
            </a:r>
            <a:r>
              <a:rPr lang="uk-UA" dirty="0" smtClean="0"/>
              <a:t> Катерина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Реферат на тему венера - Файловый арх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51720" y="3284984"/>
            <a:ext cx="6912768" cy="4081664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Через те, що Венера обертається навколо своєї осі дуже повільно (повний оборот здійснюється за 243 земних днів), день на Венері довший, ніж рік.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uk-UA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Атмосфера </a:t>
            </a:r>
            <a:r>
              <a:rPr lang="uk-UA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температура</a:t>
            </a:r>
            <a:r>
              <a:rPr lang="uk-UA" sz="4000" dirty="0" smtClean="0"/>
              <a:t> </a:t>
            </a:r>
            <a:endParaRPr lang="ru-RU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4437112"/>
            <a:ext cx="8229600" cy="9445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1800" dirty="0"/>
              <a:t>     </a:t>
            </a:r>
            <a:r>
              <a:rPr lang="ru-RU" sz="1800" i="1" dirty="0"/>
              <a:t>Атмосфера </a:t>
            </a:r>
            <a:r>
              <a:rPr lang="ru-RU" sz="1800" i="1" dirty="0" err="1"/>
              <a:t>Венери</a:t>
            </a:r>
            <a:r>
              <a:rPr lang="ru-RU" sz="1800" i="1" dirty="0"/>
              <a:t> </a:t>
            </a:r>
            <a:r>
              <a:rPr lang="ru-RU" sz="1800" i="1" dirty="0" err="1"/>
              <a:t>складається</a:t>
            </a:r>
            <a:r>
              <a:rPr lang="ru-RU" sz="1800" i="1" dirty="0"/>
              <a:t> в основному </a:t>
            </a:r>
            <a:r>
              <a:rPr lang="ru-RU" sz="1800" i="1" dirty="0" err="1"/>
              <a:t>з</a:t>
            </a:r>
            <a:r>
              <a:rPr lang="ru-RU" sz="1800" i="1" dirty="0"/>
              <a:t> </a:t>
            </a:r>
            <a:r>
              <a:rPr lang="ru-RU" sz="1800" i="1" dirty="0" err="1"/>
              <a:t>вуглекислого</a:t>
            </a:r>
            <a:r>
              <a:rPr lang="ru-RU" sz="1800" i="1" dirty="0"/>
              <a:t> газу (96%) </a:t>
            </a:r>
            <a:r>
              <a:rPr lang="ru-RU" sz="1800" i="1" dirty="0" err="1"/>
              <a:t>і</a:t>
            </a:r>
            <a:r>
              <a:rPr lang="ru-RU" sz="1800" i="1" dirty="0"/>
              <a:t> азоту (</a:t>
            </a:r>
            <a:r>
              <a:rPr lang="ru-RU" sz="1800" i="1" dirty="0" err="1"/>
              <a:t>майже</a:t>
            </a:r>
            <a:r>
              <a:rPr lang="ru-RU" sz="1800" i="1" dirty="0"/>
              <a:t> 4%). </a:t>
            </a:r>
            <a:r>
              <a:rPr lang="ru-RU" sz="1800" i="1" dirty="0" err="1"/>
              <a:t>Водяна</a:t>
            </a:r>
            <a:r>
              <a:rPr lang="ru-RU" sz="1800" i="1" dirty="0"/>
              <a:t> пара та </a:t>
            </a:r>
            <a:r>
              <a:rPr lang="ru-RU" sz="1800" i="1" dirty="0" err="1"/>
              <a:t>кисень</a:t>
            </a:r>
            <a:r>
              <a:rPr lang="ru-RU" sz="1800" i="1" dirty="0"/>
              <a:t> </a:t>
            </a:r>
            <a:r>
              <a:rPr lang="ru-RU" sz="1800" i="1" dirty="0" err="1"/>
              <a:t>містяться</a:t>
            </a:r>
            <a:r>
              <a:rPr lang="ru-RU" sz="1800" i="1" dirty="0"/>
              <a:t> в </a:t>
            </a:r>
            <a:r>
              <a:rPr lang="ru-RU" sz="1800" i="1" dirty="0" err="1"/>
              <a:t>ній</a:t>
            </a:r>
            <a:r>
              <a:rPr lang="ru-RU" sz="1800" i="1" dirty="0"/>
              <a:t> у </a:t>
            </a:r>
            <a:r>
              <a:rPr lang="ru-RU" sz="1800" i="1" dirty="0" err="1" smtClean="0"/>
              <a:t>незначних</a:t>
            </a:r>
            <a:r>
              <a:rPr lang="ru-RU" sz="1800" i="1" dirty="0" smtClean="0"/>
              <a:t> </a:t>
            </a:r>
            <a:r>
              <a:rPr lang="ru-RU" sz="1800" i="1" dirty="0" err="1"/>
              <a:t>кількостях</a:t>
            </a:r>
            <a:r>
              <a:rPr lang="ru-RU" sz="1800" i="1" dirty="0"/>
              <a:t> (0,02</a:t>
            </a:r>
            <a:r>
              <a:rPr lang="ru-RU" sz="1800" i="1" dirty="0" smtClean="0"/>
              <a:t>%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0,1%). Атмосфера </a:t>
            </a:r>
            <a:r>
              <a:rPr lang="ru-RU" sz="1800" i="1" dirty="0" err="1" smtClean="0"/>
              <a:t>містить</a:t>
            </a:r>
            <a:r>
              <a:rPr lang="ru-RU" sz="1800" i="1" dirty="0" smtClean="0"/>
              <a:t> в 105 </a:t>
            </a:r>
            <a:r>
              <a:rPr lang="ru-RU" sz="1800" i="1" dirty="0" err="1" smtClean="0"/>
              <a:t>разів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більше</a:t>
            </a:r>
            <a:r>
              <a:rPr lang="ru-RU" sz="1800" i="1" dirty="0" smtClean="0"/>
              <a:t> газу </a:t>
            </a:r>
            <a:r>
              <a:rPr lang="ru-RU" sz="1800" i="1" dirty="0" err="1" smtClean="0"/>
              <a:t>ніж</a:t>
            </a:r>
            <a:r>
              <a:rPr lang="ru-RU" sz="1800" i="1" dirty="0" smtClean="0"/>
              <a:t> земна, </a:t>
            </a:r>
            <a:r>
              <a:rPr lang="ru-RU" sz="1800" i="1" dirty="0"/>
              <a:t>температура - 750 К (475 ° C</a:t>
            </a:r>
            <a:r>
              <a:rPr lang="ru-RU" sz="1800" i="1" dirty="0" smtClean="0"/>
              <a:t>).</a:t>
            </a:r>
            <a:r>
              <a:rPr lang="uk-UA" sz="1800" i="1" dirty="0" smtClean="0"/>
              <a:t> Під великим тиском повітря може збиратися в щільні хмари, які створюють сильні блискавки — в 1000 разів могутніші ніж на Землі. </a:t>
            </a:r>
            <a:endParaRPr lang="ru-RU" sz="1800" i="1" dirty="0"/>
          </a:p>
        </p:txBody>
      </p:sp>
      <p:pic>
        <p:nvPicPr>
          <p:cNvPr id="23558" name="Picture 6" descr="745px-Venusatmosphere-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480720" cy="3728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Внутрішня будова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8370" name="Picture 2" descr="Цікаві факти про Вене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Венера постійно </a:t>
            </a:r>
            <a:r>
              <a:rPr lang="uk-UA" b="1" dirty="0"/>
              <a:t>покрита щільними хмарами, що складаються з сірчаної кислоти,</a:t>
            </a:r>
            <a:r>
              <a:rPr lang="uk-UA" dirty="0"/>
              <a:t>через які не можуть проникнути промені видимої частини спектра. З цієї причини астрономи не мають можливість побачити поверхню Венери через оптичні телескопи. Більшість знань про Венеру видобуто за допомогою радіолокаційних зображень отриманих з американських і радянських міжпланетних космічних станцій.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mariner-2-wallpaper-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2564904"/>
            <a:ext cx="3200400" cy="1143000"/>
          </a:xfrm>
          <a:noFill/>
          <a:ln/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 </a:t>
            </a:r>
            <a:r>
              <a:rPr lang="uk-UA" sz="1800" dirty="0" smtClean="0">
                <a:solidFill>
                  <a:schemeClr val="bg1"/>
                </a:solidFill>
              </a:rPr>
              <a:t>Венеру вперше відобразили з космосу в грудні 1962 року, коли безпілотний космічний апарат </a:t>
            </a:r>
            <a:r>
              <a:rPr lang="uk-UA" sz="1800" dirty="0" err="1" smtClean="0">
                <a:solidFill>
                  <a:schemeClr val="bg1"/>
                </a:solidFill>
              </a:rPr>
              <a:t>Марінер</a:t>
            </a:r>
            <a:r>
              <a:rPr lang="uk-UA" sz="1800" dirty="0" smtClean="0">
                <a:solidFill>
                  <a:schemeClr val="bg1"/>
                </a:solidFill>
              </a:rPr>
              <a:t> 2 пролетів на відстані 34 740 кілометрів від планети, через 35 місяці після того, як він стартував з Землі. Це була перша планета (за винятком Землі), яку побачили з космосу.</a:t>
            </a:r>
            <a:endParaRPr lang="ru-RU" sz="1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37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3733800" cy="1143000"/>
          </a:xfrm>
        </p:spPr>
        <p:txBody>
          <a:bodyPr/>
          <a:lstStyle/>
          <a:p>
            <a:r>
              <a:rPr lang="ru-RU" sz="3600" b="1" i="1">
                <a:solidFill>
                  <a:schemeClr val="bg1"/>
                </a:solidFill>
              </a:rPr>
              <a:t>Маринер-2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marin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228600"/>
            <a:ext cx="3200400" cy="1143000"/>
          </a:xfrm>
        </p:spPr>
        <p:txBody>
          <a:bodyPr/>
          <a:lstStyle/>
          <a:p>
            <a:r>
              <a:rPr lang="ru-RU" sz="3600" b="1" i="1">
                <a:solidFill>
                  <a:schemeClr val="bg1"/>
                </a:solidFill>
              </a:rPr>
              <a:t>Маринер-10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Pioneer_Venus_orbi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sz="3600" b="1" i="1">
                <a:solidFill>
                  <a:schemeClr val="tx1"/>
                </a:solidFill>
              </a:rPr>
              <a:t>Піонер-Венера-1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Pioneer_pr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1143000"/>
          </a:xfrm>
          <a:noFill/>
          <a:ln/>
        </p:spPr>
        <p:txBody>
          <a:bodyPr/>
          <a:lstStyle/>
          <a:p>
            <a:r>
              <a:rPr lang="ru-RU" sz="3200" b="1" i="1">
                <a:solidFill>
                  <a:schemeClr val="bg1"/>
                </a:solidFill>
              </a:rPr>
              <a:t>Піонер-Венера-2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impression_venus_ex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ru-RU" sz="3600" b="1" i="1">
                <a:solidFill>
                  <a:schemeClr val="bg1"/>
                </a:solidFill>
              </a:rPr>
              <a:t>Венера-експрес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desktop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5486400" cy="3619500"/>
          </a:xfrm>
          <a:prstGeom prst="rect">
            <a:avLst/>
          </a:prstGeom>
          <a:noFill/>
        </p:spPr>
      </p:pic>
      <p:pic>
        <p:nvPicPr>
          <p:cNvPr id="7172" name="Picture 4" descr="0_73625_f885a19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38400" cy="2170113"/>
          </a:xfrm>
          <a:prstGeom prst="rect">
            <a:avLst/>
          </a:prstGeom>
          <a:noFill/>
        </p:spPr>
      </p:pic>
      <p:pic>
        <p:nvPicPr>
          <p:cNvPr id="7174" name="Picture 6" descr="0_82bf9_a2b5a913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14700"/>
            <a:ext cx="5562600" cy="3543300"/>
          </a:xfrm>
          <a:prstGeom prst="rect">
            <a:avLst/>
          </a:prstGeom>
          <a:noFill/>
        </p:spPr>
      </p:pic>
      <p:pic>
        <p:nvPicPr>
          <p:cNvPr id="7173" name="Picture 5" descr="3863043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657600"/>
            <a:ext cx="4800600" cy="3200400"/>
          </a:xfrm>
          <a:prstGeom prst="rect">
            <a:avLst/>
          </a:prstGeom>
          <a:noFill/>
        </p:spPr>
      </p:pic>
      <p:pic>
        <p:nvPicPr>
          <p:cNvPr id="7175" name="Picture 7" descr="x_5122ab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0"/>
            <a:ext cx="4267200" cy="2895600"/>
          </a:xfrm>
          <a:prstGeom prst="rect">
            <a:avLst/>
          </a:prstGeom>
          <a:noFill/>
        </p:spPr>
      </p:pic>
      <p:pic>
        <p:nvPicPr>
          <p:cNvPr id="7177" name="Picture 9" descr="space-inspired-wallpapersb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05000"/>
            <a:ext cx="3121025" cy="2341563"/>
          </a:xfrm>
          <a:prstGeom prst="rect">
            <a:avLst/>
          </a:prstGeom>
          <a:noFill/>
        </p:spPr>
      </p:pic>
      <p:pic>
        <p:nvPicPr>
          <p:cNvPr id="7178" name="Picture 10" descr="mota_ru_1061320-320x4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0000" y="2286000"/>
            <a:ext cx="4064000" cy="3581400"/>
          </a:xfrm>
          <a:prstGeom prst="rect">
            <a:avLst/>
          </a:prstGeom>
          <a:noFill/>
        </p:spPr>
      </p:pic>
      <p:pic>
        <p:nvPicPr>
          <p:cNvPr id="7179" name="Picture 11" descr="87357145_venus_closest_planet_to_earth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28600"/>
            <a:ext cx="9144000" cy="556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 </a:t>
            </a:r>
            <a:r>
              <a:rPr lang="ru-RU" sz="2400" dirty="0"/>
              <a:t>   </a:t>
            </a:r>
            <a:r>
              <a:rPr lang="ru-RU" sz="2400" b="1" i="1" dirty="0">
                <a:solidFill>
                  <a:schemeClr val="bg1"/>
                </a:solidFill>
              </a:rPr>
              <a:t>Планета Венера - </a:t>
            </a:r>
            <a:r>
              <a:rPr lang="ru-RU" sz="2400" b="1" i="1" dirty="0" err="1">
                <a:solidFill>
                  <a:schemeClr val="bg1"/>
                </a:solidFill>
              </a:rPr>
              <a:t>є</a:t>
            </a:r>
            <a:r>
              <a:rPr lang="ru-RU" sz="2400" b="1" i="1" dirty="0">
                <a:solidFill>
                  <a:schemeClr val="bg1"/>
                </a:solidFill>
              </a:rPr>
              <a:t> другою за </a:t>
            </a:r>
            <a:r>
              <a:rPr lang="ru-RU" sz="2400" b="1" i="1" dirty="0" err="1">
                <a:solidFill>
                  <a:schemeClr val="bg1"/>
                </a:solidFill>
              </a:rPr>
              <a:t>рахунком</a:t>
            </a:r>
            <a:r>
              <a:rPr lang="ru-RU" sz="2400" b="1" i="1" dirty="0">
                <a:solidFill>
                  <a:schemeClr val="bg1"/>
                </a:solidFill>
              </a:rPr>
              <a:t> планетою по </a:t>
            </a:r>
            <a:r>
              <a:rPr lang="ru-RU" sz="2400" b="1" i="1" dirty="0" err="1">
                <a:solidFill>
                  <a:schemeClr val="bg1"/>
                </a:solidFill>
              </a:rPr>
              <a:t>віддаленості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від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головної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з</a:t>
            </a:r>
            <a:r>
              <a:rPr lang="uk-UA" sz="2400" b="1" i="1" dirty="0" err="1">
                <a:solidFill>
                  <a:schemeClr val="bg1"/>
                </a:solidFill>
              </a:rPr>
              <a:t>ірки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Сонячної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системи</a:t>
            </a:r>
            <a:r>
              <a:rPr lang="ru-RU" sz="2400" b="1" i="1" dirty="0">
                <a:solidFill>
                  <a:schemeClr val="bg1"/>
                </a:solidFill>
              </a:rPr>
              <a:t> - </a:t>
            </a:r>
            <a:r>
              <a:rPr lang="ru-RU" sz="2400" b="1" i="1" dirty="0" err="1">
                <a:solidFill>
                  <a:schemeClr val="bg1"/>
                </a:solidFill>
              </a:rPr>
              <a:t>Сонця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найближчій</a:t>
            </a:r>
            <a:r>
              <a:rPr lang="ru-RU" sz="2400" b="1" i="1" dirty="0">
                <a:solidFill>
                  <a:schemeClr val="bg1"/>
                </a:solidFill>
              </a:rPr>
              <a:t> по </a:t>
            </a:r>
            <a:r>
              <a:rPr lang="ru-RU" sz="2400" b="1" i="1" dirty="0" err="1">
                <a:solidFill>
                  <a:schemeClr val="bg1"/>
                </a:solidFill>
              </a:rPr>
              <a:t>відношенню</a:t>
            </a:r>
            <a:r>
              <a:rPr lang="ru-RU" sz="2400" b="1" i="1" dirty="0">
                <a:solidFill>
                  <a:schemeClr val="bg1"/>
                </a:solidFill>
              </a:rPr>
              <a:t> до </a:t>
            </a:r>
            <a:r>
              <a:rPr lang="ru-RU" sz="2400" b="1" i="1" dirty="0" err="1">
                <a:solidFill>
                  <a:schemeClr val="bg1"/>
                </a:solidFill>
              </a:rPr>
              <a:t>Землі</a:t>
            </a:r>
            <a:r>
              <a:rPr lang="ru-RU" sz="2400" b="1" i="1" dirty="0">
                <a:solidFill>
                  <a:schemeClr val="bg1"/>
                </a:solidFill>
              </a:rPr>
              <a:t> (</a:t>
            </a:r>
            <a:r>
              <a:rPr lang="ru-RU" sz="2400" b="1" i="1" dirty="0" err="1">
                <a:solidFill>
                  <a:schemeClr val="bg1"/>
                </a:solidFill>
              </a:rPr>
              <a:t>відстань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від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Землі</a:t>
            </a:r>
            <a:r>
              <a:rPr lang="ru-RU" sz="2400" b="1" i="1" dirty="0">
                <a:solidFill>
                  <a:schemeClr val="bg1"/>
                </a:solidFill>
              </a:rPr>
              <a:t> - </a:t>
            </a:r>
            <a:r>
              <a:rPr lang="ru-RU" sz="2400" b="1" i="1" dirty="0" err="1">
                <a:solidFill>
                  <a:schemeClr val="bg1"/>
                </a:solidFill>
              </a:rPr>
              <a:t>близько</a:t>
            </a:r>
            <a:r>
              <a:rPr lang="ru-RU" sz="2400" b="1" i="1" dirty="0">
                <a:solidFill>
                  <a:schemeClr val="bg1"/>
                </a:solidFill>
              </a:rPr>
              <a:t> 39 </a:t>
            </a:r>
            <a:r>
              <a:rPr lang="ru-RU" sz="2400" b="1" i="1" dirty="0" err="1">
                <a:solidFill>
                  <a:schemeClr val="bg1"/>
                </a:solidFill>
              </a:rPr>
              <a:t>мільйонів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кілометрів</a:t>
            </a:r>
            <a:r>
              <a:rPr lang="ru-RU" sz="2400" b="1" i="1" dirty="0">
                <a:solidFill>
                  <a:schemeClr val="bg1"/>
                </a:solidFill>
              </a:rPr>
              <a:t>).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Стародавні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астрономи</a:t>
            </a:r>
            <a:r>
              <a:rPr lang="ru-RU" sz="2400" b="1" i="1" dirty="0">
                <a:solidFill>
                  <a:schemeClr val="bg1"/>
                </a:solidFill>
              </a:rPr>
              <a:t> назвали </a:t>
            </a:r>
            <a:r>
              <a:rPr lang="ru-RU" sz="2400" b="1" i="1" dirty="0" err="1">
                <a:solidFill>
                  <a:schemeClr val="bg1"/>
                </a:solidFill>
              </a:rPr>
              <a:t>цю</a:t>
            </a:r>
            <a:r>
              <a:rPr lang="ru-RU" sz="2400" b="1" i="1" dirty="0">
                <a:solidFill>
                  <a:schemeClr val="bg1"/>
                </a:solidFill>
              </a:rPr>
              <a:t> планету на честь </a:t>
            </a:r>
            <a:r>
              <a:rPr lang="ru-RU" sz="2400" b="1" i="1" dirty="0" err="1">
                <a:solidFill>
                  <a:schemeClr val="bg1"/>
                </a:solidFill>
              </a:rPr>
              <a:t>Венери</a:t>
            </a:r>
            <a:r>
              <a:rPr lang="ru-RU" sz="2400" b="1" i="1" dirty="0">
                <a:solidFill>
                  <a:schemeClr val="bg1"/>
                </a:solidFill>
              </a:rPr>
              <a:t>, яка </a:t>
            </a:r>
            <a:r>
              <a:rPr lang="ru-RU" sz="2400" b="1" i="1" dirty="0" err="1">
                <a:solidFill>
                  <a:schemeClr val="bg1"/>
                </a:solidFill>
              </a:rPr>
              <a:t>була</a:t>
            </a:r>
            <a:r>
              <a:rPr lang="ru-RU" sz="2400" b="1" i="1" dirty="0">
                <a:solidFill>
                  <a:schemeClr val="bg1"/>
                </a:solidFill>
              </a:rPr>
              <a:t> богинею </a:t>
            </a:r>
            <a:r>
              <a:rPr lang="ru-RU" sz="2400" b="1" i="1" dirty="0" err="1">
                <a:solidFill>
                  <a:schemeClr val="bg1"/>
                </a:solidFill>
              </a:rPr>
              <a:t>любові</a:t>
            </a:r>
            <a:r>
              <a:rPr lang="ru-RU" sz="2400" b="1" i="1" dirty="0">
                <a:solidFill>
                  <a:schemeClr val="bg1"/>
                </a:solidFill>
              </a:rPr>
              <a:t> в </a:t>
            </a:r>
            <a:r>
              <a:rPr lang="ru-RU" sz="2400" b="1" i="1" dirty="0" err="1">
                <a:solidFill>
                  <a:schemeClr val="bg1"/>
                </a:solidFill>
              </a:rPr>
              <a:t>римському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пантеоні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dirty="0">
                <a:solidFill>
                  <a:schemeClr val="bg1"/>
                </a:solidFill>
              </a:rPr>
              <a:t>         </a:t>
            </a:r>
            <a:endParaRPr lang="ru-RU" sz="18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poligonbaikonur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9400" cy="1143000"/>
          </a:xfrm>
        </p:spPr>
        <p:txBody>
          <a:bodyPr/>
          <a:lstStyle/>
          <a:p>
            <a:r>
              <a:rPr lang="ru-RU" sz="3600" b="1" i="1"/>
              <a:t>Венера-10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venera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971800" cy="1143000"/>
          </a:xfrm>
        </p:spPr>
        <p:txBody>
          <a:bodyPr/>
          <a:lstStyle/>
          <a:p>
            <a:r>
              <a:rPr lang="ru-RU" sz="3600" b="1" i="1">
                <a:solidFill>
                  <a:schemeClr val="tx1"/>
                </a:solidFill>
              </a:rPr>
              <a:t>Венера-13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4032448" cy="6120680"/>
          </a:xfrm>
        </p:spPr>
        <p:txBody>
          <a:bodyPr>
            <a:normAutofit/>
          </a:bodyPr>
          <a:lstStyle/>
          <a:p>
            <a:r>
              <a:rPr lang="uk-UA" dirty="0" smtClean="0"/>
              <a:t>Висока температура на поверхні Венери є результатом парникового ефекту. Через великі хмари, що складаються з сірчаної кислоти і оточуючих планету і щільної атмосфери з двоокису вуглецю, </a:t>
            </a:r>
            <a:r>
              <a:rPr lang="uk-UA" b="1" dirty="0" smtClean="0"/>
              <a:t>майже вся сонячна енергія, що проникає через атмосферу, утримується під нею і нагріває поверхню планети.</a:t>
            </a:r>
            <a:endParaRPr lang="uk-UA" dirty="0"/>
          </a:p>
        </p:txBody>
      </p:sp>
      <p:pic>
        <p:nvPicPr>
          <p:cNvPr id="71682" name="Picture 2" descr="Таинственный свет на Венере Непознанное вокруг нас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420046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Земные микроорганизмы способны выжить на спутнике Юпитера - Новости - Ukranews от Українські нови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7467600" cy="487375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Сила тяжіння на Венері трохи менша, ніж на поверхні Землі. Якби людина, що важить на Землі 70 кг, прилетіла  на Венеру, там би вона важила близько 62 кілограмів.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Цікаві факти про Вене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00019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73016"/>
            <a:ext cx="9144000" cy="3649616"/>
          </a:xfrm>
        </p:spPr>
        <p:txBody>
          <a:bodyPr/>
          <a:lstStyle/>
          <a:p>
            <a:r>
              <a:rPr lang="uk-UA" dirty="0" smtClean="0"/>
              <a:t>Поверхня Венери візуально схожа на справжнє пекло. По землі розтікається розпечена лава з вулканів, утворюючи величезні лавові океани. Оскільки товщина кори тонка (20 км), то це дає можливість лаві досить легко пробитися через неї. Тому виверження вулканів на Венері — часте явище. Так само планета вважається </a:t>
            </a:r>
            <a:r>
              <a:rPr lang="uk-UA" dirty="0" err="1" smtClean="0"/>
              <a:t>вулканічно</a:t>
            </a:r>
            <a:r>
              <a:rPr lang="uk-UA" dirty="0" smtClean="0"/>
              <a:t>  активною планетою в Сонячній системі.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3730" name="Picture 2" descr="Цікаві факти про Вене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3356992"/>
            <a:ext cx="52920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На Венері зафіксовано понад 1600 вулканів. Вулкан Максвелл — найвища гора на Венері, а також друга найвища точка в Сонячній системі (після вулкана Олімп, розташованого на Марсі). Висота вулкана становить 11 км над середнім рівнем поверхні. Її вершина вважається найхолоднішим (близько 380 ° </a:t>
            </a:r>
            <a:r>
              <a:rPr lang="en-US" sz="2000" dirty="0"/>
              <a:t>C) </a:t>
            </a:r>
            <a:r>
              <a:rPr lang="uk-UA" sz="2000" dirty="0"/>
              <a:t>і розрядженим (тиск 59 </a:t>
            </a:r>
            <a:r>
              <a:rPr lang="uk-UA" sz="2000" dirty="0" err="1"/>
              <a:t>атмосфер</a:t>
            </a:r>
            <a:r>
              <a:rPr lang="uk-UA" sz="2000" dirty="0"/>
              <a:t>) місцем на Венері.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Треть от всех систем могут быть обитаемыми / Новости / sdnne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7798696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Геологи вважають, що колись на Венері були великі запаси води, приблизно такі ж, як і на Землі. Але вода висохла приблизно 300 мільйонів років тому, після того як збільшилася інтенсивність сонячного випромінювання.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Цікаві факти про Вене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7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7467600" cy="4053064"/>
          </a:xfrm>
        </p:spPr>
        <p:txBody>
          <a:bodyPr/>
          <a:lstStyle/>
          <a:p>
            <a:r>
              <a:rPr lang="uk-UA" dirty="0" smtClean="0"/>
              <a:t>Так як Венера дуже повільно обертається навколо своєї осі,</a:t>
            </a:r>
            <a:r>
              <a:rPr lang="uk-UA" b="1" dirty="0" smtClean="0"/>
              <a:t> тут немає зміни пір року</a:t>
            </a:r>
            <a:r>
              <a:rPr lang="uk-UA" dirty="0" smtClean="0"/>
              <a:t> — вона просто постійно «смажиться» з усіх сторін.</a:t>
            </a:r>
          </a:p>
          <a:p>
            <a:r>
              <a:rPr lang="uk-UA" dirty="0" smtClean="0"/>
              <a:t>Вчені вважають, що Венера сформувалася, в основному, після вулканічних процесів, завдяки великій кількості виверження вулканів, розливів лави, формуванню кратерів і гірських хребтів на поверхні планети.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Blondinka: В сиянии свети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87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005064"/>
            <a:ext cx="6444208" cy="422568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Венера і Меркурій є єдиними планетами нашої системи, у яких немає природних супутників.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Венера, найяскравіша з планет. Вона сяє настільки сильно, що в безмісячну ніч вона цілком може відкидати тінь на Землю.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f61c49d779ce38315370c3c6a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Життя на Венері</a:t>
            </a:r>
            <a:endParaRPr lang="ru-RU" b="1" i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</a:t>
            </a:r>
            <a:r>
              <a:rPr lang="ru-RU" sz="2400" b="1" i="1">
                <a:solidFill>
                  <a:schemeClr val="bg1"/>
                </a:solidFill>
              </a:rPr>
              <a:t>Про можливість існування життя на Венері говорили десятиліттями, але з 1950 року це стало здаватися неможливим. Венера перебуває набагато ближче до Сонця, ніж Земля, температура її поверхні дуже висока і досягає +500 ° С (700 К), а також якщо врахувати той факт, що атмосферний тиск Венери в 90 разів вище тиску Землі і наявність пристойного парникового ефекту, роблять життя дуже малоймовірним явищем і тільки у верхніх шарах атмосфери, далеко від поверхні планети, умови віддалено прийнятні для підтримки життя.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ven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345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Вчені визначили, що діаметр Венери дорівнює 12 100 кілометрів, що приблизно на 640 кілометрів менше, ніж у Землі.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slide-23-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81400" y="5943600"/>
            <a:ext cx="8229600" cy="715963"/>
          </a:xfrm>
        </p:spPr>
        <p:txBody>
          <a:bodyPr/>
          <a:lstStyle/>
          <a:p>
            <a:pPr>
              <a:buFontTx/>
              <a:buNone/>
            </a:pPr>
            <a:r>
              <a:rPr lang="uk-UA" sz="2400" b="1" i="1">
                <a:solidFill>
                  <a:schemeClr val="bg1"/>
                </a:solidFill>
              </a:rPr>
              <a:t>Місяць. Венера. Марс. 01.12.2002</a:t>
            </a:r>
            <a:endParaRPr lang="ru-RU" sz="24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676" y="593467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Дякую за увагу! </a:t>
            </a:r>
            <a:r>
              <a:rPr lang="uk-UA" sz="5400" dirty="0" smtClean="0">
                <a:sym typeface="Wingdings" pitchFamily="2" charset="2"/>
              </a:rPr>
              <a:t></a:t>
            </a:r>
            <a:endParaRPr lang="uk-U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02700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"/>
            <a:ext cx="8229600" cy="1828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       </a:t>
            </a:r>
            <a:r>
              <a:rPr lang="ru-RU" sz="2400" b="1" i="1" dirty="0">
                <a:solidFill>
                  <a:schemeClr val="bg1"/>
                </a:solidFill>
              </a:rPr>
              <a:t>Одна </a:t>
            </a:r>
            <a:r>
              <a:rPr lang="ru-RU" sz="2400" b="1" i="1" dirty="0" err="1">
                <a:solidFill>
                  <a:schemeClr val="bg1"/>
                </a:solidFill>
              </a:rPr>
              <a:t>з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давніх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гіпотез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народження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планети</a:t>
            </a:r>
            <a:r>
              <a:rPr lang="ru-RU" sz="2400" b="1" i="1" dirty="0">
                <a:solidFill>
                  <a:schemeClr val="bg1"/>
                </a:solidFill>
              </a:rPr>
              <a:t> Венера взята </a:t>
            </a:r>
            <a:r>
              <a:rPr lang="ru-RU" sz="2400" b="1" i="1" dirty="0" err="1">
                <a:solidFill>
                  <a:schemeClr val="bg1"/>
                </a:solidFill>
              </a:rPr>
              <a:t>з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міфології</a:t>
            </a:r>
            <a:r>
              <a:rPr lang="ru-RU" sz="2400" b="1" i="1" dirty="0">
                <a:solidFill>
                  <a:schemeClr val="bg1"/>
                </a:solidFill>
              </a:rPr>
              <a:t>, яка </a:t>
            </a:r>
            <a:r>
              <a:rPr lang="ru-RU" sz="2400" b="1" i="1" dirty="0" err="1">
                <a:solidFill>
                  <a:schemeClr val="bg1"/>
                </a:solidFill>
              </a:rPr>
              <a:t>стверджує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що</a:t>
            </a:r>
            <a:r>
              <a:rPr lang="ru-RU" sz="2400" b="1" i="1" dirty="0">
                <a:solidFill>
                  <a:schemeClr val="bg1"/>
                </a:solidFill>
              </a:rPr>
              <a:t> Земля </a:t>
            </a:r>
            <a:r>
              <a:rPr lang="ru-RU" sz="2400" b="1" i="1" dirty="0" err="1">
                <a:solidFill>
                  <a:schemeClr val="bg1"/>
                </a:solidFill>
              </a:rPr>
              <a:t>і</a:t>
            </a:r>
            <a:r>
              <a:rPr lang="ru-RU" sz="2400" b="1" i="1" dirty="0">
                <a:solidFill>
                  <a:schemeClr val="bg1"/>
                </a:solidFill>
              </a:rPr>
              <a:t> Венера - </a:t>
            </a:r>
            <a:r>
              <a:rPr lang="ru-RU" sz="2400" b="1" i="1" dirty="0" err="1">
                <a:solidFill>
                  <a:schemeClr val="bg1"/>
                </a:solidFill>
              </a:rPr>
              <a:t>сіамські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близнюки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які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були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поділені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після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народження</a:t>
            </a:r>
            <a:r>
              <a:rPr lang="ru-RU" sz="2400" b="1" i="1" dirty="0">
                <a:solidFill>
                  <a:schemeClr val="bg1"/>
                </a:solidFill>
              </a:rPr>
              <a:t>. Венеру в </a:t>
            </a:r>
            <a:r>
              <a:rPr lang="ru-RU" sz="2400" b="1" i="1" dirty="0" err="1">
                <a:solidFill>
                  <a:schemeClr val="bg1"/>
                </a:solidFill>
              </a:rPr>
              <a:t>стародавні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часи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також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називали</a:t>
            </a:r>
            <a:r>
              <a:rPr lang="ru-RU" sz="2400" b="1" i="1" dirty="0">
                <a:solidFill>
                  <a:schemeClr val="bg1"/>
                </a:solidFill>
              </a:rPr>
              <a:t> сестрою </a:t>
            </a:r>
            <a:r>
              <a:rPr lang="ru-RU" sz="2400" b="1" i="1" dirty="0" err="1">
                <a:solidFill>
                  <a:schemeClr val="bg1"/>
                </a:solidFill>
              </a:rPr>
              <a:t>Землі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416875_400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99592" y="764704"/>
            <a:ext cx="2952328" cy="76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</a:t>
            </a:r>
            <a:r>
              <a:rPr lang="ru-RU" sz="2000" b="1" i="1" dirty="0" err="1">
                <a:solidFill>
                  <a:schemeClr val="bg1"/>
                </a:solidFill>
              </a:rPr>
              <a:t>Жовтень</a:t>
            </a:r>
            <a:r>
              <a:rPr lang="ru-RU" sz="2000" b="1" i="1" dirty="0">
                <a:solidFill>
                  <a:schemeClr val="bg1"/>
                </a:solidFill>
              </a:rPr>
              <a:t> 1610 - </a:t>
            </a:r>
            <a:r>
              <a:rPr lang="ru-RU" sz="2000" b="1" i="1" dirty="0" err="1">
                <a:solidFill>
                  <a:schemeClr val="bg1"/>
                </a:solidFill>
              </a:rPr>
              <a:t>Галілей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помітив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зафіксував</a:t>
            </a:r>
            <a:r>
              <a:rPr lang="ru-RU" sz="2000" b="1" i="1" dirty="0">
                <a:solidFill>
                  <a:schemeClr val="bg1"/>
                </a:solidFill>
              </a:rPr>
              <a:t> у </a:t>
            </a:r>
            <a:r>
              <a:rPr lang="ru-RU" sz="2000" b="1" i="1" dirty="0" err="1">
                <a:solidFill>
                  <a:schemeClr val="bg1"/>
                </a:solidFill>
              </a:rPr>
              <a:t>Венери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фази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схожі</a:t>
            </a:r>
            <a:r>
              <a:rPr lang="ru-RU" sz="2000" b="1" i="1" dirty="0">
                <a:solidFill>
                  <a:schemeClr val="bg1"/>
                </a:solidFill>
              </a:rPr>
              <a:t> на </a:t>
            </a:r>
            <a:r>
              <a:rPr lang="ru-RU" sz="2000" b="1" i="1" dirty="0" err="1">
                <a:solidFill>
                  <a:schemeClr val="bg1"/>
                </a:solidFill>
              </a:rPr>
              <a:t>місячні</a:t>
            </a:r>
            <a:r>
              <a:rPr lang="ru-RU" sz="2000" b="1" i="1" dirty="0">
                <a:solidFill>
                  <a:schemeClr val="bg1"/>
                </a:solidFill>
              </a:rPr>
              <a:t>.</a:t>
            </a:r>
            <a:r>
              <a:rPr lang="ru-RU" sz="2000" b="1" i="1" dirty="0"/>
              <a:t> </a:t>
            </a:r>
          </a:p>
        </p:txBody>
      </p:sp>
      <p:pic>
        <p:nvPicPr>
          <p:cNvPr id="9221" name="Picture 5" descr="099a8ac50a4e798d8e31617d0341a9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3154288" cy="4375302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572000" y="4581128"/>
            <a:ext cx="333375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 dirty="0">
                <a:solidFill>
                  <a:schemeClr val="bg1"/>
                </a:solidFill>
              </a:rPr>
              <a:t>        </a:t>
            </a:r>
            <a:r>
              <a:rPr lang="ru-RU" sz="2000" dirty="0">
                <a:solidFill>
                  <a:schemeClr val="bg1"/>
                </a:solidFill>
              </a:rPr>
              <a:t>У 18 </a:t>
            </a:r>
            <a:r>
              <a:rPr lang="ru-RU" sz="2000" dirty="0" err="1">
                <a:solidFill>
                  <a:schemeClr val="bg1"/>
                </a:solidFill>
              </a:rPr>
              <a:t>столітті</a:t>
            </a:r>
            <a:r>
              <a:rPr lang="ru-RU" sz="2000" dirty="0">
                <a:solidFill>
                  <a:schemeClr val="bg1"/>
                </a:solidFill>
              </a:rPr>
              <a:t> великий </a:t>
            </a:r>
            <a:r>
              <a:rPr lang="ru-RU" sz="2000" dirty="0" err="1">
                <a:solidFill>
                  <a:schemeClr val="bg1"/>
                </a:solidFill>
              </a:rPr>
              <a:t>російський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вчений</a:t>
            </a:r>
            <a:r>
              <a:rPr lang="ru-RU" sz="2000" dirty="0">
                <a:solidFill>
                  <a:schemeClr val="bg1"/>
                </a:solidFill>
              </a:rPr>
              <a:t> Михайло Ломоносов </a:t>
            </a:r>
            <a:r>
              <a:rPr lang="ru-RU" sz="2000" dirty="0" err="1">
                <a:solidFill>
                  <a:schemeClr val="bg1"/>
                </a:solidFill>
              </a:rPr>
              <a:t>відкрив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Венері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наявність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атмосфери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25" name="Picture 9" descr="M_V_-Lomonos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316835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4048" y="685800"/>
            <a:ext cx="3758952" cy="13750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        </a:t>
            </a:r>
            <a:r>
              <a:rPr lang="ru-RU" sz="2000" b="1" i="1" dirty="0" err="1"/>
              <a:t>Маса</a:t>
            </a:r>
            <a:r>
              <a:rPr lang="ru-RU" sz="2000" b="1" i="1" dirty="0"/>
              <a:t> </a:t>
            </a:r>
            <a:r>
              <a:rPr lang="ru-RU" sz="2000" b="1" i="1" dirty="0" err="1"/>
              <a:t>планети</a:t>
            </a:r>
            <a:r>
              <a:rPr lang="ru-RU" sz="2000" b="1" i="1" dirty="0"/>
              <a:t> Венера по </a:t>
            </a:r>
            <a:r>
              <a:rPr lang="ru-RU" sz="2000" b="1" i="1" dirty="0" err="1"/>
              <a:t>розрахункам</a:t>
            </a:r>
            <a:r>
              <a:rPr lang="ru-RU" sz="2000" b="1" i="1" dirty="0"/>
              <a:t> </a:t>
            </a:r>
            <a:r>
              <a:rPr lang="ru-RU" sz="2000" b="1" i="1" dirty="0" err="1"/>
              <a:t>учених</a:t>
            </a:r>
            <a:r>
              <a:rPr lang="ru-RU" sz="2000" b="1" i="1" dirty="0"/>
              <a:t> - 4,87 × 1024кг, </a:t>
            </a:r>
            <a:r>
              <a:rPr lang="ru-RU" sz="2000" b="1" i="1" dirty="0" err="1"/>
              <a:t>тобто</a:t>
            </a:r>
            <a:r>
              <a:rPr lang="ru-RU" sz="2000" b="1" i="1" dirty="0"/>
              <a:t> </a:t>
            </a:r>
            <a:r>
              <a:rPr lang="ru-RU" sz="2000" b="1" i="1" dirty="0" err="1"/>
              <a:t>орієнтовно</a:t>
            </a:r>
            <a:r>
              <a:rPr lang="ru-RU" sz="2000" b="1" i="1" dirty="0"/>
              <a:t> </a:t>
            </a:r>
            <a:r>
              <a:rPr lang="ru-RU" sz="2000" b="1" i="1" dirty="0" err="1"/>
              <a:t>складає</a:t>
            </a:r>
            <a:r>
              <a:rPr lang="ru-RU" sz="2000" b="1" i="1" dirty="0"/>
              <a:t> 81,5% </a:t>
            </a:r>
            <a:r>
              <a:rPr lang="ru-RU" sz="2000" b="1" i="1" dirty="0" err="1"/>
              <a:t>від</a:t>
            </a:r>
            <a:r>
              <a:rPr lang="ru-RU" sz="2000" b="1" i="1" dirty="0"/>
              <a:t> </a:t>
            </a:r>
            <a:r>
              <a:rPr lang="ru-RU" sz="2000" b="1" i="1" dirty="0" err="1"/>
              <a:t>земної</a:t>
            </a:r>
            <a:r>
              <a:rPr lang="ru-RU" sz="2000" b="1" i="1" dirty="0"/>
              <a:t> </a:t>
            </a:r>
            <a:r>
              <a:rPr lang="ru-RU" sz="2000" b="1" i="1" dirty="0" err="1"/>
              <a:t>маси</a:t>
            </a:r>
            <a:r>
              <a:rPr lang="ru-RU" sz="2000" b="1" i="1" dirty="0"/>
              <a:t>.</a:t>
            </a:r>
          </a:p>
        </p:txBody>
      </p:sp>
      <p:pic>
        <p:nvPicPr>
          <p:cNvPr id="15364" name="Picture 4" descr="12187958_Terrestrial_Pla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032"/>
            <a:ext cx="446449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5" descr="39143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6"/>
            <a:ext cx="48006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51520" y="2996952"/>
            <a:ext cx="3352800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/>
              <a:t>За </a:t>
            </a:r>
            <a:r>
              <a:rPr lang="ru-RU" sz="2000" dirty="0" err="1"/>
              <a:t>розмірами</a:t>
            </a:r>
            <a:r>
              <a:rPr lang="ru-RU" sz="2000" dirty="0"/>
              <a:t> планета Венера </a:t>
            </a:r>
            <a:r>
              <a:rPr lang="ru-RU" sz="2000" dirty="0" err="1"/>
              <a:t>дуже</a:t>
            </a:r>
            <a:r>
              <a:rPr lang="ru-RU" sz="2000" dirty="0"/>
              <a:t> схожа </a:t>
            </a:r>
            <a:r>
              <a:rPr lang="ru-RU" sz="2000" dirty="0" err="1"/>
              <a:t>з</a:t>
            </a:r>
            <a:r>
              <a:rPr lang="ru-RU" sz="2000" dirty="0"/>
              <a:t> планетою Земля. </a:t>
            </a:r>
            <a:r>
              <a:rPr lang="ru-RU" sz="2000" dirty="0" err="1"/>
              <a:t>Радіус</a:t>
            </a:r>
            <a:r>
              <a:rPr lang="ru-RU" sz="2000" dirty="0"/>
              <a:t> </a:t>
            </a:r>
            <a:r>
              <a:rPr lang="ru-RU" sz="2000" dirty="0" err="1"/>
              <a:t>Венери</a:t>
            </a:r>
            <a:r>
              <a:rPr lang="ru-RU" sz="2000" dirty="0"/>
              <a:t> </a:t>
            </a:r>
            <a:r>
              <a:rPr lang="ru-RU" sz="2000" dirty="0" err="1"/>
              <a:t>дорівнює</a:t>
            </a:r>
            <a:r>
              <a:rPr lang="ru-RU" sz="2000" dirty="0"/>
              <a:t> 6051,8 </a:t>
            </a:r>
            <a:r>
              <a:rPr lang="ru-RU" sz="2000" dirty="0" err="1"/>
              <a:t>кілометрів</a:t>
            </a:r>
            <a:r>
              <a:rPr lang="ru-RU" sz="2000" dirty="0"/>
              <a:t>. Для </a:t>
            </a:r>
            <a:r>
              <a:rPr lang="ru-RU" sz="2000" dirty="0" err="1"/>
              <a:t>порівняння</a:t>
            </a:r>
            <a:r>
              <a:rPr lang="ru-RU" sz="2000" dirty="0"/>
              <a:t> - </a:t>
            </a:r>
            <a:r>
              <a:rPr lang="ru-RU" sz="2000" dirty="0" err="1"/>
              <a:t>радіус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становить 6378 </a:t>
            </a:r>
            <a:r>
              <a:rPr lang="ru-RU" sz="2000" dirty="0" err="1"/>
              <a:t>кілометрів</a:t>
            </a:r>
            <a:r>
              <a:rPr lang="ru-RU" sz="2000" dirty="0"/>
              <a:t>. Таким чином </a:t>
            </a:r>
            <a:r>
              <a:rPr lang="ru-RU" sz="2000" dirty="0" err="1"/>
              <a:t>радіус</a:t>
            </a:r>
            <a:r>
              <a:rPr lang="ru-RU" sz="2000" dirty="0"/>
              <a:t> </a:t>
            </a:r>
            <a:r>
              <a:rPr lang="ru-RU" sz="2000" dirty="0" err="1"/>
              <a:t>Венери</a:t>
            </a:r>
            <a:r>
              <a:rPr lang="ru-RU" sz="2000" dirty="0"/>
              <a:t> </a:t>
            </a:r>
            <a:r>
              <a:rPr lang="ru-RU" sz="2000" dirty="0" err="1"/>
              <a:t>складає</a:t>
            </a:r>
            <a:r>
              <a:rPr lang="ru-RU" sz="2000" dirty="0"/>
              <a:t> </a:t>
            </a:r>
            <a:r>
              <a:rPr lang="ru-RU" sz="2000" dirty="0" err="1"/>
              <a:t>десь</a:t>
            </a:r>
            <a:r>
              <a:rPr lang="ru-RU" sz="2000" dirty="0"/>
              <a:t> 95% </a:t>
            </a:r>
            <a:r>
              <a:rPr lang="ru-RU" sz="2000" dirty="0" err="1"/>
              <a:t>від</a:t>
            </a:r>
            <a:r>
              <a:rPr lang="ru-RU" sz="2000" dirty="0"/>
              <a:t> земного.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Реферат на тему солнечная система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Хоча її і називають близнюком Землі стан поверхні Венери зовсім інший, ніж у Землі. Вчені вважають, що на поверхні планети дуже жарко і сухо і що води в рідкому вигляді тут немає через занадто високі температури.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82627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374441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   </a:t>
            </a:r>
            <a:r>
              <a:rPr lang="ru-RU" sz="2000" b="1" i="1" dirty="0"/>
              <a:t>Венеру </a:t>
            </a:r>
            <a:r>
              <a:rPr lang="ru-RU" sz="2000" b="1" i="1" dirty="0" err="1"/>
              <a:t>дуже</a:t>
            </a:r>
            <a:r>
              <a:rPr lang="ru-RU" sz="2000" b="1" i="1" dirty="0"/>
              <a:t> легко </a:t>
            </a:r>
            <a:r>
              <a:rPr lang="ru-RU" sz="2000" b="1" i="1" dirty="0" err="1"/>
              <a:t>дізнатися</a:t>
            </a:r>
            <a:r>
              <a:rPr lang="ru-RU" sz="2000" b="1" i="1" dirty="0"/>
              <a:t> в </a:t>
            </a:r>
            <a:r>
              <a:rPr lang="ru-RU" sz="2000" b="1" i="1" dirty="0" err="1"/>
              <a:t>нічному</a:t>
            </a:r>
            <a:r>
              <a:rPr lang="ru-RU" sz="2000" b="1" i="1" dirty="0"/>
              <a:t> </a:t>
            </a:r>
            <a:r>
              <a:rPr lang="ru-RU" sz="2000" b="1" i="1" dirty="0" err="1"/>
              <a:t>небі</a:t>
            </a:r>
            <a:r>
              <a:rPr lang="ru-RU" sz="2000" b="1" i="1" dirty="0"/>
              <a:t>, так як по </a:t>
            </a:r>
            <a:r>
              <a:rPr lang="ru-RU" sz="2000" b="1" i="1" dirty="0" err="1"/>
              <a:t>блиску</a:t>
            </a:r>
            <a:r>
              <a:rPr lang="ru-RU" sz="2000" b="1" i="1" dirty="0"/>
              <a:t> вона </a:t>
            </a:r>
            <a:r>
              <a:rPr lang="ru-RU" sz="2000" b="1" i="1" dirty="0" err="1"/>
              <a:t>набагато</a:t>
            </a:r>
            <a:r>
              <a:rPr lang="ru-RU" sz="2000" b="1" i="1" dirty="0"/>
              <a:t> </a:t>
            </a:r>
            <a:r>
              <a:rPr lang="ru-RU" sz="2000" b="1" i="1" dirty="0" err="1"/>
              <a:t>яскравіше</a:t>
            </a:r>
            <a:r>
              <a:rPr lang="ru-RU" sz="2000" b="1" i="1" dirty="0"/>
              <a:t> </a:t>
            </a:r>
            <a:r>
              <a:rPr lang="ru-RU" sz="2000" b="1" i="1" dirty="0" err="1"/>
              <a:t>найяскравіших</a:t>
            </a:r>
            <a:r>
              <a:rPr lang="ru-RU" sz="2000" b="1" i="1" dirty="0"/>
              <a:t> </a:t>
            </a:r>
            <a:r>
              <a:rPr lang="ru-RU" sz="2000" b="1" i="1" dirty="0" err="1"/>
              <a:t>із</a:t>
            </a:r>
            <a:r>
              <a:rPr lang="ru-RU" sz="2000" b="1" i="1" dirty="0"/>
              <a:t> </a:t>
            </a:r>
            <a:r>
              <a:rPr lang="ru-RU" sz="2000" b="1" i="1" dirty="0" err="1"/>
              <a:t>зірок</a:t>
            </a:r>
            <a:r>
              <a:rPr lang="ru-RU" sz="2000" b="1" i="1" dirty="0"/>
              <a:t>. Головною </a:t>
            </a:r>
            <a:r>
              <a:rPr lang="ru-RU" sz="2000" b="1" i="1" dirty="0" err="1"/>
              <a:t>особливістю</a:t>
            </a:r>
            <a:r>
              <a:rPr lang="ru-RU" sz="2000" b="1" i="1" dirty="0"/>
              <a:t> </a:t>
            </a:r>
            <a:r>
              <a:rPr lang="ru-RU" sz="2000" b="1" i="1" dirty="0" err="1"/>
              <a:t>Венери</a:t>
            </a:r>
            <a:r>
              <a:rPr lang="ru-RU" sz="2000" b="1" i="1" dirty="0"/>
              <a:t> </a:t>
            </a:r>
            <a:r>
              <a:rPr lang="ru-RU" sz="2000" b="1" i="1" dirty="0" err="1"/>
              <a:t>є</a:t>
            </a:r>
            <a:r>
              <a:rPr lang="ru-RU" sz="2000" b="1" i="1" dirty="0"/>
              <a:t> </a:t>
            </a:r>
            <a:r>
              <a:rPr lang="ru-RU" sz="2000" b="1" i="1" dirty="0" err="1"/>
              <a:t>її</a:t>
            </a:r>
            <a:r>
              <a:rPr lang="ru-RU" sz="2000" b="1" i="1" dirty="0"/>
              <a:t> </a:t>
            </a:r>
            <a:r>
              <a:rPr lang="ru-RU" sz="2000" b="1" i="1" dirty="0" err="1"/>
              <a:t>рівний</a:t>
            </a:r>
            <a:r>
              <a:rPr lang="ru-RU" sz="2000" b="1" i="1" dirty="0"/>
              <a:t> </a:t>
            </a:r>
            <a:r>
              <a:rPr lang="ru-RU" sz="2000" b="1" i="1" dirty="0" err="1"/>
              <a:t>білий</a:t>
            </a:r>
            <a:r>
              <a:rPr lang="ru-RU" sz="2000" b="1" i="1" dirty="0"/>
              <a:t> </a:t>
            </a:r>
            <a:r>
              <a:rPr lang="ru-RU" sz="2000" b="1" i="1" dirty="0" err="1"/>
              <a:t>колір</a:t>
            </a:r>
            <a:r>
              <a:rPr lang="ru-RU" sz="2000" b="1" i="1" dirty="0"/>
              <a:t>. </a:t>
            </a:r>
            <a:r>
              <a:rPr lang="ru-RU" sz="2000" b="1" i="1" dirty="0" err="1" smtClean="0"/>
              <a:t>Також</a:t>
            </a:r>
            <a:r>
              <a:rPr lang="ru-RU" sz="2000" b="1" i="1" dirty="0" smtClean="0"/>
              <a:t> </a:t>
            </a:r>
            <a:r>
              <a:rPr lang="ru-RU" sz="2000" b="1" i="1" dirty="0"/>
              <a:t>як </a:t>
            </a:r>
            <a:r>
              <a:rPr lang="ru-RU" sz="2000" b="1" i="1" dirty="0" err="1"/>
              <a:t>і</a:t>
            </a:r>
            <a:r>
              <a:rPr lang="ru-RU" sz="2000" b="1" i="1" dirty="0"/>
              <a:t> </a:t>
            </a:r>
            <a:r>
              <a:rPr lang="ru-RU" sz="2000" b="1" i="1" dirty="0" err="1"/>
              <a:t>Меркурій</a:t>
            </a:r>
            <a:r>
              <a:rPr lang="ru-RU" sz="2000" b="1" i="1" dirty="0"/>
              <a:t>, у </a:t>
            </a:r>
            <a:r>
              <a:rPr lang="ru-RU" sz="2000" b="1" i="1" dirty="0" err="1"/>
              <a:t>Венери</a:t>
            </a:r>
            <a:r>
              <a:rPr lang="ru-RU" sz="2000" b="1" i="1" dirty="0"/>
              <a:t> </a:t>
            </a:r>
            <a:r>
              <a:rPr lang="ru-RU" sz="2000" b="1" i="1" dirty="0" err="1"/>
              <a:t>має</a:t>
            </a:r>
            <a:r>
              <a:rPr lang="ru-RU" sz="2000" b="1" i="1" dirty="0"/>
              <a:t> </a:t>
            </a:r>
            <a:r>
              <a:rPr lang="ru-RU" sz="2000" b="1" i="1" dirty="0" err="1"/>
              <a:t>періоди</a:t>
            </a:r>
            <a:r>
              <a:rPr lang="ru-RU" sz="2000" b="1" i="1" dirty="0"/>
              <a:t> </a:t>
            </a:r>
            <a:r>
              <a:rPr lang="ru-RU" sz="2000" b="1" i="1" dirty="0" err="1"/>
              <a:t>ранкової</a:t>
            </a:r>
            <a:r>
              <a:rPr lang="ru-RU" sz="2000" b="1" i="1" dirty="0"/>
              <a:t> та </a:t>
            </a:r>
            <a:r>
              <a:rPr lang="ru-RU" sz="2000" b="1" i="1" dirty="0" err="1"/>
              <a:t>вечірньої</a:t>
            </a:r>
            <a:r>
              <a:rPr lang="ru-RU" sz="2000" b="1" i="1" dirty="0"/>
              <a:t> </a:t>
            </a:r>
            <a:r>
              <a:rPr lang="ru-RU" sz="2000" b="1" i="1" dirty="0" err="1"/>
              <a:t>видимості</a:t>
            </a:r>
            <a:r>
              <a:rPr lang="ru-RU" sz="2000" b="1" i="1" dirty="0"/>
              <a:t>. У </a:t>
            </a:r>
            <a:r>
              <a:rPr lang="ru-RU" sz="2000" b="1" i="1" dirty="0" err="1"/>
              <a:t>стародавні</a:t>
            </a:r>
            <a:r>
              <a:rPr lang="ru-RU" sz="2000" b="1" i="1" dirty="0"/>
              <a:t> </a:t>
            </a:r>
            <a:r>
              <a:rPr lang="ru-RU" sz="2000" b="1" i="1" dirty="0" err="1"/>
              <a:t>часи</a:t>
            </a:r>
            <a:r>
              <a:rPr lang="ru-RU" sz="2000" b="1" i="1" dirty="0"/>
              <a:t> </a:t>
            </a:r>
            <a:r>
              <a:rPr lang="ru-RU" sz="2000" b="1" i="1" dirty="0" err="1"/>
              <a:t>вважали</a:t>
            </a:r>
            <a:r>
              <a:rPr lang="ru-RU" sz="2000" b="1" i="1" dirty="0"/>
              <a:t>, </a:t>
            </a:r>
            <a:r>
              <a:rPr lang="ru-RU" sz="2000" b="1" i="1" dirty="0" err="1"/>
              <a:t>що</a:t>
            </a:r>
            <a:r>
              <a:rPr lang="ru-RU" sz="2000" b="1" i="1" dirty="0"/>
              <a:t> Венера </a:t>
            </a:r>
            <a:r>
              <a:rPr lang="ru-RU" sz="2000" b="1" i="1" dirty="0" err="1"/>
              <a:t>вранці</a:t>
            </a:r>
            <a:r>
              <a:rPr lang="ru-RU" sz="2000" b="1" i="1" dirty="0"/>
              <a:t> </a:t>
            </a:r>
            <a:r>
              <a:rPr lang="ru-RU" sz="2000" b="1" i="1" dirty="0" err="1"/>
              <a:t>і</a:t>
            </a:r>
            <a:r>
              <a:rPr lang="ru-RU" sz="2000" b="1" i="1" dirty="0"/>
              <a:t> </a:t>
            </a:r>
            <a:r>
              <a:rPr lang="ru-RU" sz="2000" b="1" i="1" dirty="0" err="1"/>
              <a:t>ввечері</a:t>
            </a:r>
            <a:r>
              <a:rPr lang="ru-RU" sz="2000" b="1" i="1" dirty="0"/>
              <a:t> - </a:t>
            </a:r>
            <a:r>
              <a:rPr lang="ru-RU" sz="2000" b="1" i="1" dirty="0" err="1"/>
              <a:t>різні</a:t>
            </a:r>
            <a:r>
              <a:rPr lang="ru-RU" sz="2000" b="1" i="1" dirty="0"/>
              <a:t> </a:t>
            </a:r>
            <a:r>
              <a:rPr lang="ru-RU" sz="2000" b="1" i="1" dirty="0" err="1"/>
              <a:t>зірки</a:t>
            </a:r>
            <a:r>
              <a:rPr lang="ru-RU" sz="2000" b="1" i="1" dirty="0"/>
              <a:t>. Вона </a:t>
            </a:r>
            <a:r>
              <a:rPr lang="ru-RU" sz="2000" b="1" i="1" dirty="0" err="1"/>
              <a:t>є</a:t>
            </a:r>
            <a:r>
              <a:rPr lang="ru-RU" sz="2000" b="1" i="1" dirty="0"/>
              <a:t> </a:t>
            </a:r>
            <a:r>
              <a:rPr lang="ru-RU" sz="2000" b="1" i="1" dirty="0" err="1"/>
              <a:t>третім</a:t>
            </a:r>
            <a:r>
              <a:rPr lang="ru-RU" sz="2000" b="1" i="1" dirty="0"/>
              <a:t> по </a:t>
            </a:r>
            <a:r>
              <a:rPr lang="ru-RU" sz="2000" b="1" i="1" dirty="0" err="1"/>
              <a:t>яскравості</a:t>
            </a:r>
            <a:r>
              <a:rPr lang="ru-RU" sz="2000" b="1" i="1" dirty="0"/>
              <a:t> </a:t>
            </a:r>
            <a:r>
              <a:rPr lang="ru-RU" sz="2000" b="1" i="1" dirty="0" err="1"/>
              <a:t>об'єктом</a:t>
            </a:r>
            <a:r>
              <a:rPr lang="ru-RU" sz="2000" b="1" i="1" dirty="0"/>
              <a:t> на </a:t>
            </a:r>
            <a:r>
              <a:rPr lang="ru-RU" sz="2000" b="1" i="1" dirty="0" err="1"/>
              <a:t>нашому</a:t>
            </a:r>
            <a:r>
              <a:rPr lang="ru-RU" sz="2000" b="1" i="1" dirty="0"/>
              <a:t> </a:t>
            </a:r>
            <a:r>
              <a:rPr lang="ru-RU" sz="2000" b="1" i="1" dirty="0" err="1"/>
              <a:t>небі</a:t>
            </a:r>
            <a:r>
              <a:rPr lang="ru-RU" sz="2000" b="1" i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Знаешь ли ты, что. - 20 Сентября 2013 - Блог - Мир вокруг на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68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Венера обертається навколо Сонця практично по круглій орбіті, і середня її відстань від сонця змінюється незначно. Щоб зробити оборот навколо сонця, Венері необхідно 225 земних діб або на 140 діб менше, ніж Землі.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Обертаючись  навколо сонця швидше, Венера обганяє її кожні 584 земних діб, перетворюючись з «вечірньої зірки» (видимої після заходу), в «ранкову зірку» (видиму перед сходом), а потім — навпаки.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795</Words>
  <Application>Microsoft Office PowerPoint</Application>
  <PresentationFormat>Экран (4:3)</PresentationFormat>
  <Paragraphs>42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Атмосфера і температура </vt:lpstr>
      <vt:lpstr>Внутрішня будова</vt:lpstr>
      <vt:lpstr>Презентация PowerPoint</vt:lpstr>
      <vt:lpstr>  Венеру вперше відобразили з космосу в грудні 1962 року, коли безпілотний космічний апарат Марінер 2 пролетів на відстані 34 740 кілометрів від планети, через 35 місяці після того, як він стартував з Землі. Це була перша планета (за винятком Землі), яку побачили з космосу.</vt:lpstr>
      <vt:lpstr>Маринер-2</vt:lpstr>
      <vt:lpstr>Маринер-10</vt:lpstr>
      <vt:lpstr>Піонер-Венера-1</vt:lpstr>
      <vt:lpstr>Піонер-Венера-2</vt:lpstr>
      <vt:lpstr>Венера-експрес</vt:lpstr>
      <vt:lpstr>Венера-10</vt:lpstr>
      <vt:lpstr>Венера-13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Життя на Венері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home</dc:creator>
  <cp:lastModifiedBy>Катрін</cp:lastModifiedBy>
  <cp:revision>5</cp:revision>
  <dcterms:created xsi:type="dcterms:W3CDTF">2015-02-18T18:02:30Z</dcterms:created>
  <dcterms:modified xsi:type="dcterms:W3CDTF">2015-02-23T16:35:25Z</dcterms:modified>
</cp:coreProperties>
</file>