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3" r:id="rId5"/>
    <p:sldId id="264" r:id="rId6"/>
    <p:sldId id="259" r:id="rId7"/>
    <p:sldId id="260" r:id="rId8"/>
    <p:sldId id="261" r:id="rId9"/>
    <p:sldId id="267" r:id="rId10"/>
    <p:sldId id="268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632848" cy="1470025"/>
          </a:xfrm>
        </p:spPr>
        <p:txBody>
          <a:bodyPr/>
          <a:lstStyle/>
          <a:p>
            <a:pPr marL="182880" indent="0">
              <a:buNone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 промисловість світу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013176"/>
            <a:ext cx="4716016" cy="1512168"/>
          </a:xfrm>
        </p:spPr>
        <p:txBody>
          <a:bodyPr>
            <a:noAutofit/>
          </a:bodyPr>
          <a:lstStyle/>
          <a:p>
            <a:pPr algn="r"/>
            <a:r>
              <a:rPr lang="uk-UA" sz="2400" b="1" dirty="0" smtClean="0">
                <a:solidFill>
                  <a:schemeClr val="bg1"/>
                </a:solidFill>
              </a:rPr>
              <a:t>Роботу </a:t>
            </a:r>
            <a:r>
              <a:rPr lang="uk-UA" sz="2400" b="1" dirty="0" err="1" smtClean="0">
                <a:solidFill>
                  <a:schemeClr val="bg1"/>
                </a:solidFill>
              </a:rPr>
              <a:t>виконал</a:t>
            </a:r>
            <a:r>
              <a:rPr lang="ru-RU" sz="2400" b="1" dirty="0">
                <a:solidFill>
                  <a:schemeClr val="bg1"/>
                </a:solidFill>
              </a:rPr>
              <a:t>и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r"/>
            <a:r>
              <a:rPr lang="uk-UA" sz="2400" b="1" dirty="0" smtClean="0">
                <a:solidFill>
                  <a:schemeClr val="bg1"/>
                </a:solidFill>
              </a:rPr>
              <a:t>Учениці 10-А класу</a:t>
            </a:r>
          </a:p>
          <a:p>
            <a:pPr algn="r"/>
            <a:r>
              <a:rPr lang="uk-UA" sz="2400" b="1" dirty="0" err="1" smtClean="0">
                <a:solidFill>
                  <a:schemeClr val="bg1"/>
                </a:solidFill>
              </a:rPr>
              <a:t>Христевич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</a:rPr>
              <a:t>ілона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r"/>
            <a:r>
              <a:rPr lang="uk-UA" sz="2400" b="1" dirty="0" smtClean="0">
                <a:solidFill>
                  <a:schemeClr val="bg1"/>
                </a:solidFill>
              </a:rPr>
              <a:t>Бондар Руслана</a:t>
            </a:r>
          </a:p>
          <a:p>
            <a:pPr algn="r"/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5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7200800" cy="4392488"/>
          </a:xfrm>
        </p:spPr>
        <p:txBody>
          <a:bodyPr>
            <a:normAutofit/>
          </a:bodyPr>
          <a:lstStyle/>
          <a:p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непродовольчих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виробляє</a:t>
            </a:r>
            <a:r>
              <a:rPr lang="ru-RU" dirty="0"/>
              <a:t> легка </a:t>
            </a:r>
            <a:r>
              <a:rPr lang="ru-RU" dirty="0" err="1"/>
              <a:t>промисловість</a:t>
            </a:r>
            <a:r>
              <a:rPr lang="ru-RU" dirty="0"/>
              <a:t>, яка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тканинами, </a:t>
            </a:r>
            <a:r>
              <a:rPr lang="ru-RU" dirty="0" err="1"/>
              <a:t>одягом</a:t>
            </a:r>
            <a:r>
              <a:rPr lang="ru-RU" dirty="0"/>
              <a:t>, </a:t>
            </a:r>
            <a:r>
              <a:rPr lang="ru-RU" dirty="0" err="1"/>
              <a:t>взуттям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- кордом, </a:t>
            </a:r>
            <a:r>
              <a:rPr lang="ru-RU" dirty="0" err="1"/>
              <a:t>технічними</a:t>
            </a:r>
            <a:r>
              <a:rPr lang="ru-RU" dirty="0"/>
              <a:t> тканинами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r>
              <a:rPr lang="ru-RU" dirty="0"/>
              <a:t>  </a:t>
            </a:r>
            <a:r>
              <a:rPr lang="ru-RU" u="sng" dirty="0" err="1"/>
              <a:t>Пріоритетні</a:t>
            </a:r>
            <a:r>
              <a:rPr lang="ru-RU" u="sng" dirty="0"/>
              <a:t> </a:t>
            </a:r>
            <a:r>
              <a:rPr lang="ru-RU" u="sng" dirty="0" err="1"/>
              <a:t>завдання</a:t>
            </a:r>
            <a:r>
              <a:rPr lang="ru-RU" u="sng" dirty="0"/>
              <a:t> </a:t>
            </a:r>
            <a:r>
              <a:rPr lang="ru-RU" u="sng" dirty="0" err="1"/>
              <a:t>легкої</a:t>
            </a:r>
            <a:r>
              <a:rPr lang="ru-RU" u="sng" dirty="0"/>
              <a:t> </a:t>
            </a:r>
            <a:r>
              <a:rPr lang="ru-RU" u="sng" dirty="0" err="1"/>
              <a:t>промисловості</a:t>
            </a:r>
            <a:r>
              <a:rPr lang="ru-RU" dirty="0"/>
              <a:t> - </a:t>
            </a:r>
            <a:r>
              <a:rPr lang="ru-RU" dirty="0" err="1"/>
              <a:t>формування</a:t>
            </a:r>
            <a:r>
              <a:rPr lang="ru-RU" dirty="0"/>
              <a:t> і </a:t>
            </a:r>
            <a:r>
              <a:rPr lang="ru-RU" dirty="0" err="1"/>
              <a:t>розмі­щення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/>
              <a:t> та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, </a:t>
            </a:r>
            <a:r>
              <a:rPr lang="ru-RU" dirty="0" err="1"/>
              <a:t>координування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розроб­ка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перспективного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збалансованого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підгалузей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9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i="1" smtClean="0"/>
              <a:t>Дякуємо </a:t>
            </a:r>
            <a:r>
              <a:rPr lang="uk-UA" sz="6600" i="1" dirty="0" smtClean="0"/>
              <a:t>за увагу!</a:t>
            </a:r>
            <a:endParaRPr lang="uk-UA" sz="6600" i="1" dirty="0"/>
          </a:p>
        </p:txBody>
      </p:sp>
    </p:spTree>
    <p:extLst>
      <p:ext uri="{BB962C8B-B14F-4D97-AF65-F5344CB8AC3E}">
        <p14:creationId xmlns:p14="http://schemas.microsoft.com/office/powerpoint/2010/main" val="6616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3" y="1556792"/>
            <a:ext cx="4644008" cy="4287832"/>
          </a:xfrm>
        </p:spPr>
        <p:txBody>
          <a:bodyPr/>
          <a:lstStyle/>
          <a:p>
            <a:pPr marL="45720" indent="0">
              <a:buNone/>
            </a:pPr>
            <a:r>
              <a:rPr lang="uk-UA" b="1" u="sng" dirty="0" smtClean="0"/>
              <a:t>Легка промисловість</a:t>
            </a:r>
            <a:r>
              <a:rPr lang="uk-UA" b="1" dirty="0" smtClean="0"/>
              <a:t> </a:t>
            </a:r>
            <a:r>
              <a:rPr lang="uk-UA" dirty="0" smtClean="0"/>
              <a:t>- сукупність галузей промисловості, що виробляють головним чином товари масового народного вжитку з різних видів сировини. Підприємства легкої промисловості широко розповсюджені, але їхня спеціалізація дуже неоднорідна і залежить від наявності сировини та потреб населення.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149">
            <a:off x="4832566" y="3488562"/>
            <a:ext cx="3960441" cy="27997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484">
            <a:off x="4788227" y="591825"/>
            <a:ext cx="3945824" cy="2429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63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3528393" cy="5760640"/>
          </a:xfrm>
        </p:spPr>
        <p:txBody>
          <a:bodyPr>
            <a:normAutofit fontScale="90000"/>
          </a:bodyPr>
          <a:lstStyle/>
          <a:p>
            <a:r>
              <a:rPr lang="ru-RU" sz="2200" dirty="0" err="1" smtClean="0"/>
              <a:t>Всесвітня</a:t>
            </a:r>
            <a:r>
              <a:rPr lang="ru-RU" sz="2200" dirty="0" smtClean="0"/>
              <a:t> </a:t>
            </a:r>
            <a:r>
              <a:rPr lang="ru-RU" sz="2200" dirty="0"/>
              <a:t>легка </a:t>
            </a:r>
            <a:r>
              <a:rPr lang="ru-RU" sz="2200" dirty="0" err="1"/>
              <a:t>промисловість</a:t>
            </a:r>
            <a:r>
              <a:rPr lang="ru-RU" sz="2200" dirty="0"/>
              <a:t> </a:t>
            </a:r>
            <a:r>
              <a:rPr lang="ru-RU" sz="2200" dirty="0" err="1"/>
              <a:t>сьогодні</a:t>
            </a:r>
            <a:r>
              <a:rPr lang="ru-RU" sz="2200" dirty="0"/>
              <a:t> є </a:t>
            </a:r>
            <a:r>
              <a:rPr lang="ru-RU" sz="2200" dirty="0" err="1"/>
              <a:t>потужним</a:t>
            </a:r>
            <a:r>
              <a:rPr lang="ru-RU" sz="2200" dirty="0"/>
              <a:t> </a:t>
            </a:r>
            <a:r>
              <a:rPr lang="ru-RU" sz="2200" dirty="0" err="1" smtClean="0"/>
              <a:t>багато-галузевим</a:t>
            </a:r>
            <a:r>
              <a:rPr lang="ru-RU" sz="2200" dirty="0" smtClean="0"/>
              <a:t> </a:t>
            </a:r>
            <a:r>
              <a:rPr lang="ru-RU" sz="2200" dirty="0"/>
              <a:t>комплексом з </a:t>
            </a:r>
            <a:r>
              <a:rPr lang="ru-RU" sz="2200" dirty="0" err="1" smtClean="0"/>
              <a:t>виробництва</a:t>
            </a:r>
            <a:r>
              <a:rPr lang="ru-RU" sz="2200" dirty="0" smtClean="0"/>
              <a:t> </a:t>
            </a:r>
            <a:r>
              <a:rPr lang="ru-RU" sz="2200" dirty="0" err="1"/>
              <a:t>товарів</a:t>
            </a:r>
            <a:r>
              <a:rPr lang="ru-RU" sz="2200" dirty="0"/>
              <a:t> народного </a:t>
            </a:r>
            <a:r>
              <a:rPr lang="ru-RU" sz="2200" dirty="0" err="1"/>
              <a:t>споживання</a:t>
            </a:r>
            <a:r>
              <a:rPr lang="ru-RU" sz="2200" dirty="0"/>
              <a:t>. </a:t>
            </a:r>
            <a:r>
              <a:rPr lang="ru-RU" sz="2200" dirty="0" err="1" smtClean="0"/>
              <a:t>Цей</a:t>
            </a:r>
            <a:r>
              <a:rPr lang="ru-RU" sz="2200" dirty="0" smtClean="0"/>
              <a:t> </a:t>
            </a:r>
            <a:r>
              <a:rPr lang="ru-RU" sz="2200" dirty="0" err="1"/>
              <a:t>соціально</a:t>
            </a:r>
            <a:r>
              <a:rPr lang="ru-RU" sz="2200" dirty="0"/>
              <a:t> </a:t>
            </a:r>
            <a:r>
              <a:rPr lang="ru-RU" sz="2200" dirty="0" err="1"/>
              <a:t>вагомий</a:t>
            </a:r>
            <a:r>
              <a:rPr lang="ru-RU" sz="2200" dirty="0"/>
              <a:t> сектор </a:t>
            </a:r>
            <a:r>
              <a:rPr lang="ru-RU" sz="2200" dirty="0" err="1"/>
              <a:t>економіки</a:t>
            </a:r>
            <a:r>
              <a:rPr lang="ru-RU" sz="2200" dirty="0"/>
              <a:t> </a:t>
            </a:r>
            <a:r>
              <a:rPr lang="ru-RU" sz="2200" dirty="0" err="1" smtClean="0"/>
              <a:t>орієнтований</a:t>
            </a:r>
            <a:r>
              <a:rPr lang="ru-RU" sz="2200" dirty="0" smtClean="0"/>
              <a:t> </a:t>
            </a:r>
            <a:r>
              <a:rPr lang="ru-RU" sz="2200" dirty="0"/>
              <a:t>на </a:t>
            </a:r>
            <a:r>
              <a:rPr lang="ru-RU" sz="2200" dirty="0" err="1"/>
              <a:t>кінцевого</a:t>
            </a:r>
            <a:r>
              <a:rPr lang="ru-RU" sz="2200" dirty="0"/>
              <a:t> </a:t>
            </a:r>
            <a:r>
              <a:rPr lang="ru-RU" sz="2200" dirty="0" err="1"/>
              <a:t>споживача</a:t>
            </a:r>
            <a:r>
              <a:rPr lang="ru-RU" sz="2200" dirty="0"/>
              <a:t>. </a:t>
            </a:r>
            <a:r>
              <a:rPr lang="ru-RU" sz="2200" dirty="0" err="1"/>
              <a:t>Потенціальні</a:t>
            </a:r>
            <a:r>
              <a:rPr lang="ru-RU" sz="2200" dirty="0"/>
              <a:t> </a:t>
            </a:r>
            <a:r>
              <a:rPr lang="ru-RU" sz="2200" dirty="0" err="1"/>
              <a:t>можливості</a:t>
            </a:r>
            <a:r>
              <a:rPr lang="ru-RU" sz="2200" dirty="0"/>
              <a:t> </a:t>
            </a:r>
            <a:r>
              <a:rPr lang="ru-RU" sz="2200" dirty="0" err="1"/>
              <a:t>підприємств</a:t>
            </a:r>
            <a:r>
              <a:rPr lang="ru-RU" sz="2200" dirty="0"/>
              <a:t> </a:t>
            </a:r>
            <a:r>
              <a:rPr lang="ru-RU" sz="2200" dirty="0" err="1"/>
              <a:t>легкої</a:t>
            </a:r>
            <a:r>
              <a:rPr lang="ru-RU" sz="2200" dirty="0"/>
              <a:t> </a:t>
            </a:r>
            <a:r>
              <a:rPr lang="ru-RU" sz="2200" dirty="0" err="1"/>
              <a:t>промисловості</a:t>
            </a:r>
            <a:r>
              <a:rPr lang="ru-RU" sz="2200" dirty="0"/>
              <a:t> </a:t>
            </a:r>
            <a:r>
              <a:rPr lang="ru-RU" sz="2200" dirty="0" err="1"/>
              <a:t>дозволяють</a:t>
            </a:r>
            <a:r>
              <a:rPr lang="ru-RU" sz="2200" dirty="0"/>
              <a:t> </a:t>
            </a:r>
            <a:r>
              <a:rPr lang="ru-RU" sz="2200" dirty="0" err="1"/>
              <a:t>виробляти</a:t>
            </a:r>
            <a:r>
              <a:rPr lang="ru-RU" sz="2200" dirty="0"/>
              <a:t> широкий спектр </a:t>
            </a:r>
            <a:r>
              <a:rPr lang="ru-RU" sz="2200" dirty="0" err="1"/>
              <a:t>товарів</a:t>
            </a:r>
            <a:r>
              <a:rPr lang="ru-RU" sz="2200" dirty="0"/>
              <a:t>, </a:t>
            </a:r>
            <a:r>
              <a:rPr lang="ru-RU" sz="2200" dirty="0" err="1"/>
              <a:t>здатних</a:t>
            </a:r>
            <a:r>
              <a:rPr lang="ru-RU" sz="2200" dirty="0"/>
              <a:t> </a:t>
            </a:r>
            <a:r>
              <a:rPr lang="ru-RU" sz="2200" dirty="0" err="1"/>
              <a:t>задовольнити</a:t>
            </a:r>
            <a:r>
              <a:rPr lang="ru-RU" sz="2200" dirty="0"/>
              <a:t> увесь попит </a:t>
            </a:r>
            <a:r>
              <a:rPr lang="ru-RU" sz="2200" dirty="0" smtClean="0"/>
              <a:t>як і </a:t>
            </a:r>
            <a:r>
              <a:rPr lang="ru-RU" sz="2200" dirty="0" err="1" smtClean="0"/>
              <a:t>внутрішнього</a:t>
            </a:r>
            <a:r>
              <a:rPr lang="ru-RU" sz="2200" dirty="0" smtClean="0"/>
              <a:t> ринку так і </a:t>
            </a:r>
            <a:r>
              <a:rPr lang="ru-RU" sz="2200" dirty="0" err="1" smtClean="0"/>
              <a:t>зовнішнього</a:t>
            </a:r>
            <a:r>
              <a:rPr lang="ru-RU" sz="22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2816"/>
            <a:ext cx="5024044" cy="3024857"/>
          </a:xfrm>
        </p:spPr>
      </p:pic>
    </p:spTree>
    <p:extLst>
      <p:ext uri="{BB962C8B-B14F-4D97-AF65-F5344CB8AC3E}">
        <p14:creationId xmlns:p14="http://schemas.microsoft.com/office/powerpoint/2010/main" val="4813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89040"/>
            <a:ext cx="7992888" cy="295232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Галузь</a:t>
            </a:r>
            <a:r>
              <a:rPr lang="ru-RU" sz="2400" dirty="0" smtClean="0"/>
              <a:t> </a:t>
            </a:r>
            <a:r>
              <a:rPr lang="ru-RU" sz="2400" dirty="0" err="1" smtClean="0"/>
              <a:t>легкої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з 17 </a:t>
            </a:r>
            <a:r>
              <a:rPr lang="ru-RU" sz="2400" dirty="0" err="1"/>
              <a:t>підгалузей</a:t>
            </a:r>
            <a:r>
              <a:rPr lang="ru-RU" sz="2400" dirty="0"/>
              <a:t>,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потужний</a:t>
            </a:r>
            <a:r>
              <a:rPr lang="ru-RU" sz="2400" dirty="0"/>
              <a:t> </a:t>
            </a:r>
            <a:r>
              <a:rPr lang="ru-RU" sz="2400" dirty="0" err="1"/>
              <a:t>виробничий</a:t>
            </a:r>
            <a:r>
              <a:rPr lang="ru-RU" sz="2400" dirty="0"/>
              <a:t> </a:t>
            </a:r>
            <a:r>
              <a:rPr lang="ru-RU" sz="2400" dirty="0" err="1"/>
              <a:t>потенціал</a:t>
            </a:r>
            <a:r>
              <a:rPr lang="ru-RU" sz="2400" dirty="0"/>
              <a:t>, </a:t>
            </a:r>
            <a:r>
              <a:rPr lang="ru-RU" sz="2400" dirty="0" err="1"/>
              <a:t>здатний</a:t>
            </a:r>
            <a:r>
              <a:rPr lang="ru-RU" sz="2400" dirty="0"/>
              <a:t> </a:t>
            </a:r>
            <a:r>
              <a:rPr lang="ru-RU" sz="2400" dirty="0" err="1"/>
              <a:t>виробляти</a:t>
            </a:r>
            <a:r>
              <a:rPr lang="ru-RU" sz="2400" dirty="0"/>
              <a:t> широкий спектр </a:t>
            </a:r>
            <a:r>
              <a:rPr lang="ru-RU" sz="2400" dirty="0" err="1"/>
              <a:t>товарів</a:t>
            </a:r>
            <a:r>
              <a:rPr lang="ru-RU" sz="2400" dirty="0"/>
              <a:t> широкого </a:t>
            </a:r>
            <a:r>
              <a:rPr lang="ru-RU" sz="2400" dirty="0" err="1"/>
              <a:t>вживання</a:t>
            </a:r>
            <a:r>
              <a:rPr lang="ru-RU" sz="2400" dirty="0"/>
              <a:t> і </a:t>
            </a:r>
            <a:r>
              <a:rPr lang="ru-RU" sz="2400" dirty="0" err="1"/>
              <a:t>промислового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r>
              <a:rPr lang="ru-RU" sz="2400" dirty="0"/>
              <a:t>. </a:t>
            </a:r>
            <a:r>
              <a:rPr lang="ru-RU" sz="2400" dirty="0" err="1"/>
              <a:t>Водночас</a:t>
            </a:r>
            <a:r>
              <a:rPr lang="ru-RU" sz="2400" dirty="0"/>
              <a:t> легка </a:t>
            </a:r>
            <a:r>
              <a:rPr lang="ru-RU" sz="2400" dirty="0" err="1"/>
              <a:t>промисловість</a:t>
            </a:r>
            <a:r>
              <a:rPr lang="ru-RU" sz="2400" dirty="0"/>
              <a:t> </a:t>
            </a:r>
            <a:r>
              <a:rPr lang="ru-RU" sz="2400" dirty="0" err="1"/>
              <a:t>пов’язана</a:t>
            </a:r>
            <a:r>
              <a:rPr lang="ru-RU" sz="2400" dirty="0"/>
              <a:t> з </a:t>
            </a:r>
            <a:r>
              <a:rPr lang="ru-RU" sz="2400" dirty="0" err="1"/>
              <a:t>багатьма</a:t>
            </a:r>
            <a:r>
              <a:rPr lang="ru-RU" sz="2400" dirty="0"/>
              <a:t> </a:t>
            </a:r>
            <a:r>
              <a:rPr lang="ru-RU" sz="2400" dirty="0" err="1"/>
              <a:t>суміжними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 err="1"/>
              <a:t>галузями</a:t>
            </a:r>
            <a:r>
              <a:rPr lang="ru-RU" sz="2400" dirty="0"/>
              <a:t> і </a:t>
            </a:r>
            <a:r>
              <a:rPr lang="ru-RU" sz="2400" dirty="0" err="1"/>
              <a:t>обслуговує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весь </a:t>
            </a:r>
            <a:r>
              <a:rPr lang="ru-RU" sz="2400" dirty="0" err="1"/>
              <a:t>господарський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комплекс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8883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5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620688"/>
            <a:ext cx="7602638" cy="99895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</a:rPr>
              <a:t>         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ЛЕГКА ПРОМИСЛОВІСТЬ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85786" y="1619646"/>
            <a:ext cx="857256" cy="1523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699792" y="1619646"/>
            <a:ext cx="1588" cy="720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822915" y="1618852"/>
            <a:ext cx="1589" cy="1310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9" idx="0"/>
          </p:cNvCxnSpPr>
          <p:nvPr/>
        </p:nvCxnSpPr>
        <p:spPr>
          <a:xfrm>
            <a:off x="6344259" y="1618852"/>
            <a:ext cx="160692" cy="2293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128569" y="1787641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0" y="3143248"/>
            <a:ext cx="2357422" cy="93382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chemeClr val="tx1"/>
                </a:solidFill>
              </a:rPr>
              <a:t>ТЕКСТИЛЬНА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433015" y="2357430"/>
            <a:ext cx="2592311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ТРИКОТАЖНА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635896" y="2943012"/>
            <a:ext cx="2428892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    ШВЕЙНА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26224" y="3912755"/>
            <a:ext cx="2357454" cy="1000132"/>
          </a:xfrm>
          <a:prstGeom prst="ellipse">
            <a:avLst/>
          </a:prstGeom>
          <a:solidFill>
            <a:srgbClr val="E69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ШКІРЯНО-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ВЗУТТЄВА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735660" y="2550103"/>
            <a:ext cx="2286016" cy="8572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   ХУТРОВА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4214818"/>
            <a:ext cx="1857388" cy="3571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   БАВОВНЯНА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4714884"/>
            <a:ext cx="1357322" cy="3571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ВОВНЯНА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5214950"/>
            <a:ext cx="1083576" cy="3746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ЛЛЯНА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5786454"/>
            <a:ext cx="1571636" cy="3571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ШОВКОВА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14282" y="3871706"/>
            <a:ext cx="0" cy="220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1" idx="1"/>
          </p:cNvCxnSpPr>
          <p:nvPr/>
        </p:nvCxnSpPr>
        <p:spPr>
          <a:xfrm>
            <a:off x="214282" y="4393413"/>
            <a:ext cx="2143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2" idx="1"/>
          </p:cNvCxnSpPr>
          <p:nvPr/>
        </p:nvCxnSpPr>
        <p:spPr>
          <a:xfrm flipV="1">
            <a:off x="214282" y="4893479"/>
            <a:ext cx="571504" cy="19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23" idx="1"/>
          </p:cNvCxnSpPr>
          <p:nvPr/>
        </p:nvCxnSpPr>
        <p:spPr>
          <a:xfrm flipV="1">
            <a:off x="214282" y="5402295"/>
            <a:ext cx="857256" cy="26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14282" y="607220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38611"/>
      </p:ext>
    </p:extLst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Провідне місце посідає текстильна промисловість, яка виробляє різноманітні тканини. Наприкінці XX ст. текстильна промисловість зазнала істотних структурних, галузевих і територіальних зрушень. Вони були зумовлені цілою низкою чинників - сировинного, технологічного, трудового, споживчого і особливо екологічного характеру.</a:t>
            </a:r>
            <a:r>
              <a:rPr lang="ru-RU" dirty="0"/>
              <a:t> </a:t>
            </a:r>
            <a:r>
              <a:rPr lang="uk-UA" dirty="0" smtClean="0"/>
              <a:t>Ще в середині XX ст. у сировині явно переважали натуральні волокна, але тепер це здебільшого хімічні волокна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970">
            <a:off x="4707795" y="3540271"/>
            <a:ext cx="3833170" cy="2739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510">
            <a:off x="574060" y="3524649"/>
            <a:ext cx="4262072" cy="2770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49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926" y="476672"/>
            <a:ext cx="8520463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Серед регіонів за випуском усіляких тканин лідирує Азія (понад 40% світового випуску). А серед країн провідні позиції з випуску тканин мають Китай, Гонконг, США, Південна Корея, Тайвань, Індія тощо.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480">
            <a:off x="611560" y="2491588"/>
            <a:ext cx="4041254" cy="302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788">
            <a:off x="4542039" y="2659466"/>
            <a:ext cx="4044279" cy="2691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4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9130083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Економічно розвинуті країни зазвичай мають також і потужну швейну промисловість. Прикладом є США, Італія, Німеччина, Франція, Велика Британія, Японія.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4305627" cy="2870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12" y="4077072"/>
            <a:ext cx="3950102" cy="2567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63" y="1916832"/>
            <a:ext cx="4074990" cy="2716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0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4464497" cy="403244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приватизовані</a:t>
            </a:r>
            <a:r>
              <a:rPr lang="ru-RU" dirty="0"/>
              <a:t>, а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1%.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6221494" cy="3888432"/>
          </a:xfrm>
        </p:spPr>
      </p:pic>
    </p:spTree>
    <p:extLst>
      <p:ext uri="{BB962C8B-B14F-4D97-AF65-F5344CB8AC3E}">
        <p14:creationId xmlns:p14="http://schemas.microsoft.com/office/powerpoint/2010/main" val="17395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106</TotalTime>
  <Words>369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Digital Blue Tunnel 16x9</vt:lpstr>
      <vt:lpstr>Легка промисловість світу</vt:lpstr>
      <vt:lpstr>Презентация PowerPoint</vt:lpstr>
      <vt:lpstr>Всесвітня легка промисловість сьогодні є потужним багато-галузевим комплексом з виробництва товарів народного споживання. Цей соціально вагомий сектор економіки орієнтований на кінцевого споживача. Потенціальні можливості підприємств легкої промисловості дозволяють виробляти широкий спектр товарів, здатних задовольнити увесь попит як і внутрішнього ринку так і зовнішнього. </vt:lpstr>
      <vt:lpstr>Галузь легкої промисловості складається з 17 підгалузей, має потужний виробничий потенціал, здатний виробляти широкий спектр товарів широкого вживання і промислового призначення. Водночас легка промисловість пов’язана з багатьма суміжними  галузями і обслуговує  весь господарський  комплекс країн світу.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Практично всі підприємства легкої промисловості  у світі приватизовані, а ті, що знаходяться у державній власності, становлять менше 1%. </vt:lpstr>
      <vt:lpstr>ВИСНОВОК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 промисловість світу</dc:title>
  <dc:creator>Сергей</dc:creator>
  <cp:lastModifiedBy>ilona</cp:lastModifiedBy>
  <cp:revision>13</cp:revision>
  <dcterms:created xsi:type="dcterms:W3CDTF">2014-01-13T21:01:04Z</dcterms:created>
  <dcterms:modified xsi:type="dcterms:W3CDTF">2014-01-19T16:48:00Z</dcterms:modified>
</cp:coreProperties>
</file>