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8" r:id="rId4"/>
    <p:sldId id="268" r:id="rId5"/>
    <p:sldId id="259" r:id="rId6"/>
    <p:sldId id="260" r:id="rId7"/>
    <p:sldId id="262" r:id="rId8"/>
    <p:sldId id="263" r:id="rId9"/>
    <p:sldId id="270" r:id="rId10"/>
    <p:sldId id="264" r:id="rId11"/>
    <p:sldId id="293" r:id="rId12"/>
    <p:sldId id="265" r:id="rId13"/>
    <p:sldId id="269" r:id="rId14"/>
    <p:sldId id="271" r:id="rId15"/>
    <p:sldId id="257" r:id="rId16"/>
    <p:sldId id="296" r:id="rId17"/>
    <p:sldId id="295" r:id="rId18"/>
    <p:sldId id="298" r:id="rId19"/>
    <p:sldId id="297" r:id="rId20"/>
    <p:sldId id="272" r:id="rId21"/>
    <p:sldId id="273" r:id="rId22"/>
    <p:sldId id="276"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4" r:id="rId37"/>
    <p:sldId id="292" r:id="rId38"/>
    <p:sldId id="29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3" autoAdjust="0"/>
    <p:restoredTop sz="94728" autoAdjust="0"/>
  </p:normalViewPr>
  <p:slideViewPr>
    <p:cSldViewPr snapToGrid="0" snapToObjects="1">
      <p:cViewPr varScale="1">
        <p:scale>
          <a:sx n="86" d="100"/>
          <a:sy n="86" d="100"/>
        </p:scale>
        <p:origin x="-4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ru-RU" smtClean="0"/>
              <a:t>Образец заголовка</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04.04.15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ru-RU" smtClean="0"/>
              <a:t>Образец заголовка</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ru-RU" smtClean="0"/>
              <a:t>Образец текста</a:t>
            </a:r>
          </a:p>
        </p:txBody>
      </p:sp>
      <p:sp>
        <p:nvSpPr>
          <p:cNvPr id="5" name="Date Placeholder 4"/>
          <p:cNvSpPr>
            <a:spLocks noGrp="1"/>
          </p:cNvSpPr>
          <p:nvPr>
            <p:ph type="dt" sz="half" idx="10"/>
          </p:nvPr>
        </p:nvSpPr>
        <p:spPr/>
        <p:txBody>
          <a:bodyPr/>
          <a:lstStyle/>
          <a:p>
            <a:fld id="{651A0C47-018D-4460-B945-BFF7981B6CA6}" type="datetimeFigureOut">
              <a:rPr lang="en-US" smtClean="0"/>
              <a:t>04.04.15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Рисунок над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ru-RU" smtClean="0"/>
              <a:t>Образец заголовка</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ru-RU" smtClean="0"/>
              <a:t>Образец текста</a:t>
            </a:r>
          </a:p>
        </p:txBody>
      </p:sp>
      <p:sp>
        <p:nvSpPr>
          <p:cNvPr id="5" name="Date Placeholder 4"/>
          <p:cNvSpPr>
            <a:spLocks noGrp="1"/>
          </p:cNvSpPr>
          <p:nvPr>
            <p:ph type="dt" sz="half" idx="10"/>
          </p:nvPr>
        </p:nvSpPr>
        <p:spPr/>
        <p:txBody>
          <a:bodyPr/>
          <a:lstStyle/>
          <a:p>
            <a:fld id="{651A0C47-018D-4460-B945-BFF7981B6CA6}" type="datetimeFigureOut">
              <a:rPr lang="en-US" smtClean="0"/>
              <a:t>04.04.15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Раскадровка">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ru-RU" smtClean="0"/>
              <a:t>Образец заголовка</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ru-RU" smtClean="0"/>
              <a:t>Образец текста</a:t>
            </a:r>
          </a:p>
        </p:txBody>
      </p:sp>
      <p:sp>
        <p:nvSpPr>
          <p:cNvPr id="5" name="Date Placeholder 4"/>
          <p:cNvSpPr>
            <a:spLocks noGrp="1"/>
          </p:cNvSpPr>
          <p:nvPr>
            <p:ph type="dt" sz="half" idx="10"/>
          </p:nvPr>
        </p:nvSpPr>
        <p:spPr/>
        <p:txBody>
          <a:bodyPr/>
          <a:lstStyle/>
          <a:p>
            <a:fld id="{651A0C47-018D-4460-B945-BFF7981B6CA6}" type="datetimeFigureOut">
              <a:rPr lang="en-US" smtClean="0"/>
              <a:t>04.04.15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Чтобы добавить рисунок, перетащите его на заполнитель или щелкните значок</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a:p>
        </p:txBody>
      </p:sp>
      <p:sp>
        <p:nvSpPr>
          <p:cNvPr id="3" name="Vertical Text Placeholder 2"/>
          <p:cNvSpPr>
            <a:spLocks noGrp="1"/>
          </p:cNvSpPr>
          <p:nvPr>
            <p:ph type="body" orient="vert" idx="1"/>
          </p:nvPr>
        </p:nvSpPr>
        <p:spPr/>
        <p:txBody>
          <a:bodyPr vert="eaVert"/>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04.04.15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ru-RU" smtClean="0"/>
              <a:t>Образец заголовка</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04.04.15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Заголовок и текст над объек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387746B5-1D31-E943-8A38-C38967026BAC}" type="slidenum">
              <a:rPr lang="ru-RU"/>
              <a:pPr/>
              <a:t>‹#›</a:t>
            </a:fld>
            <a:endParaRPr lang="ru-RU"/>
          </a:p>
        </p:txBody>
      </p:sp>
    </p:spTree>
    <p:extLst>
      <p:ext uri="{BB962C8B-B14F-4D97-AF65-F5344CB8AC3E}">
        <p14:creationId xmlns:p14="http://schemas.microsoft.com/office/powerpoint/2010/main" val="3214414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457200" y="1600200"/>
            <a:ext cx="4038600" cy="4525963"/>
          </a:xfrm>
        </p:spPr>
        <p:txBody>
          <a:bodyPr/>
          <a:lstStyle/>
          <a:p>
            <a:pPr lvl="0"/>
            <a:endParaRPr lang="ru-RU" noProof="0" smtClean="0"/>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0F84DF6E-FA3C-624E-8BF5-261DFD5F018E}" type="slidenum">
              <a:rPr lang="ru-RU"/>
              <a:pPr>
                <a:defRPr/>
              </a:pPr>
              <a:t>‹#›</a:t>
            </a:fld>
            <a:endParaRPr lang="ru-RU"/>
          </a:p>
        </p:txBody>
      </p:sp>
    </p:spTree>
    <p:extLst>
      <p:ext uri="{BB962C8B-B14F-4D97-AF65-F5344CB8AC3E}">
        <p14:creationId xmlns:p14="http://schemas.microsoft.com/office/powerpoint/2010/main" val="4160386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04.04.15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Титульный слайд с рисунком">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ru-RU" smtClean="0"/>
              <a:t>Образец заголовка</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04.04.15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ru-RU" smtClean="0"/>
              <a:t>Чтобы добавить рисунок, перетащите его на заполнитель или щелкните значок</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ru-RU" smtClean="0"/>
              <a:t>Образец заголовка</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51A0C47-018D-4460-B945-BFF7981B6CA6}" type="datetimeFigureOut">
              <a:rPr lang="en-US" smtClean="0"/>
              <a:t>04.04.15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ru-RU" smtClean="0"/>
              <a:t>Образец заголовка</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04.04.15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ru-RU" smtClean="0"/>
              <a:t>Образец заголовка</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04.04.15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04.04.15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04.04.15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ru-RU" smtClean="0"/>
              <a:t>Образец заголовка</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651A0C47-018D-4460-B945-BFF7981B6CA6}" type="datetimeFigureOut">
              <a:rPr lang="en-US" smtClean="0"/>
              <a:t>04.04.15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ru-RU" smtClean="0"/>
              <a:t>Образец заголовка</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04.04.15</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8"/>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8"/>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8"/>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8"/>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8"/>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8"/>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8"/>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8"/>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8"/>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19659" y="367548"/>
            <a:ext cx="7772400" cy="978408"/>
          </a:xfrm>
        </p:spPr>
        <p:txBody>
          <a:bodyPr/>
          <a:lstStyle/>
          <a:p>
            <a:r>
              <a:rPr lang="ru-RU" dirty="0" err="1" smtClean="0">
                <a:latin typeface="Times New Roman"/>
                <a:cs typeface="Times New Roman"/>
              </a:rPr>
              <a:t>Історія</a:t>
            </a:r>
            <a:r>
              <a:rPr lang="ru-RU" dirty="0" smtClean="0">
                <a:latin typeface="Times New Roman"/>
                <a:cs typeface="Times New Roman"/>
              </a:rPr>
              <a:t> </a:t>
            </a:r>
            <a:r>
              <a:rPr lang="ru-RU" dirty="0" err="1" smtClean="0">
                <a:latin typeface="Times New Roman"/>
                <a:cs typeface="Times New Roman"/>
              </a:rPr>
              <a:t>України</a:t>
            </a:r>
            <a:r>
              <a:rPr lang="ru-RU" dirty="0" smtClean="0">
                <a:latin typeface="Times New Roman"/>
                <a:cs typeface="Times New Roman"/>
              </a:rPr>
              <a:t> </a:t>
            </a:r>
            <a:endParaRPr lang="ru-RU" dirty="0">
              <a:latin typeface="Times New Roman"/>
              <a:cs typeface="Times New Roman"/>
            </a:endParaRPr>
          </a:p>
        </p:txBody>
      </p:sp>
      <p:sp>
        <p:nvSpPr>
          <p:cNvPr id="3" name="Подзаголовок 2"/>
          <p:cNvSpPr>
            <a:spLocks noGrp="1"/>
          </p:cNvSpPr>
          <p:nvPr>
            <p:ph type="subTitle" idx="1"/>
          </p:nvPr>
        </p:nvSpPr>
        <p:spPr>
          <a:xfrm>
            <a:off x="619658" y="1251555"/>
            <a:ext cx="8068323" cy="3551868"/>
          </a:xfrm>
        </p:spPr>
        <p:txBody>
          <a:bodyPr>
            <a:normAutofit lnSpcReduction="10000"/>
          </a:bodyPr>
          <a:lstStyle/>
          <a:p>
            <a:endParaRPr lang="ru-RU" sz="3200" dirty="0" smtClean="0">
              <a:latin typeface="Times New Roman"/>
              <a:cs typeface="Times New Roman"/>
            </a:endParaRPr>
          </a:p>
          <a:p>
            <a:pPr marL="457200" indent="-457200">
              <a:buFont typeface="Arial"/>
              <a:buChar char="•"/>
            </a:pPr>
            <a:r>
              <a:rPr lang="ru-RU" sz="3200" dirty="0" smtClean="0">
                <a:latin typeface="Times New Roman"/>
                <a:cs typeface="Times New Roman"/>
              </a:rPr>
              <a:t>План </a:t>
            </a:r>
            <a:r>
              <a:rPr lang="ru-RU" sz="3200" dirty="0" smtClean="0">
                <a:latin typeface="Times New Roman"/>
                <a:cs typeface="Times New Roman"/>
              </a:rPr>
              <a:t>«Барбаросса</a:t>
            </a:r>
            <a:r>
              <a:rPr lang="ru-RU" sz="3200" dirty="0" smtClean="0">
                <a:latin typeface="Times New Roman"/>
                <a:cs typeface="Times New Roman"/>
              </a:rPr>
              <a:t>»</a:t>
            </a:r>
            <a:endParaRPr lang="ru-RU" sz="3200" dirty="0" smtClean="0">
              <a:latin typeface="Times New Roman"/>
              <a:cs typeface="Times New Roman"/>
            </a:endParaRPr>
          </a:p>
          <a:p>
            <a:pPr marL="457200" indent="-457200">
              <a:buFont typeface="Arial"/>
              <a:buChar char="•"/>
            </a:pPr>
            <a:r>
              <a:rPr lang="ru-RU" sz="3200" dirty="0" smtClean="0">
                <a:latin typeface="Times New Roman"/>
                <a:cs typeface="Times New Roman"/>
              </a:rPr>
              <a:t>План «Ост</a:t>
            </a:r>
            <a:r>
              <a:rPr lang="ru-RU" sz="3200" dirty="0" smtClean="0">
                <a:latin typeface="Times New Roman"/>
                <a:cs typeface="Times New Roman"/>
              </a:rPr>
              <a:t>»</a:t>
            </a:r>
          </a:p>
          <a:p>
            <a:r>
              <a:rPr lang="ru-RU" sz="3200" dirty="0" err="1" smtClean="0">
                <a:latin typeface="Times New Roman"/>
                <a:cs typeface="Times New Roman"/>
              </a:rPr>
              <a:t>Окупаційний</a:t>
            </a:r>
            <a:r>
              <a:rPr lang="ru-RU" sz="3200" dirty="0" smtClean="0">
                <a:latin typeface="Times New Roman"/>
                <a:cs typeface="Times New Roman"/>
              </a:rPr>
              <a:t> режим на </a:t>
            </a:r>
            <a:r>
              <a:rPr lang="ru-RU" sz="3200" dirty="0" err="1" smtClean="0">
                <a:latin typeface="Times New Roman"/>
                <a:cs typeface="Times New Roman"/>
              </a:rPr>
              <a:t>Україні</a:t>
            </a:r>
            <a:r>
              <a:rPr lang="ru-RU" sz="3200" dirty="0" smtClean="0">
                <a:latin typeface="Times New Roman"/>
                <a:cs typeface="Times New Roman"/>
              </a:rPr>
              <a:t>:</a:t>
            </a:r>
          </a:p>
          <a:p>
            <a:pPr marL="457200" indent="-457200">
              <a:buFont typeface="Arial"/>
              <a:buChar char="•"/>
            </a:pPr>
            <a:r>
              <a:rPr lang="ru-RU" sz="3200" dirty="0" smtClean="0">
                <a:latin typeface="Times New Roman"/>
                <a:cs typeface="Times New Roman"/>
              </a:rPr>
              <a:t>«</a:t>
            </a:r>
            <a:r>
              <a:rPr lang="ru-RU" sz="3200" dirty="0" err="1" smtClean="0">
                <a:latin typeface="Times New Roman"/>
                <a:cs typeface="Times New Roman"/>
              </a:rPr>
              <a:t>Новий</a:t>
            </a:r>
            <a:r>
              <a:rPr lang="ru-RU" sz="3200" dirty="0" smtClean="0">
                <a:latin typeface="Times New Roman"/>
                <a:cs typeface="Times New Roman"/>
              </a:rPr>
              <a:t> режим» в </a:t>
            </a:r>
            <a:r>
              <a:rPr lang="ru-RU" sz="3200" dirty="0" err="1" smtClean="0">
                <a:latin typeface="Times New Roman"/>
                <a:cs typeface="Times New Roman"/>
              </a:rPr>
              <a:t>Україні</a:t>
            </a:r>
            <a:endParaRPr lang="ru-RU" sz="3200" dirty="0" smtClean="0">
              <a:latin typeface="Times New Roman"/>
              <a:cs typeface="Times New Roman"/>
            </a:endParaRPr>
          </a:p>
          <a:p>
            <a:pPr marL="457200" indent="-457200">
              <a:buFont typeface="Arial"/>
              <a:buChar char="•"/>
            </a:pPr>
            <a:r>
              <a:rPr lang="ru-RU" sz="3200" dirty="0" smtClean="0">
                <a:latin typeface="Times New Roman"/>
                <a:cs typeface="Times New Roman"/>
              </a:rPr>
              <a:t> </a:t>
            </a:r>
            <a:r>
              <a:rPr lang="ru-RU" sz="3200" dirty="0" err="1" smtClean="0">
                <a:latin typeface="Times New Roman"/>
                <a:cs typeface="Times New Roman"/>
              </a:rPr>
              <a:t>Райхскомісаріат</a:t>
            </a:r>
            <a:r>
              <a:rPr lang="ru-RU" sz="3200" dirty="0" smtClean="0">
                <a:latin typeface="Times New Roman"/>
                <a:cs typeface="Times New Roman"/>
              </a:rPr>
              <a:t> </a:t>
            </a:r>
            <a:r>
              <a:rPr lang="ru-RU" sz="3200" dirty="0" err="1" smtClean="0">
                <a:latin typeface="Times New Roman"/>
                <a:cs typeface="Times New Roman"/>
              </a:rPr>
              <a:t>Україна</a:t>
            </a:r>
            <a:endParaRPr lang="ru-RU" sz="3200" dirty="0" smtClean="0">
              <a:latin typeface="Times New Roman"/>
              <a:cs typeface="Times New Roman"/>
            </a:endParaRPr>
          </a:p>
          <a:p>
            <a:pPr marL="457200" indent="-457200">
              <a:buFont typeface="Arial"/>
              <a:buChar char="•"/>
            </a:pPr>
            <a:r>
              <a:rPr lang="ru-RU" sz="3200" dirty="0" smtClean="0">
                <a:latin typeface="Times New Roman"/>
                <a:cs typeface="Times New Roman"/>
              </a:rPr>
              <a:t>«</a:t>
            </a:r>
            <a:r>
              <a:rPr lang="ru-RU" sz="3200" dirty="0" err="1" smtClean="0">
                <a:latin typeface="Times New Roman"/>
                <a:cs typeface="Times New Roman"/>
              </a:rPr>
              <a:t>Остарбатерство</a:t>
            </a:r>
            <a:r>
              <a:rPr lang="ru-RU" sz="3200" dirty="0" smtClean="0">
                <a:latin typeface="Times New Roman"/>
                <a:cs typeface="Times New Roman"/>
              </a:rPr>
              <a:t>»</a:t>
            </a:r>
          </a:p>
          <a:p>
            <a:pPr marL="457200" indent="-457200">
              <a:buFont typeface="Arial"/>
              <a:buChar char="•"/>
            </a:pPr>
            <a:endParaRPr lang="ru-RU" sz="3200" dirty="0" smtClean="0">
              <a:latin typeface="Times New Roman"/>
              <a:cs typeface="Times New Roman"/>
            </a:endParaRPr>
          </a:p>
          <a:p>
            <a:pPr marL="457200" indent="-457200">
              <a:buFont typeface="Arial"/>
              <a:buChar char="•"/>
            </a:pPr>
            <a:endParaRPr lang="ru-RU" sz="3200" dirty="0" smtClean="0">
              <a:latin typeface="Times New Roman"/>
              <a:cs typeface="Times New Roman"/>
            </a:endParaRPr>
          </a:p>
          <a:p>
            <a:endParaRPr lang="ru-RU" sz="3200" dirty="0">
              <a:latin typeface="Times New Roman"/>
              <a:cs typeface="Times New Roman"/>
            </a:endParaRPr>
          </a:p>
        </p:txBody>
      </p:sp>
    </p:spTree>
    <p:extLst>
      <p:ext uri="{BB962C8B-B14F-4D97-AF65-F5344CB8AC3E}">
        <p14:creationId xmlns:p14="http://schemas.microsoft.com/office/powerpoint/2010/main" val="417653594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2"/>
          <p:cNvSpPr>
            <a:spLocks noGrp="1" noChangeArrowheads="1"/>
          </p:cNvSpPr>
          <p:nvPr>
            <p:ph type="title" idx="4294967295"/>
          </p:nvPr>
        </p:nvSpPr>
        <p:spPr>
          <a:xfrm>
            <a:off x="755650" y="0"/>
            <a:ext cx="4114800" cy="1143000"/>
          </a:xfrm>
        </p:spPr>
        <p:txBody>
          <a:bodyPr/>
          <a:lstStyle/>
          <a:p>
            <a:pPr eaLnBrk="1" hangingPunct="1"/>
            <a:r>
              <a:rPr lang="ru-RU" b="1">
                <a:solidFill>
                  <a:srgbClr val="CC0000"/>
                </a:solidFill>
                <a:latin typeface="Arial" charset="0"/>
              </a:rPr>
              <a:t>План «ОСТ»</a:t>
            </a:r>
          </a:p>
        </p:txBody>
      </p:sp>
      <p:sp>
        <p:nvSpPr>
          <p:cNvPr id="4099" name="Rectangle 7"/>
          <p:cNvSpPr>
            <a:spLocks noGrp="1" noChangeArrowheads="1"/>
          </p:cNvSpPr>
          <p:nvPr>
            <p:ph type="body" sz="half" idx="4294967295"/>
          </p:nvPr>
        </p:nvSpPr>
        <p:spPr>
          <a:xfrm>
            <a:off x="4859338" y="188913"/>
            <a:ext cx="4038600" cy="6291262"/>
          </a:xfrm>
          <a:ln>
            <a:solidFill>
              <a:srgbClr val="000099"/>
            </a:solidFill>
            <a:miter lim="800000"/>
            <a:headEnd/>
            <a:tailEnd/>
          </a:ln>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nSpc>
                <a:spcPct val="90000"/>
              </a:lnSpc>
              <a:buNone/>
            </a:pPr>
            <a:r>
              <a:rPr lang="ru-RU" sz="2400" b="1" dirty="0">
                <a:ln/>
                <a:solidFill>
                  <a:schemeClr val="accent3"/>
                </a:solidFill>
                <a:effectLst/>
                <a:latin typeface="Arial" charset="0"/>
              </a:rPr>
              <a:t>План </a:t>
            </a:r>
            <a:r>
              <a:rPr lang="ru-RU" sz="2400" b="1" dirty="0" err="1">
                <a:ln/>
                <a:solidFill>
                  <a:schemeClr val="accent3"/>
                </a:solidFill>
                <a:effectLst/>
                <a:latin typeface="Arial" charset="0"/>
              </a:rPr>
              <a:t>німецького</a:t>
            </a:r>
            <a:r>
              <a:rPr lang="ru-RU" sz="2400" b="1" dirty="0">
                <a:ln/>
                <a:solidFill>
                  <a:schemeClr val="accent3"/>
                </a:solidFill>
                <a:effectLst/>
                <a:latin typeface="Arial" charset="0"/>
              </a:rPr>
              <a:t> уряду </a:t>
            </a:r>
            <a:r>
              <a:rPr lang="ru-RU" sz="2400" b="1" dirty="0" err="1">
                <a:ln/>
                <a:solidFill>
                  <a:schemeClr val="accent3"/>
                </a:solidFill>
                <a:effectLst/>
                <a:latin typeface="Arial" charset="0"/>
              </a:rPr>
              <a:t>Третього</a:t>
            </a:r>
            <a:r>
              <a:rPr lang="ru-RU" sz="2400" b="1" dirty="0">
                <a:ln/>
                <a:solidFill>
                  <a:schemeClr val="accent3"/>
                </a:solidFill>
                <a:effectLst/>
                <a:latin typeface="Arial" charset="0"/>
              </a:rPr>
              <a:t> рейху, </a:t>
            </a:r>
            <a:r>
              <a:rPr lang="ru-RU" sz="2400" b="1" dirty="0" err="1">
                <a:ln/>
                <a:solidFill>
                  <a:schemeClr val="accent3"/>
                </a:solidFill>
                <a:effectLst/>
                <a:latin typeface="Arial" charset="0"/>
              </a:rPr>
              <a:t>що</a:t>
            </a:r>
            <a:r>
              <a:rPr lang="ru-RU" sz="2400" b="1" dirty="0">
                <a:ln/>
                <a:solidFill>
                  <a:schemeClr val="accent3"/>
                </a:solidFill>
                <a:effectLst/>
                <a:latin typeface="Arial" charset="0"/>
              </a:rPr>
              <a:t> </a:t>
            </a:r>
            <a:r>
              <a:rPr lang="ru-RU" sz="2400" b="1" dirty="0" err="1">
                <a:ln/>
                <a:solidFill>
                  <a:schemeClr val="accent3"/>
                </a:solidFill>
                <a:effectLst/>
                <a:latin typeface="Arial" charset="0"/>
              </a:rPr>
              <a:t>передбачав</a:t>
            </a:r>
            <a:r>
              <a:rPr lang="ru-RU" sz="2400" b="1" dirty="0">
                <a:ln/>
                <a:solidFill>
                  <a:schemeClr val="accent3"/>
                </a:solidFill>
                <a:effectLst/>
                <a:latin typeface="Arial" charset="0"/>
              </a:rPr>
              <a:t> </a:t>
            </a:r>
            <a:r>
              <a:rPr lang="ru-RU" sz="2400" b="1" dirty="0" err="1">
                <a:ln/>
                <a:solidFill>
                  <a:schemeClr val="accent3"/>
                </a:solidFill>
                <a:effectLst/>
                <a:latin typeface="Arial" charset="0"/>
              </a:rPr>
              <a:t>масові</a:t>
            </a:r>
            <a:r>
              <a:rPr lang="ru-RU" sz="2400" b="1" dirty="0">
                <a:ln/>
                <a:solidFill>
                  <a:schemeClr val="accent3"/>
                </a:solidFill>
                <a:effectLst/>
                <a:latin typeface="Arial" charset="0"/>
              </a:rPr>
              <a:t> </a:t>
            </a:r>
            <a:r>
              <a:rPr lang="ru-RU" sz="2400" b="1" dirty="0" err="1">
                <a:ln/>
                <a:solidFill>
                  <a:schemeClr val="accent3"/>
                </a:solidFill>
                <a:effectLst/>
                <a:latin typeface="Arial" charset="0"/>
              </a:rPr>
              <a:t>етнічні</a:t>
            </a:r>
            <a:r>
              <a:rPr lang="ru-RU" sz="2400" b="1" dirty="0">
                <a:ln/>
                <a:solidFill>
                  <a:schemeClr val="accent3"/>
                </a:solidFill>
                <a:effectLst/>
                <a:latin typeface="Arial" charset="0"/>
              </a:rPr>
              <a:t> чистки </a:t>
            </a:r>
            <a:r>
              <a:rPr lang="ru-RU" sz="2400" b="1" dirty="0" err="1">
                <a:ln/>
                <a:solidFill>
                  <a:schemeClr val="accent3"/>
                </a:solidFill>
                <a:effectLst/>
                <a:latin typeface="Arial" charset="0"/>
              </a:rPr>
              <a:t>населення</a:t>
            </a:r>
            <a:r>
              <a:rPr lang="ru-RU" sz="2400" b="1" dirty="0">
                <a:ln/>
                <a:solidFill>
                  <a:schemeClr val="accent3"/>
                </a:solidFill>
                <a:effectLst/>
                <a:latin typeface="Arial" charset="0"/>
              </a:rPr>
              <a:t> </a:t>
            </a:r>
            <a:r>
              <a:rPr lang="ru-RU" sz="2400" b="1" dirty="0" err="1">
                <a:ln/>
                <a:solidFill>
                  <a:schemeClr val="accent3"/>
                </a:solidFill>
                <a:effectLst/>
                <a:latin typeface="Arial" charset="0"/>
              </a:rPr>
              <a:t>Східної</a:t>
            </a:r>
            <a:r>
              <a:rPr lang="ru-RU" sz="2400" b="1" dirty="0">
                <a:ln/>
                <a:solidFill>
                  <a:schemeClr val="accent3"/>
                </a:solidFill>
                <a:effectLst/>
                <a:latin typeface="Arial" charset="0"/>
              </a:rPr>
              <a:t> </a:t>
            </a:r>
            <a:r>
              <a:rPr lang="ru-RU" sz="2400" b="1" dirty="0" err="1">
                <a:ln/>
                <a:solidFill>
                  <a:schemeClr val="accent3"/>
                </a:solidFill>
                <a:effectLst/>
                <a:latin typeface="Arial" charset="0"/>
              </a:rPr>
              <a:t>Європи</a:t>
            </a:r>
            <a:r>
              <a:rPr lang="ru-RU" sz="2400" b="1" dirty="0">
                <a:ln/>
                <a:solidFill>
                  <a:schemeClr val="accent3"/>
                </a:solidFill>
                <a:effectLst/>
                <a:latin typeface="Arial" charset="0"/>
              </a:rPr>
              <a:t> та СРСР.</a:t>
            </a:r>
          </a:p>
          <a:p>
            <a:pPr>
              <a:lnSpc>
                <a:spcPct val="90000"/>
              </a:lnSpc>
              <a:buNone/>
            </a:pPr>
            <a:r>
              <a:rPr lang="ru-RU" sz="2400" b="1" dirty="0">
                <a:ln/>
                <a:solidFill>
                  <a:schemeClr val="accent3"/>
                </a:solidFill>
                <a:effectLst/>
                <a:latin typeface="Arial" charset="0"/>
              </a:rPr>
              <a:t>План </a:t>
            </a:r>
            <a:r>
              <a:rPr lang="ru-RU" sz="2400" b="1" dirty="0" err="1">
                <a:ln/>
                <a:solidFill>
                  <a:schemeClr val="accent3"/>
                </a:solidFill>
                <a:effectLst/>
                <a:latin typeface="Arial" charset="0"/>
              </a:rPr>
              <a:t>був</a:t>
            </a:r>
            <a:r>
              <a:rPr lang="ru-RU" sz="2400" b="1" dirty="0">
                <a:ln/>
                <a:solidFill>
                  <a:schemeClr val="accent3"/>
                </a:solidFill>
                <a:effectLst/>
                <a:latin typeface="Arial" charset="0"/>
              </a:rPr>
              <a:t> </a:t>
            </a:r>
            <a:r>
              <a:rPr lang="ru-RU" sz="2400" b="1" dirty="0" err="1">
                <a:ln/>
                <a:solidFill>
                  <a:schemeClr val="accent3"/>
                </a:solidFill>
                <a:effectLst/>
                <a:latin typeface="Arial" charset="0"/>
              </a:rPr>
              <a:t>розроблений</a:t>
            </a:r>
            <a:r>
              <a:rPr lang="ru-RU" sz="2400" b="1" dirty="0">
                <a:ln/>
                <a:solidFill>
                  <a:schemeClr val="accent3"/>
                </a:solidFill>
                <a:effectLst/>
                <a:latin typeface="Arial" charset="0"/>
              </a:rPr>
              <a:t> в 1941 р </a:t>
            </a:r>
            <a:r>
              <a:rPr lang="ru-RU" sz="2400" b="1" dirty="0" err="1">
                <a:ln/>
                <a:solidFill>
                  <a:schemeClr val="accent3"/>
                </a:solidFill>
                <a:effectLst/>
                <a:latin typeface="Arial" charset="0"/>
              </a:rPr>
              <a:t>Головним</a:t>
            </a:r>
            <a:r>
              <a:rPr lang="ru-RU" sz="2400" b="1" dirty="0">
                <a:ln/>
                <a:solidFill>
                  <a:schemeClr val="accent3"/>
                </a:solidFill>
                <a:effectLst/>
                <a:latin typeface="Arial" charset="0"/>
              </a:rPr>
              <a:t> </a:t>
            </a:r>
            <a:r>
              <a:rPr lang="ru-RU" sz="2400" b="1" dirty="0" err="1">
                <a:ln/>
                <a:solidFill>
                  <a:schemeClr val="accent3"/>
                </a:solidFill>
                <a:effectLst/>
                <a:latin typeface="Arial" charset="0"/>
              </a:rPr>
              <a:t>управлінням</a:t>
            </a:r>
            <a:r>
              <a:rPr lang="ru-RU" sz="2400" b="1" dirty="0">
                <a:ln/>
                <a:solidFill>
                  <a:schemeClr val="accent3"/>
                </a:solidFill>
                <a:effectLst/>
                <a:latin typeface="Arial" charset="0"/>
              </a:rPr>
              <a:t> </a:t>
            </a:r>
            <a:r>
              <a:rPr lang="ru-RU" sz="2400" b="1" dirty="0" err="1">
                <a:ln/>
                <a:solidFill>
                  <a:schemeClr val="accent3"/>
                </a:solidFill>
                <a:effectLst/>
                <a:latin typeface="Arial" charset="0"/>
              </a:rPr>
              <a:t>імперської</a:t>
            </a:r>
            <a:r>
              <a:rPr lang="ru-RU" sz="2400" b="1" dirty="0">
                <a:ln/>
                <a:solidFill>
                  <a:schemeClr val="accent3"/>
                </a:solidFill>
                <a:effectLst/>
                <a:latin typeface="Arial" charset="0"/>
              </a:rPr>
              <a:t> </a:t>
            </a:r>
            <a:r>
              <a:rPr lang="ru-RU" sz="2400" b="1" dirty="0" err="1">
                <a:ln/>
                <a:solidFill>
                  <a:schemeClr val="accent3"/>
                </a:solidFill>
                <a:effectLst/>
                <a:latin typeface="Arial" charset="0"/>
              </a:rPr>
              <a:t>безпеки</a:t>
            </a:r>
            <a:r>
              <a:rPr lang="ru-RU" sz="2400" b="1" dirty="0">
                <a:ln/>
                <a:solidFill>
                  <a:schemeClr val="accent3"/>
                </a:solidFill>
                <a:effectLst/>
                <a:latin typeface="Arial" charset="0"/>
              </a:rPr>
              <a:t> і представлений 28 </a:t>
            </a:r>
            <a:r>
              <a:rPr lang="ru-RU" sz="2400" b="1" dirty="0" err="1">
                <a:ln/>
                <a:solidFill>
                  <a:schemeClr val="accent3"/>
                </a:solidFill>
                <a:effectLst/>
                <a:latin typeface="Arial" charset="0"/>
              </a:rPr>
              <a:t>травня</a:t>
            </a:r>
            <a:r>
              <a:rPr lang="ru-RU" sz="2400" b="1" dirty="0">
                <a:ln/>
                <a:solidFill>
                  <a:schemeClr val="accent3"/>
                </a:solidFill>
                <a:effectLst/>
                <a:latin typeface="Arial" charset="0"/>
              </a:rPr>
              <a:t> 1942 </a:t>
            </a:r>
            <a:r>
              <a:rPr lang="ru-RU" sz="2400" b="1" dirty="0" err="1">
                <a:ln/>
                <a:solidFill>
                  <a:schemeClr val="accent3"/>
                </a:solidFill>
                <a:effectLst/>
                <a:latin typeface="Arial" charset="0"/>
              </a:rPr>
              <a:t>співробітником</a:t>
            </a:r>
            <a:r>
              <a:rPr lang="ru-RU" sz="2400" b="1" dirty="0">
                <a:ln/>
                <a:solidFill>
                  <a:schemeClr val="accent3"/>
                </a:solidFill>
                <a:effectLst/>
                <a:latin typeface="Arial" charset="0"/>
              </a:rPr>
              <a:t> </a:t>
            </a:r>
            <a:r>
              <a:rPr lang="ru-RU" sz="2400" b="1" dirty="0" err="1">
                <a:ln/>
                <a:solidFill>
                  <a:schemeClr val="accent3"/>
                </a:solidFill>
                <a:effectLst/>
                <a:latin typeface="Arial" charset="0"/>
              </a:rPr>
              <a:t>Управління</a:t>
            </a:r>
            <a:r>
              <a:rPr lang="ru-RU" sz="2400" b="1" dirty="0">
                <a:ln/>
                <a:solidFill>
                  <a:schemeClr val="accent3"/>
                </a:solidFill>
                <a:effectLst/>
                <a:latin typeface="Arial" charset="0"/>
              </a:rPr>
              <a:t> штабу </a:t>
            </a:r>
            <a:r>
              <a:rPr lang="ru-RU" sz="2400" b="1" dirty="0" err="1">
                <a:ln/>
                <a:solidFill>
                  <a:schemeClr val="accent3"/>
                </a:solidFill>
                <a:effectLst/>
                <a:latin typeface="Arial" charset="0"/>
              </a:rPr>
              <a:t>Оберфюрер</a:t>
            </a:r>
            <a:r>
              <a:rPr lang="ru-RU" sz="2400" b="1" dirty="0">
                <a:ln/>
                <a:solidFill>
                  <a:schemeClr val="accent3"/>
                </a:solidFill>
                <a:effectLst/>
                <a:latin typeface="Arial" charset="0"/>
              </a:rPr>
              <a:t> СС Мейером - </a:t>
            </a:r>
            <a:r>
              <a:rPr lang="ru-RU" sz="2400" b="1" dirty="0" err="1">
                <a:ln/>
                <a:solidFill>
                  <a:schemeClr val="accent3"/>
                </a:solidFill>
                <a:effectLst/>
                <a:latin typeface="Arial" charset="0"/>
              </a:rPr>
              <a:t>Хетлінгом</a:t>
            </a:r>
            <a:endParaRPr lang="ru-RU" sz="2400" b="1" dirty="0">
              <a:ln/>
              <a:solidFill>
                <a:schemeClr val="accent3"/>
              </a:solidFill>
              <a:effectLst/>
              <a:latin typeface="Arial" charset="0"/>
            </a:endParaRPr>
          </a:p>
        </p:txBody>
      </p:sp>
      <p:pic>
        <p:nvPicPr>
          <p:cNvPr id="4100" name="Picture 17" descr="пл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125538"/>
            <a:ext cx="46101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94370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ітсорі'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60" y="919321"/>
            <a:ext cx="8496770" cy="4714337"/>
          </a:xfrm>
          <a:prstGeom prst="rect">
            <a:avLst/>
          </a:prstGeom>
        </p:spPr>
      </p:pic>
    </p:spTree>
    <p:extLst>
      <p:ext uri="{BB962C8B-B14F-4D97-AF65-F5344CB8AC3E}">
        <p14:creationId xmlns:p14="http://schemas.microsoft.com/office/powerpoint/2010/main" val="410249039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8"/>
          <p:cNvSpPr>
            <a:spLocks noGrp="1" noChangeArrowheads="1"/>
          </p:cNvSpPr>
          <p:nvPr>
            <p:ph type="title"/>
          </p:nvPr>
        </p:nvSpPr>
        <p:spPr>
          <a:xfrm>
            <a:off x="457200" y="274638"/>
            <a:ext cx="2819400" cy="1143000"/>
          </a:xfrm>
        </p:spPr>
        <p:txBody>
          <a:bodyPr/>
          <a:lstStyle/>
          <a:p>
            <a:pPr eaLnBrk="1" hangingPunct="1"/>
            <a:r>
              <a:rPr lang="ru-RU" sz="4000" b="1">
                <a:solidFill>
                  <a:srgbClr val="CC0000"/>
                </a:solidFill>
                <a:latin typeface="Arial" charset="0"/>
              </a:rPr>
              <a:t>Два плана</a:t>
            </a:r>
          </a:p>
        </p:txBody>
      </p:sp>
      <p:sp>
        <p:nvSpPr>
          <p:cNvPr id="5123" name="Rectangle 9"/>
          <p:cNvSpPr>
            <a:spLocks noGrp="1" noChangeArrowheads="1"/>
          </p:cNvSpPr>
          <p:nvPr>
            <p:ph type="body" sz="half" idx="1"/>
          </p:nvPr>
        </p:nvSpPr>
        <p:spPr>
          <a:xfrm>
            <a:off x="3492500" y="260350"/>
            <a:ext cx="5543550" cy="6408738"/>
          </a:xfrm>
          <a:ln w="76200">
            <a:solidFill>
              <a:srgbClr val="000099"/>
            </a:solidFill>
            <a:miter lim="800000"/>
            <a:headEnd/>
            <a:tailEnd/>
          </a:ln>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buNone/>
            </a:pPr>
            <a:r>
              <a:rPr lang="ru-RU" sz="2800" b="1" dirty="0">
                <a:ln/>
                <a:solidFill>
                  <a:schemeClr val="accent3"/>
                </a:solidFill>
                <a:effectLst/>
                <a:latin typeface="Arial" charset="0"/>
              </a:rPr>
              <a:t>За </a:t>
            </a:r>
            <a:r>
              <a:rPr lang="ru-RU" sz="2800" b="1" dirty="0" err="1">
                <a:ln/>
                <a:solidFill>
                  <a:schemeClr val="accent3"/>
                </a:solidFill>
                <a:effectLst/>
                <a:latin typeface="Arial" charset="0"/>
              </a:rPr>
              <a:t>деякими</a:t>
            </a:r>
            <a:r>
              <a:rPr lang="ru-RU" sz="2800" b="1" dirty="0">
                <a:ln/>
                <a:solidFill>
                  <a:schemeClr val="accent3"/>
                </a:solidFill>
                <a:effectLst/>
                <a:latin typeface="Arial" charset="0"/>
              </a:rPr>
              <a:t> </a:t>
            </a:r>
            <a:r>
              <a:rPr lang="ru-RU" sz="2800" b="1" dirty="0" err="1">
                <a:ln/>
                <a:solidFill>
                  <a:schemeClr val="accent3"/>
                </a:solidFill>
                <a:effectLst/>
                <a:latin typeface="Arial" charset="0"/>
              </a:rPr>
              <a:t>даними</a:t>
            </a:r>
            <a:r>
              <a:rPr lang="ru-RU" sz="2800" b="1" dirty="0">
                <a:ln/>
                <a:solidFill>
                  <a:schemeClr val="accent3"/>
                </a:solidFill>
                <a:effectLst/>
                <a:latin typeface="Arial" charset="0"/>
              </a:rPr>
              <a:t>, «План« Ост »</a:t>
            </a:r>
            <a:r>
              <a:rPr lang="ru-RU" sz="2800" b="1" dirty="0" err="1">
                <a:ln/>
                <a:solidFill>
                  <a:schemeClr val="accent3"/>
                </a:solidFill>
                <a:effectLst/>
                <a:latin typeface="Arial" charset="0"/>
              </a:rPr>
              <a:t>був</a:t>
            </a:r>
            <a:r>
              <a:rPr lang="ru-RU" sz="2800" b="1" dirty="0">
                <a:ln/>
                <a:solidFill>
                  <a:schemeClr val="accent3"/>
                </a:solidFill>
                <a:effectLst/>
                <a:latin typeface="Arial" charset="0"/>
              </a:rPr>
              <a:t> </a:t>
            </a:r>
            <a:r>
              <a:rPr lang="ru-RU" sz="2800" b="1" dirty="0" err="1">
                <a:ln/>
                <a:solidFill>
                  <a:schemeClr val="accent3"/>
                </a:solidFill>
                <a:effectLst/>
                <a:latin typeface="Arial" charset="0"/>
              </a:rPr>
              <a:t>розділений</a:t>
            </a:r>
            <a:r>
              <a:rPr lang="ru-RU" sz="2800" b="1" dirty="0">
                <a:ln/>
                <a:solidFill>
                  <a:schemeClr val="accent3"/>
                </a:solidFill>
                <a:effectLst/>
                <a:latin typeface="Arial" charset="0"/>
              </a:rPr>
              <a:t> на два -« </a:t>
            </a:r>
            <a:r>
              <a:rPr lang="ru-RU" sz="2800" b="1" dirty="0" err="1">
                <a:ln/>
                <a:solidFill>
                  <a:schemeClr val="accent3"/>
                </a:solidFill>
                <a:effectLst/>
                <a:latin typeface="Arial" charset="0"/>
              </a:rPr>
              <a:t>Малий</a:t>
            </a:r>
            <a:r>
              <a:rPr lang="ru-RU" sz="2800" b="1" dirty="0">
                <a:ln/>
                <a:solidFill>
                  <a:schemeClr val="accent3"/>
                </a:solidFill>
                <a:effectLst/>
                <a:latin typeface="Arial" charset="0"/>
              </a:rPr>
              <a:t> план »і« Великий план ».</a:t>
            </a:r>
          </a:p>
          <a:p>
            <a:pPr>
              <a:buNone/>
            </a:pPr>
            <a:r>
              <a:rPr lang="ru-RU" sz="2800" b="1" dirty="0" smtClean="0">
                <a:ln/>
                <a:solidFill>
                  <a:schemeClr val="accent3"/>
                </a:solidFill>
                <a:effectLst/>
                <a:latin typeface="Arial" charset="0"/>
              </a:rPr>
              <a:t>«</a:t>
            </a:r>
            <a:r>
              <a:rPr lang="ru-RU" sz="2800" b="1" dirty="0" err="1" smtClean="0">
                <a:ln/>
                <a:solidFill>
                  <a:schemeClr val="accent3"/>
                </a:solidFill>
                <a:effectLst/>
                <a:latin typeface="Arial" charset="0"/>
              </a:rPr>
              <a:t>Малий</a:t>
            </a:r>
            <a:r>
              <a:rPr lang="ru-RU" sz="2800" b="1" dirty="0" smtClean="0">
                <a:ln/>
                <a:solidFill>
                  <a:schemeClr val="accent3"/>
                </a:solidFill>
                <a:effectLst/>
                <a:latin typeface="Arial" charset="0"/>
              </a:rPr>
              <a:t> план» </a:t>
            </a:r>
            <a:r>
              <a:rPr lang="ru-RU" sz="2800" b="1" dirty="0">
                <a:ln/>
                <a:solidFill>
                  <a:schemeClr val="accent3"/>
                </a:solidFill>
                <a:effectLst/>
                <a:latin typeface="Arial" charset="0"/>
              </a:rPr>
              <a:t>належало провести </a:t>
            </a:r>
            <a:r>
              <a:rPr lang="ru-RU" sz="2800" b="1" dirty="0" err="1">
                <a:ln/>
                <a:solidFill>
                  <a:schemeClr val="accent3"/>
                </a:solidFill>
                <a:effectLst/>
                <a:latin typeface="Arial" charset="0"/>
              </a:rPr>
              <a:t>під</a:t>
            </a:r>
            <a:r>
              <a:rPr lang="ru-RU" sz="2800" b="1" dirty="0">
                <a:ln/>
                <a:solidFill>
                  <a:schemeClr val="accent3"/>
                </a:solidFill>
                <a:effectLst/>
                <a:latin typeface="Arial" charset="0"/>
              </a:rPr>
              <a:t> час </a:t>
            </a:r>
            <a:r>
              <a:rPr lang="ru-RU" sz="2800" b="1" dirty="0" err="1">
                <a:ln/>
                <a:solidFill>
                  <a:schemeClr val="accent3"/>
                </a:solidFill>
                <a:effectLst/>
                <a:latin typeface="Arial" charset="0"/>
              </a:rPr>
              <a:t>війни</a:t>
            </a:r>
            <a:r>
              <a:rPr lang="ru-RU" sz="2800" b="1" dirty="0">
                <a:ln/>
                <a:solidFill>
                  <a:schemeClr val="accent3"/>
                </a:solidFill>
                <a:effectLst/>
                <a:latin typeface="Arial" charset="0"/>
              </a:rPr>
              <a:t>.</a:t>
            </a:r>
          </a:p>
          <a:p>
            <a:pPr>
              <a:buNone/>
            </a:pPr>
            <a:r>
              <a:rPr lang="ru-RU" sz="2800" b="1" dirty="0" smtClean="0">
                <a:ln/>
                <a:solidFill>
                  <a:schemeClr val="accent3"/>
                </a:solidFill>
                <a:effectLst/>
                <a:latin typeface="Arial" charset="0"/>
              </a:rPr>
              <a:t>«Великий план» </a:t>
            </a:r>
            <a:r>
              <a:rPr lang="ru-RU" sz="2800" b="1" dirty="0">
                <a:ln/>
                <a:solidFill>
                  <a:schemeClr val="accent3"/>
                </a:solidFill>
                <a:effectLst/>
                <a:latin typeface="Arial" charset="0"/>
              </a:rPr>
              <a:t>- </a:t>
            </a:r>
            <a:r>
              <a:rPr lang="ru-RU" sz="2800" b="1" dirty="0" err="1">
                <a:ln/>
                <a:solidFill>
                  <a:schemeClr val="accent3"/>
                </a:solidFill>
                <a:effectLst/>
                <a:latin typeface="Arial" charset="0"/>
              </a:rPr>
              <a:t>після</a:t>
            </a:r>
            <a:r>
              <a:rPr lang="ru-RU" sz="2800" b="1" dirty="0">
                <a:ln/>
                <a:solidFill>
                  <a:schemeClr val="accent3"/>
                </a:solidFill>
                <a:effectLst/>
                <a:latin typeface="Arial" charset="0"/>
              </a:rPr>
              <a:t> </a:t>
            </a:r>
            <a:r>
              <a:rPr lang="ru-RU" sz="2800" b="1" dirty="0" err="1">
                <a:ln/>
                <a:solidFill>
                  <a:schemeClr val="accent3"/>
                </a:solidFill>
                <a:effectLst/>
                <a:latin typeface="Arial" charset="0"/>
              </a:rPr>
              <a:t>війни</a:t>
            </a:r>
            <a:r>
              <a:rPr lang="ru-RU" sz="2800" b="1" dirty="0">
                <a:ln/>
                <a:solidFill>
                  <a:schemeClr val="accent3"/>
                </a:solidFill>
                <a:effectLst/>
                <a:latin typeface="Arial" charset="0"/>
              </a:rPr>
              <a:t>.</a:t>
            </a:r>
          </a:p>
          <a:p>
            <a:pPr>
              <a:buNone/>
            </a:pPr>
            <a:r>
              <a:rPr lang="ru-RU" sz="2800" b="1" dirty="0" err="1">
                <a:ln/>
                <a:solidFill>
                  <a:schemeClr val="accent3"/>
                </a:solidFill>
                <a:effectLst/>
                <a:latin typeface="Arial" charset="0"/>
              </a:rPr>
              <a:t>Виконання</a:t>
            </a:r>
            <a:r>
              <a:rPr lang="ru-RU" sz="2800" b="1" dirty="0">
                <a:ln/>
                <a:solidFill>
                  <a:schemeClr val="accent3"/>
                </a:solidFill>
                <a:effectLst/>
                <a:latin typeface="Arial" charset="0"/>
              </a:rPr>
              <a:t> </a:t>
            </a:r>
            <a:r>
              <a:rPr lang="ru-RU" sz="2800" b="1" dirty="0" err="1">
                <a:ln/>
                <a:solidFill>
                  <a:schemeClr val="accent3"/>
                </a:solidFill>
                <a:effectLst/>
                <a:latin typeface="Arial" charset="0"/>
              </a:rPr>
              <a:t>планів</a:t>
            </a:r>
            <a:r>
              <a:rPr lang="ru-RU" sz="2800" b="1" dirty="0">
                <a:ln/>
                <a:solidFill>
                  <a:schemeClr val="accent3"/>
                </a:solidFill>
                <a:effectLst/>
                <a:latin typeface="Arial" charset="0"/>
              </a:rPr>
              <a:t> повинно </a:t>
            </a:r>
            <a:r>
              <a:rPr lang="ru-RU" sz="2800" b="1" dirty="0" err="1">
                <a:ln/>
                <a:solidFill>
                  <a:schemeClr val="accent3"/>
                </a:solidFill>
                <a:effectLst/>
                <a:latin typeface="Arial" charset="0"/>
              </a:rPr>
              <a:t>було</a:t>
            </a:r>
            <a:r>
              <a:rPr lang="ru-RU" sz="2800" b="1" dirty="0">
                <a:ln/>
                <a:solidFill>
                  <a:schemeClr val="accent3"/>
                </a:solidFill>
                <a:effectLst/>
                <a:latin typeface="Arial" charset="0"/>
              </a:rPr>
              <a:t> </a:t>
            </a:r>
            <a:r>
              <a:rPr lang="ru-RU" sz="2800" b="1" dirty="0" err="1">
                <a:ln/>
                <a:solidFill>
                  <a:schemeClr val="accent3"/>
                </a:solidFill>
                <a:effectLst/>
                <a:latin typeface="Arial" charset="0"/>
              </a:rPr>
              <a:t>гарантувати</a:t>
            </a:r>
            <a:r>
              <a:rPr lang="ru-RU" sz="2800" b="1" dirty="0">
                <a:ln/>
                <a:solidFill>
                  <a:schemeClr val="accent3"/>
                </a:solidFill>
                <a:effectLst/>
                <a:latin typeface="Arial" charset="0"/>
              </a:rPr>
              <a:t>, </a:t>
            </a:r>
            <a:r>
              <a:rPr lang="ru-RU" sz="2800" b="1" dirty="0" err="1">
                <a:ln/>
                <a:solidFill>
                  <a:schemeClr val="accent3"/>
                </a:solidFill>
                <a:effectLst/>
                <a:latin typeface="Arial" charset="0"/>
              </a:rPr>
              <a:t>що</a:t>
            </a:r>
            <a:r>
              <a:rPr lang="ru-RU" sz="2800" b="1" dirty="0">
                <a:ln/>
                <a:solidFill>
                  <a:schemeClr val="accent3"/>
                </a:solidFill>
                <a:effectLst/>
                <a:latin typeface="Arial" charset="0"/>
              </a:rPr>
              <a:t> </a:t>
            </a:r>
            <a:r>
              <a:rPr lang="ru-RU" sz="2800" b="1" dirty="0" err="1">
                <a:ln/>
                <a:solidFill>
                  <a:schemeClr val="accent3"/>
                </a:solidFill>
                <a:effectLst/>
                <a:latin typeface="Arial" charset="0"/>
              </a:rPr>
              <a:t>завойовані</a:t>
            </a:r>
            <a:r>
              <a:rPr lang="ru-RU" sz="2800" b="1" dirty="0">
                <a:ln/>
                <a:solidFill>
                  <a:schemeClr val="accent3"/>
                </a:solidFill>
                <a:effectLst/>
                <a:latin typeface="Arial" charset="0"/>
              </a:rPr>
              <a:t> </a:t>
            </a:r>
            <a:r>
              <a:rPr lang="ru-RU" sz="2800" b="1" dirty="0" err="1">
                <a:ln/>
                <a:solidFill>
                  <a:schemeClr val="accent3"/>
                </a:solidFill>
                <a:effectLst/>
                <a:latin typeface="Arial" charset="0"/>
              </a:rPr>
              <a:t>території</a:t>
            </a:r>
            <a:r>
              <a:rPr lang="ru-RU" sz="2800" b="1" dirty="0">
                <a:ln/>
                <a:solidFill>
                  <a:schemeClr val="accent3"/>
                </a:solidFill>
                <a:effectLst/>
                <a:latin typeface="Arial" charset="0"/>
              </a:rPr>
              <a:t> </a:t>
            </a:r>
            <a:r>
              <a:rPr lang="ru-RU" sz="2800" b="1" dirty="0" err="1">
                <a:ln/>
                <a:solidFill>
                  <a:schemeClr val="accent3"/>
                </a:solidFill>
                <a:effectLst/>
                <a:latin typeface="Arial" charset="0"/>
              </a:rPr>
              <a:t>придбали</a:t>
            </a:r>
            <a:r>
              <a:rPr lang="ru-RU" sz="2800" b="1" dirty="0">
                <a:ln/>
                <a:solidFill>
                  <a:schemeClr val="accent3"/>
                </a:solidFill>
                <a:effectLst/>
                <a:latin typeface="Arial" charset="0"/>
              </a:rPr>
              <a:t> б </a:t>
            </a:r>
            <a:r>
              <a:rPr lang="ru-RU" sz="2800" b="1" dirty="0" err="1">
                <a:ln/>
                <a:solidFill>
                  <a:schemeClr val="accent3"/>
                </a:solidFill>
                <a:effectLst/>
                <a:latin typeface="Arial" charset="0"/>
              </a:rPr>
              <a:t>безповоротно</a:t>
            </a:r>
            <a:r>
              <a:rPr lang="ru-RU" sz="2800" b="1" dirty="0">
                <a:ln/>
                <a:solidFill>
                  <a:schemeClr val="accent3"/>
                </a:solidFill>
                <a:effectLst/>
                <a:latin typeface="Arial" charset="0"/>
              </a:rPr>
              <a:t> </a:t>
            </a:r>
            <a:r>
              <a:rPr lang="ru-RU" sz="2800" b="1" dirty="0" err="1">
                <a:ln/>
                <a:solidFill>
                  <a:schemeClr val="accent3"/>
                </a:solidFill>
                <a:effectLst/>
                <a:latin typeface="Arial" charset="0"/>
              </a:rPr>
              <a:t>німецький</a:t>
            </a:r>
            <a:r>
              <a:rPr lang="ru-RU" sz="2800" b="1" dirty="0">
                <a:ln/>
                <a:solidFill>
                  <a:schemeClr val="accent3"/>
                </a:solidFill>
                <a:effectLst/>
                <a:latin typeface="Arial" charset="0"/>
              </a:rPr>
              <a:t> характер.</a:t>
            </a:r>
          </a:p>
        </p:txBody>
      </p:sp>
      <p:pic>
        <p:nvPicPr>
          <p:cNvPr id="5124" name="Picture 11" descr="ост план на нем"/>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79388" y="1692275"/>
            <a:ext cx="3240087" cy="2057400"/>
          </a:xfrm>
        </p:spPr>
      </p:pic>
    </p:spTree>
    <p:extLst>
      <p:ext uri="{BB962C8B-B14F-4D97-AF65-F5344CB8AC3E}">
        <p14:creationId xmlns:p14="http://schemas.microsoft.com/office/powerpoint/2010/main" val="201550670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23850" y="274638"/>
            <a:ext cx="3384550" cy="1425575"/>
          </a:xfrm>
          <a:ln w="76200">
            <a:solidFill>
              <a:srgbClr val="CC0000"/>
            </a:solidFill>
            <a:miter lim="800000"/>
            <a:headEnd/>
            <a:tailEnd/>
          </a:ln>
        </p:spPr>
        <p:txBody>
          <a:bodyPr/>
          <a:lstStyle/>
          <a:p>
            <a:pPr eaLnBrk="1" hangingPunct="1">
              <a:defRPr/>
            </a:pPr>
            <a:r>
              <a:rPr kumimoji="0" lang="ru-RU" sz="4000" b="1" dirty="0" smtClean="0">
                <a:solidFill>
                  <a:srgbClr val="CC0000"/>
                </a:solidFill>
                <a:latin typeface="Arial" charset="0"/>
                <a:cs typeface="+mj-cs"/>
              </a:rPr>
              <a:t>Доля </a:t>
            </a:r>
            <a:r>
              <a:rPr kumimoji="0" lang="ru-RU" sz="4000" b="1" dirty="0" err="1" smtClean="0">
                <a:solidFill>
                  <a:srgbClr val="CC0000"/>
                </a:solidFill>
                <a:latin typeface="Arial" charset="0"/>
                <a:cs typeface="+mj-cs"/>
              </a:rPr>
              <a:t>народів</a:t>
            </a:r>
            <a:endParaRPr kumimoji="0" lang="ru-RU" sz="4000" b="1" dirty="0">
              <a:solidFill>
                <a:srgbClr val="CC0000"/>
              </a:solidFill>
              <a:latin typeface="Arial" charset="0"/>
              <a:cs typeface="+mj-cs"/>
            </a:endParaRPr>
          </a:p>
        </p:txBody>
      </p:sp>
      <p:pic>
        <p:nvPicPr>
          <p:cNvPr id="6147" name="Picture 9" descr="лагерь"/>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50825" y="2133600"/>
            <a:ext cx="3529013" cy="2492375"/>
          </a:xfrm>
          <a:ln w="76200">
            <a:solidFill>
              <a:srgbClr val="000099"/>
            </a:solidFill>
            <a:miter lim="800000"/>
            <a:headEnd/>
            <a:tailEnd/>
          </a:ln>
        </p:spPr>
      </p:pic>
      <p:sp>
        <p:nvSpPr>
          <p:cNvPr id="6148" name="Rectangle 3"/>
          <p:cNvSpPr>
            <a:spLocks noGrp="1" noChangeArrowheads="1"/>
          </p:cNvSpPr>
          <p:nvPr>
            <p:ph type="body" sz="half" idx="2"/>
          </p:nvPr>
        </p:nvSpPr>
        <p:spPr>
          <a:xfrm>
            <a:off x="4067175" y="260350"/>
            <a:ext cx="4897438" cy="6481763"/>
          </a:xfrm>
          <a:ln w="76200">
            <a:solidFill>
              <a:srgbClr val="000099"/>
            </a:solidFill>
            <a:miter lim="800000"/>
            <a:headEnd/>
            <a:tailEnd/>
          </a:ln>
        </p:spPr>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nSpc>
                <a:spcPct val="90000"/>
              </a:lnSpc>
              <a:buNone/>
              <a:defRPr/>
            </a:pPr>
            <a:r>
              <a:rPr lang="ru-RU" sz="2800" b="1" dirty="0" err="1" smtClean="0">
                <a:ln/>
                <a:solidFill>
                  <a:schemeClr val="accent3"/>
                </a:solidFill>
                <a:effectLst/>
                <a:latin typeface="Arial" charset="0"/>
              </a:rPr>
              <a:t>Знищення</a:t>
            </a:r>
            <a:r>
              <a:rPr lang="ru-RU" sz="2800" b="1" dirty="0" smtClean="0">
                <a:ln/>
                <a:solidFill>
                  <a:schemeClr val="accent3"/>
                </a:solidFill>
                <a:effectLst/>
                <a:latin typeface="Arial" charset="0"/>
              </a:rPr>
              <a:t> </a:t>
            </a:r>
            <a:r>
              <a:rPr lang="ru-RU" sz="2800" b="1" dirty="0" err="1">
                <a:ln/>
                <a:solidFill>
                  <a:schemeClr val="accent3"/>
                </a:solidFill>
                <a:effectLst/>
                <a:latin typeface="Arial" charset="0"/>
              </a:rPr>
              <a:t>або</a:t>
            </a:r>
            <a:r>
              <a:rPr lang="ru-RU" sz="2800" b="1" dirty="0">
                <a:ln/>
                <a:solidFill>
                  <a:schemeClr val="accent3"/>
                </a:solidFill>
                <a:effectLst/>
                <a:latin typeface="Arial" charset="0"/>
              </a:rPr>
              <a:t> </a:t>
            </a:r>
            <a:r>
              <a:rPr lang="ru-RU" sz="2800" b="1" dirty="0" err="1">
                <a:ln/>
                <a:solidFill>
                  <a:schemeClr val="accent3"/>
                </a:solidFill>
                <a:effectLst/>
                <a:latin typeface="Arial" charset="0"/>
              </a:rPr>
              <a:t>вигнання</a:t>
            </a:r>
            <a:r>
              <a:rPr lang="ru-RU" sz="2800" b="1" dirty="0">
                <a:ln/>
                <a:solidFill>
                  <a:schemeClr val="accent3"/>
                </a:solidFill>
                <a:effectLst/>
                <a:latin typeface="Arial" charset="0"/>
              </a:rPr>
              <a:t> 80-85% </a:t>
            </a:r>
            <a:r>
              <a:rPr lang="ru-RU" sz="2800" b="1" dirty="0" err="1">
                <a:ln/>
                <a:solidFill>
                  <a:schemeClr val="accent3"/>
                </a:solidFill>
                <a:effectLst/>
                <a:latin typeface="Arial" charset="0"/>
              </a:rPr>
              <a:t>поляків</a:t>
            </a:r>
            <a:r>
              <a:rPr lang="ru-RU" sz="2800" b="1" dirty="0">
                <a:ln/>
                <a:solidFill>
                  <a:schemeClr val="accent3"/>
                </a:solidFill>
                <a:effectLst/>
                <a:latin typeface="Arial" charset="0"/>
              </a:rPr>
              <a:t>.</a:t>
            </a:r>
          </a:p>
          <a:p>
            <a:pPr>
              <a:lnSpc>
                <a:spcPct val="90000"/>
              </a:lnSpc>
              <a:buNone/>
              <a:defRPr/>
            </a:pPr>
            <a:r>
              <a:rPr lang="ru-RU" sz="2800" b="1" dirty="0" err="1">
                <a:ln/>
                <a:solidFill>
                  <a:schemeClr val="accent3"/>
                </a:solidFill>
                <a:effectLst/>
                <a:latin typeface="Arial" charset="0"/>
              </a:rPr>
              <a:t>Знищення</a:t>
            </a:r>
            <a:r>
              <a:rPr lang="ru-RU" sz="2800" b="1" dirty="0">
                <a:ln/>
                <a:solidFill>
                  <a:schemeClr val="accent3"/>
                </a:solidFill>
                <a:effectLst/>
                <a:latin typeface="Arial" charset="0"/>
              </a:rPr>
              <a:t> </a:t>
            </a:r>
            <a:r>
              <a:rPr lang="ru-RU" sz="2800" b="1" dirty="0" err="1">
                <a:ln/>
                <a:solidFill>
                  <a:schemeClr val="accent3"/>
                </a:solidFill>
                <a:effectLst/>
                <a:latin typeface="Arial" charset="0"/>
              </a:rPr>
              <a:t>або</a:t>
            </a:r>
            <a:r>
              <a:rPr lang="ru-RU" sz="2800" b="1" dirty="0">
                <a:ln/>
                <a:solidFill>
                  <a:schemeClr val="accent3"/>
                </a:solidFill>
                <a:effectLst/>
                <a:latin typeface="Arial" charset="0"/>
              </a:rPr>
              <a:t> </a:t>
            </a:r>
            <a:r>
              <a:rPr lang="ru-RU" sz="2800" b="1" dirty="0" err="1">
                <a:ln/>
                <a:solidFill>
                  <a:schemeClr val="accent3"/>
                </a:solidFill>
                <a:effectLst/>
                <a:latin typeface="Arial" charset="0"/>
              </a:rPr>
              <a:t>вигнання</a:t>
            </a:r>
            <a:r>
              <a:rPr lang="ru-RU" sz="2800" b="1" dirty="0">
                <a:ln/>
                <a:solidFill>
                  <a:schemeClr val="accent3"/>
                </a:solidFill>
                <a:effectLst/>
                <a:latin typeface="Arial" charset="0"/>
              </a:rPr>
              <a:t> 50-75% </a:t>
            </a:r>
            <a:r>
              <a:rPr lang="ru-RU" sz="2800" b="1" dirty="0" err="1">
                <a:ln/>
                <a:solidFill>
                  <a:schemeClr val="accent3"/>
                </a:solidFill>
                <a:effectLst/>
                <a:latin typeface="Arial" charset="0"/>
              </a:rPr>
              <a:t>чехів</a:t>
            </a:r>
            <a:r>
              <a:rPr lang="ru-RU" sz="2800" b="1" dirty="0">
                <a:ln/>
                <a:solidFill>
                  <a:schemeClr val="accent3"/>
                </a:solidFill>
                <a:effectLst/>
                <a:latin typeface="Arial" charset="0"/>
              </a:rPr>
              <a:t>.</a:t>
            </a:r>
          </a:p>
          <a:p>
            <a:pPr>
              <a:lnSpc>
                <a:spcPct val="90000"/>
              </a:lnSpc>
              <a:buNone/>
              <a:defRPr/>
            </a:pPr>
            <a:r>
              <a:rPr lang="ru-RU" sz="2800" b="1" dirty="0" err="1">
                <a:ln/>
                <a:solidFill>
                  <a:schemeClr val="accent3"/>
                </a:solidFill>
                <a:effectLst/>
                <a:latin typeface="Arial" charset="0"/>
              </a:rPr>
              <a:t>Знищення</a:t>
            </a:r>
            <a:r>
              <a:rPr lang="ru-RU" sz="2800" b="1" dirty="0">
                <a:ln/>
                <a:solidFill>
                  <a:schemeClr val="accent3"/>
                </a:solidFill>
                <a:effectLst/>
                <a:latin typeface="Arial" charset="0"/>
              </a:rPr>
              <a:t> 50-60% </a:t>
            </a:r>
            <a:r>
              <a:rPr lang="ru-RU" sz="2800" b="1" dirty="0" err="1">
                <a:ln/>
                <a:solidFill>
                  <a:schemeClr val="accent3"/>
                </a:solidFill>
                <a:effectLst/>
                <a:latin typeface="Arial" charset="0"/>
              </a:rPr>
              <a:t>росіян</a:t>
            </a:r>
            <a:r>
              <a:rPr lang="ru-RU" sz="2800" b="1" dirty="0">
                <a:ln/>
                <a:solidFill>
                  <a:schemeClr val="accent3"/>
                </a:solidFill>
                <a:effectLst/>
                <a:latin typeface="Arial" charset="0"/>
              </a:rPr>
              <a:t>.</a:t>
            </a:r>
          </a:p>
          <a:p>
            <a:pPr>
              <a:lnSpc>
                <a:spcPct val="90000"/>
              </a:lnSpc>
              <a:buNone/>
              <a:defRPr/>
            </a:pPr>
            <a:r>
              <a:rPr lang="ru-RU" sz="2800" b="1" dirty="0" err="1">
                <a:ln/>
                <a:solidFill>
                  <a:schemeClr val="accent3"/>
                </a:solidFill>
                <a:effectLst/>
                <a:latin typeface="Arial" charset="0"/>
              </a:rPr>
              <a:t>Знищення</a:t>
            </a:r>
            <a:r>
              <a:rPr lang="ru-RU" sz="2800" b="1" dirty="0">
                <a:ln/>
                <a:solidFill>
                  <a:schemeClr val="accent3"/>
                </a:solidFill>
                <a:effectLst/>
                <a:latin typeface="Arial" charset="0"/>
              </a:rPr>
              <a:t> 25% </a:t>
            </a:r>
            <a:r>
              <a:rPr lang="ru-RU" sz="2800" b="1" dirty="0" err="1">
                <a:ln/>
                <a:solidFill>
                  <a:schemeClr val="accent3"/>
                </a:solidFill>
                <a:effectLst/>
                <a:latin typeface="Arial" charset="0"/>
              </a:rPr>
              <a:t>українців</a:t>
            </a:r>
            <a:r>
              <a:rPr lang="ru-RU" sz="2800" b="1" dirty="0">
                <a:ln/>
                <a:solidFill>
                  <a:schemeClr val="accent3"/>
                </a:solidFill>
                <a:effectLst/>
                <a:latin typeface="Arial" charset="0"/>
              </a:rPr>
              <a:t> і </a:t>
            </a:r>
            <a:r>
              <a:rPr lang="ru-RU" sz="2800" b="1" dirty="0" err="1">
                <a:ln/>
                <a:solidFill>
                  <a:schemeClr val="accent3"/>
                </a:solidFill>
                <a:effectLst/>
                <a:latin typeface="Arial" charset="0"/>
              </a:rPr>
              <a:t>білорусів</a:t>
            </a:r>
            <a:r>
              <a:rPr lang="ru-RU" sz="2800" b="1" dirty="0">
                <a:ln/>
                <a:solidFill>
                  <a:schemeClr val="accent3"/>
                </a:solidFill>
                <a:effectLst/>
                <a:latin typeface="Arial" charset="0"/>
              </a:rPr>
              <a:t>.</a:t>
            </a:r>
          </a:p>
          <a:p>
            <a:pPr>
              <a:lnSpc>
                <a:spcPct val="90000"/>
              </a:lnSpc>
              <a:buNone/>
              <a:defRPr/>
            </a:pPr>
            <a:r>
              <a:rPr lang="ru-RU" sz="2800" b="1" dirty="0">
                <a:ln/>
                <a:solidFill>
                  <a:schemeClr val="accent3"/>
                </a:solidFill>
                <a:effectLst/>
                <a:latin typeface="Arial" charset="0"/>
              </a:rPr>
              <a:t>  30-50% </a:t>
            </a:r>
            <a:r>
              <a:rPr lang="ru-RU" sz="2800" b="1" dirty="0" err="1">
                <a:ln/>
                <a:solidFill>
                  <a:schemeClr val="accent3"/>
                </a:solidFill>
                <a:effectLst/>
                <a:latin typeface="Arial" charset="0"/>
              </a:rPr>
              <a:t>українців</a:t>
            </a:r>
            <a:r>
              <a:rPr lang="ru-RU" sz="2800" b="1" dirty="0">
                <a:ln/>
                <a:solidFill>
                  <a:schemeClr val="accent3"/>
                </a:solidFill>
                <a:effectLst/>
                <a:latin typeface="Arial" charset="0"/>
              </a:rPr>
              <a:t>, </a:t>
            </a:r>
            <a:r>
              <a:rPr lang="ru-RU" sz="2800" b="1" dirty="0" err="1">
                <a:ln/>
                <a:solidFill>
                  <a:schemeClr val="accent3"/>
                </a:solidFill>
                <a:effectLst/>
                <a:latin typeface="Arial" charset="0"/>
              </a:rPr>
              <a:t>росіян</a:t>
            </a:r>
            <a:r>
              <a:rPr lang="ru-RU" sz="2800" b="1" dirty="0">
                <a:ln/>
                <a:solidFill>
                  <a:schemeClr val="accent3"/>
                </a:solidFill>
                <a:effectLst/>
                <a:latin typeface="Arial" charset="0"/>
              </a:rPr>
              <a:t> і </a:t>
            </a:r>
            <a:r>
              <a:rPr lang="ru-RU" sz="2800" b="1" dirty="0" err="1">
                <a:ln/>
                <a:solidFill>
                  <a:schemeClr val="accent3"/>
                </a:solidFill>
                <a:effectLst/>
                <a:latin typeface="Arial" charset="0"/>
              </a:rPr>
              <a:t>білорусів</a:t>
            </a:r>
            <a:r>
              <a:rPr lang="ru-RU" sz="2800" b="1" dirty="0">
                <a:ln/>
                <a:solidFill>
                  <a:schemeClr val="accent3"/>
                </a:solidFill>
                <a:effectLst/>
                <a:latin typeface="Arial" charset="0"/>
              </a:rPr>
              <a:t> </a:t>
            </a:r>
            <a:r>
              <a:rPr lang="ru-RU" sz="2800" b="1" dirty="0" err="1">
                <a:ln/>
                <a:solidFill>
                  <a:schemeClr val="accent3"/>
                </a:solidFill>
                <a:effectLst/>
                <a:latin typeface="Arial" charset="0"/>
              </a:rPr>
              <a:t>підлягали</a:t>
            </a:r>
            <a:r>
              <a:rPr lang="ru-RU" sz="2800" b="1" dirty="0">
                <a:ln/>
                <a:solidFill>
                  <a:schemeClr val="accent3"/>
                </a:solidFill>
                <a:effectLst/>
                <a:latin typeface="Arial" charset="0"/>
              </a:rPr>
              <a:t> </a:t>
            </a:r>
            <a:r>
              <a:rPr lang="ru-RU" sz="2800" b="1" dirty="0" err="1">
                <a:ln/>
                <a:solidFill>
                  <a:schemeClr val="accent3"/>
                </a:solidFill>
                <a:effectLst/>
                <a:latin typeface="Arial" charset="0"/>
              </a:rPr>
              <a:t>використанню</a:t>
            </a:r>
            <a:r>
              <a:rPr lang="ru-RU" sz="2800" b="1" dirty="0">
                <a:ln/>
                <a:solidFill>
                  <a:schemeClr val="accent3"/>
                </a:solidFill>
                <a:effectLst/>
                <a:latin typeface="Arial" charset="0"/>
              </a:rPr>
              <a:t> в </a:t>
            </a:r>
            <a:r>
              <a:rPr lang="ru-RU" sz="2800" b="1" dirty="0" err="1">
                <a:ln/>
                <a:solidFill>
                  <a:schemeClr val="accent3"/>
                </a:solidFill>
                <a:effectLst/>
                <a:latin typeface="Arial" charset="0"/>
              </a:rPr>
              <a:t>якості</a:t>
            </a:r>
            <a:r>
              <a:rPr lang="ru-RU" sz="2800" b="1" dirty="0">
                <a:ln/>
                <a:solidFill>
                  <a:schemeClr val="accent3"/>
                </a:solidFill>
                <a:effectLst/>
                <a:latin typeface="Arial" charset="0"/>
              </a:rPr>
              <a:t> </a:t>
            </a:r>
            <a:r>
              <a:rPr lang="ru-RU" sz="2800" b="1" dirty="0" err="1">
                <a:ln/>
                <a:solidFill>
                  <a:schemeClr val="accent3"/>
                </a:solidFill>
                <a:effectLst/>
                <a:latin typeface="Arial" charset="0"/>
              </a:rPr>
              <a:t>робочої</a:t>
            </a:r>
            <a:r>
              <a:rPr lang="ru-RU" sz="2800" b="1" dirty="0">
                <a:ln/>
                <a:solidFill>
                  <a:schemeClr val="accent3"/>
                </a:solidFill>
                <a:effectLst/>
                <a:latin typeface="Arial" charset="0"/>
              </a:rPr>
              <a:t> </a:t>
            </a:r>
            <a:r>
              <a:rPr lang="ru-RU" sz="2800" b="1" dirty="0" err="1">
                <a:ln/>
                <a:solidFill>
                  <a:schemeClr val="accent3"/>
                </a:solidFill>
                <a:effectLst/>
                <a:latin typeface="Arial" charset="0"/>
              </a:rPr>
              <a:t>сили</a:t>
            </a:r>
            <a:endParaRPr kumimoji="0" lang="ru-RU" sz="2800" b="1" dirty="0">
              <a:ln/>
              <a:solidFill>
                <a:schemeClr val="accent3"/>
              </a:solidFill>
              <a:effectLst/>
              <a:latin typeface="Arial" charset="0"/>
            </a:endParaRPr>
          </a:p>
        </p:txBody>
      </p:sp>
    </p:spTree>
    <p:extLst>
      <p:ext uri="{BB962C8B-B14F-4D97-AF65-F5344CB8AC3E}">
        <p14:creationId xmlns:p14="http://schemas.microsoft.com/office/powerpoint/2010/main" val="174469457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428596" y="571480"/>
            <a:ext cx="8501123" cy="62478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За своєю цинічністю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генеральний план «Ост»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є одним з най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ганебніших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документів в історії людства.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І  цей план з варварською жорстокістю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втілювався фашистами в життя.</a:t>
            </a:r>
            <a:endParaRPr kumimoji="0" lang="uk-UA" sz="4000" b="0" i="0" u="none" strike="noStrike" cap="none" normalizeH="0" baseline="0" dirty="0" smtClean="0">
              <a:ln>
                <a:noFill/>
              </a:ln>
              <a:solidFill>
                <a:schemeClr val="tx1"/>
              </a:solidFill>
              <a:effectLst/>
              <a:latin typeface="Arial Black" pitchFamily="34" charset="0"/>
            </a:endParaRPr>
          </a:p>
        </p:txBody>
      </p:sp>
    </p:spTree>
    <p:extLst>
      <p:ext uri="{BB962C8B-B14F-4D97-AF65-F5344CB8AC3E}">
        <p14:creationId xmlns:p14="http://schemas.microsoft.com/office/powerpoint/2010/main" val="274127006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history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43" y="621459"/>
            <a:ext cx="8038146" cy="5525895"/>
          </a:xfrm>
          <a:prstGeom prst="rect">
            <a:avLst/>
          </a:prstGeom>
        </p:spPr>
      </p:pic>
    </p:spTree>
    <p:extLst>
      <p:ext uri="{BB962C8B-B14F-4D97-AF65-F5344CB8AC3E}">
        <p14:creationId xmlns:p14="http://schemas.microsoft.com/office/powerpoint/2010/main" val="28661224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2"/>
          <a:stretch>
            <a:fillRect/>
          </a:stretch>
        </p:blipFill>
        <p:spPr>
          <a:xfrm>
            <a:off x="139700" y="393700"/>
            <a:ext cx="8851900" cy="6057900"/>
          </a:xfrm>
          <a:prstGeom prst="rect">
            <a:avLst/>
          </a:prstGeom>
        </p:spPr>
      </p:pic>
    </p:spTree>
    <p:extLst>
      <p:ext uri="{BB962C8B-B14F-4D97-AF65-F5344CB8AC3E}">
        <p14:creationId xmlns:p14="http://schemas.microsoft.com/office/powerpoint/2010/main" val="342598242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a:xfrm>
            <a:off x="685800" y="-257257"/>
            <a:ext cx="7770813" cy="1429871"/>
          </a:xfrm>
        </p:spPr>
        <p:txBody>
          <a:bodyPr>
            <a:normAutofit/>
          </a:bodyPr>
          <a:lstStyle/>
          <a:p>
            <a:pPr eaLnBrk="1" hangingPunct="1"/>
            <a:r>
              <a:rPr lang="uk-UA" dirty="0">
                <a:latin typeface="Times New Roman"/>
                <a:cs typeface="Times New Roman"/>
              </a:rPr>
              <a:t>Розчленування України</a:t>
            </a:r>
            <a:endParaRPr lang="ru-RU" dirty="0">
              <a:latin typeface="Times New Roman"/>
              <a:cs typeface="Times New Roman"/>
            </a:endParaRPr>
          </a:p>
        </p:txBody>
      </p:sp>
      <p:sp>
        <p:nvSpPr>
          <p:cNvPr id="38915" name="Rectangle 3"/>
          <p:cNvSpPr>
            <a:spLocks noGrp="1" noChangeArrowheads="1"/>
          </p:cNvSpPr>
          <p:nvPr>
            <p:ph type="body" idx="1"/>
          </p:nvPr>
        </p:nvSpPr>
        <p:spPr>
          <a:xfrm>
            <a:off x="6553144" y="4660941"/>
            <a:ext cx="1903469" cy="1465222"/>
          </a:xfrm>
        </p:spPr>
        <p:txBody>
          <a:bodyPr>
            <a:normAutofit/>
          </a:bodyPr>
          <a:lstStyle/>
          <a:p>
            <a:pPr marL="0" indent="0" eaLnBrk="1" hangingPunct="1">
              <a:lnSpc>
                <a:spcPct val="80000"/>
              </a:lnSpc>
              <a:buNone/>
            </a:pPr>
            <a:endParaRPr lang="ru-RU" sz="1600" dirty="0">
              <a:latin typeface="Times New Roman"/>
              <a:cs typeface="Times New Roman"/>
            </a:endParaRPr>
          </a:p>
        </p:txBody>
      </p:sp>
      <p:pic>
        <p:nvPicPr>
          <p:cNvPr id="3" name="Изображение 2"/>
          <p:cNvPicPr>
            <a:picLocks noChangeAspect="1"/>
          </p:cNvPicPr>
          <p:nvPr/>
        </p:nvPicPr>
        <p:blipFill>
          <a:blip r:embed="rId2"/>
          <a:stretch>
            <a:fillRect/>
          </a:stretch>
        </p:blipFill>
        <p:spPr>
          <a:xfrm>
            <a:off x="145335" y="1172614"/>
            <a:ext cx="8841638" cy="5197916"/>
          </a:xfrm>
          <a:prstGeom prst="rect">
            <a:avLst/>
          </a:prstGeom>
        </p:spPr>
      </p:pic>
    </p:spTree>
    <p:extLst>
      <p:ext uri="{BB962C8B-B14F-4D97-AF65-F5344CB8AC3E}">
        <p14:creationId xmlns:p14="http://schemas.microsoft.com/office/powerpoint/2010/main" val="330534468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585072" y="202006"/>
            <a:ext cx="2049698" cy="2732931"/>
          </a:xfrm>
          <a:prstGeom prst="rect">
            <a:avLst/>
          </a:prstGeom>
        </p:spPr>
      </p:pic>
      <p:sp>
        <p:nvSpPr>
          <p:cNvPr id="3" name="Прямоугольник 2"/>
          <p:cNvSpPr/>
          <p:nvPr/>
        </p:nvSpPr>
        <p:spPr>
          <a:xfrm>
            <a:off x="585072" y="3021293"/>
            <a:ext cx="2184813" cy="646331"/>
          </a:xfrm>
          <a:prstGeom prst="rect">
            <a:avLst/>
          </a:prstGeom>
        </p:spPr>
        <p:txBody>
          <a:bodyPr wrap="square">
            <a:spAutoFit/>
          </a:bodyPr>
          <a:lstStyle/>
          <a:p>
            <a:r>
              <a:rPr lang="ru-RU" dirty="0" err="1">
                <a:latin typeface="Times New Roman"/>
                <a:cs typeface="Times New Roman"/>
              </a:rPr>
              <a:t>Райхскомісар</a:t>
            </a:r>
            <a:r>
              <a:rPr lang="ru-RU" dirty="0">
                <a:latin typeface="Times New Roman"/>
                <a:cs typeface="Times New Roman"/>
              </a:rPr>
              <a:t> </a:t>
            </a:r>
            <a:r>
              <a:rPr lang="ru-RU" dirty="0" err="1">
                <a:latin typeface="Times New Roman"/>
                <a:cs typeface="Times New Roman"/>
              </a:rPr>
              <a:t>України</a:t>
            </a:r>
            <a:r>
              <a:rPr lang="ru-RU" dirty="0">
                <a:latin typeface="Times New Roman"/>
                <a:cs typeface="Times New Roman"/>
              </a:rPr>
              <a:t> </a:t>
            </a:r>
            <a:r>
              <a:rPr lang="ru-RU" dirty="0" err="1">
                <a:latin typeface="Times New Roman"/>
                <a:cs typeface="Times New Roman"/>
              </a:rPr>
              <a:t>Еріх</a:t>
            </a:r>
            <a:r>
              <a:rPr lang="ru-RU" dirty="0">
                <a:latin typeface="Times New Roman"/>
                <a:cs typeface="Times New Roman"/>
              </a:rPr>
              <a:t> Кох</a:t>
            </a:r>
          </a:p>
        </p:txBody>
      </p:sp>
      <p:sp>
        <p:nvSpPr>
          <p:cNvPr id="4" name="Прямоугольник 3"/>
          <p:cNvSpPr/>
          <p:nvPr/>
        </p:nvSpPr>
        <p:spPr>
          <a:xfrm>
            <a:off x="3002117" y="36307"/>
            <a:ext cx="4572000" cy="2862323"/>
          </a:xfrm>
          <a:prstGeom prst="rect">
            <a:avLst/>
          </a:prstGeom>
        </p:spPr>
        <p:txBody>
          <a:bodyPr>
            <a:spAutoFit/>
          </a:bodyPr>
          <a:lstStyle/>
          <a:p>
            <a:r>
              <a:rPr lang="ru-RU" dirty="0" err="1">
                <a:latin typeface="Times New Roman"/>
                <a:cs typeface="Times New Roman"/>
              </a:rPr>
              <a:t>Райхскомісаріа́т</a:t>
            </a:r>
            <a:r>
              <a:rPr lang="ru-RU" dirty="0">
                <a:latin typeface="Times New Roman"/>
                <a:cs typeface="Times New Roman"/>
              </a:rPr>
              <a:t> </a:t>
            </a:r>
            <a:r>
              <a:rPr lang="ru-RU" dirty="0" err="1">
                <a:latin typeface="Times New Roman"/>
                <a:cs typeface="Times New Roman"/>
              </a:rPr>
              <a:t>Украї́на</a:t>
            </a:r>
            <a:r>
              <a:rPr lang="ru-RU" dirty="0">
                <a:latin typeface="Times New Roman"/>
                <a:cs typeface="Times New Roman"/>
              </a:rPr>
              <a:t> (</a:t>
            </a:r>
            <a:r>
              <a:rPr lang="ru-RU" dirty="0" err="1">
                <a:latin typeface="Times New Roman"/>
                <a:cs typeface="Times New Roman"/>
              </a:rPr>
              <a:t>нім</a:t>
            </a:r>
            <a:r>
              <a:rPr lang="ru-RU" dirty="0">
                <a:latin typeface="Times New Roman"/>
                <a:cs typeface="Times New Roman"/>
              </a:rPr>
              <a:t>. </a:t>
            </a:r>
            <a:r>
              <a:rPr lang="ru-RU" dirty="0" err="1">
                <a:latin typeface="Times New Roman"/>
                <a:cs typeface="Times New Roman"/>
              </a:rPr>
              <a:t>Reichskommissariat</a:t>
            </a:r>
            <a:r>
              <a:rPr lang="ru-RU" dirty="0">
                <a:latin typeface="Times New Roman"/>
                <a:cs typeface="Times New Roman"/>
              </a:rPr>
              <a:t> </a:t>
            </a:r>
            <a:r>
              <a:rPr lang="ru-RU" dirty="0" err="1">
                <a:latin typeface="Times New Roman"/>
                <a:cs typeface="Times New Roman"/>
              </a:rPr>
              <a:t>Ukraine</a:t>
            </a:r>
            <a:r>
              <a:rPr lang="ru-RU" dirty="0">
                <a:latin typeface="Times New Roman"/>
                <a:cs typeface="Times New Roman"/>
              </a:rPr>
              <a:t>) — </a:t>
            </a:r>
            <a:r>
              <a:rPr lang="ru-RU" dirty="0" err="1">
                <a:latin typeface="Times New Roman"/>
                <a:cs typeface="Times New Roman"/>
              </a:rPr>
              <a:t>адміністративне</a:t>
            </a:r>
            <a:r>
              <a:rPr lang="ru-RU" dirty="0">
                <a:latin typeface="Times New Roman"/>
                <a:cs typeface="Times New Roman"/>
              </a:rPr>
              <a:t> </a:t>
            </a:r>
            <a:r>
              <a:rPr lang="ru-RU" dirty="0" err="1">
                <a:latin typeface="Times New Roman"/>
                <a:cs typeface="Times New Roman"/>
              </a:rPr>
              <a:t>утворення</a:t>
            </a:r>
            <a:r>
              <a:rPr lang="ru-RU" dirty="0">
                <a:latin typeface="Times New Roman"/>
                <a:cs typeface="Times New Roman"/>
              </a:rPr>
              <a:t>, </a:t>
            </a:r>
            <a:r>
              <a:rPr lang="ru-RU" dirty="0" err="1">
                <a:latin typeface="Times New Roman"/>
                <a:cs typeface="Times New Roman"/>
              </a:rPr>
              <a:t>що</a:t>
            </a:r>
            <a:r>
              <a:rPr lang="ru-RU" dirty="0">
                <a:latin typeface="Times New Roman"/>
                <a:cs typeface="Times New Roman"/>
              </a:rPr>
              <a:t> </a:t>
            </a:r>
            <a:r>
              <a:rPr lang="ru-RU" dirty="0" err="1">
                <a:latin typeface="Times New Roman"/>
                <a:cs typeface="Times New Roman"/>
              </a:rPr>
              <a:t>охоплювало</a:t>
            </a:r>
            <a:r>
              <a:rPr lang="ru-RU" dirty="0">
                <a:latin typeface="Times New Roman"/>
                <a:cs typeface="Times New Roman"/>
              </a:rPr>
              <a:t> </a:t>
            </a:r>
            <a:r>
              <a:rPr lang="ru-RU" dirty="0" err="1">
                <a:latin typeface="Times New Roman"/>
                <a:cs typeface="Times New Roman"/>
              </a:rPr>
              <a:t>частину</a:t>
            </a:r>
            <a:r>
              <a:rPr lang="ru-RU" dirty="0">
                <a:latin typeface="Times New Roman"/>
                <a:cs typeface="Times New Roman"/>
              </a:rPr>
              <a:t> </a:t>
            </a:r>
            <a:r>
              <a:rPr lang="ru-RU" dirty="0" err="1">
                <a:latin typeface="Times New Roman"/>
                <a:cs typeface="Times New Roman"/>
              </a:rPr>
              <a:t>сучасних</a:t>
            </a:r>
            <a:r>
              <a:rPr lang="ru-RU" dirty="0">
                <a:latin typeface="Times New Roman"/>
                <a:cs typeface="Times New Roman"/>
              </a:rPr>
              <a:t> </a:t>
            </a:r>
            <a:r>
              <a:rPr lang="ru-RU" dirty="0" err="1">
                <a:latin typeface="Times New Roman"/>
                <a:cs typeface="Times New Roman"/>
              </a:rPr>
              <a:t>українських</a:t>
            </a:r>
            <a:r>
              <a:rPr lang="ru-RU" dirty="0">
                <a:latin typeface="Times New Roman"/>
                <a:cs typeface="Times New Roman"/>
              </a:rPr>
              <a:t> та </a:t>
            </a:r>
            <a:r>
              <a:rPr lang="ru-RU" dirty="0" err="1">
                <a:latin typeface="Times New Roman"/>
                <a:cs typeface="Times New Roman"/>
              </a:rPr>
              <a:t>білоруських</a:t>
            </a:r>
            <a:r>
              <a:rPr lang="ru-RU" dirty="0">
                <a:latin typeface="Times New Roman"/>
                <a:cs typeface="Times New Roman"/>
              </a:rPr>
              <a:t> (а у планах і </a:t>
            </a:r>
            <a:r>
              <a:rPr lang="ru-RU" dirty="0" err="1">
                <a:latin typeface="Times New Roman"/>
                <a:cs typeface="Times New Roman"/>
              </a:rPr>
              <a:t>величезну</a:t>
            </a:r>
            <a:r>
              <a:rPr lang="ru-RU" dirty="0">
                <a:latin typeface="Times New Roman"/>
                <a:cs typeface="Times New Roman"/>
              </a:rPr>
              <a:t> </a:t>
            </a:r>
            <a:r>
              <a:rPr lang="ru-RU" dirty="0" err="1">
                <a:latin typeface="Times New Roman"/>
                <a:cs typeface="Times New Roman"/>
              </a:rPr>
              <a:t>частину</a:t>
            </a:r>
            <a:r>
              <a:rPr lang="ru-RU" dirty="0">
                <a:latin typeface="Times New Roman"/>
                <a:cs typeface="Times New Roman"/>
              </a:rPr>
              <a:t> </a:t>
            </a:r>
            <a:r>
              <a:rPr lang="ru-RU" dirty="0" err="1">
                <a:latin typeface="Times New Roman"/>
                <a:cs typeface="Times New Roman"/>
              </a:rPr>
              <a:t>російських</a:t>
            </a:r>
            <a:r>
              <a:rPr lang="ru-RU" dirty="0">
                <a:latin typeface="Times New Roman"/>
                <a:cs typeface="Times New Roman"/>
              </a:rPr>
              <a:t>) земель у 1941–1944 роках. </a:t>
            </a:r>
            <a:r>
              <a:rPr lang="ru-RU" dirty="0" err="1">
                <a:latin typeface="Times New Roman"/>
                <a:cs typeface="Times New Roman"/>
              </a:rPr>
              <a:t>Контролювалося</a:t>
            </a:r>
            <a:r>
              <a:rPr lang="ru-RU" dirty="0">
                <a:latin typeface="Times New Roman"/>
                <a:cs typeface="Times New Roman"/>
              </a:rPr>
              <a:t> і </a:t>
            </a:r>
            <a:r>
              <a:rPr lang="ru-RU" dirty="0" err="1">
                <a:latin typeface="Times New Roman"/>
                <a:cs typeface="Times New Roman"/>
              </a:rPr>
              <a:t>підпорядковувалося</a:t>
            </a:r>
            <a:r>
              <a:rPr lang="ru-RU" dirty="0">
                <a:latin typeface="Times New Roman"/>
                <a:cs typeface="Times New Roman"/>
              </a:rPr>
              <a:t> </a:t>
            </a:r>
            <a:r>
              <a:rPr lang="ru-RU" dirty="0" err="1">
                <a:latin typeface="Times New Roman"/>
                <a:cs typeface="Times New Roman"/>
              </a:rPr>
              <a:t>нацистській</a:t>
            </a:r>
            <a:r>
              <a:rPr lang="ru-RU" dirty="0">
                <a:latin typeface="Times New Roman"/>
                <a:cs typeface="Times New Roman"/>
              </a:rPr>
              <a:t> </a:t>
            </a:r>
            <a:r>
              <a:rPr lang="ru-RU" dirty="0" err="1">
                <a:latin typeface="Times New Roman"/>
                <a:cs typeface="Times New Roman"/>
              </a:rPr>
              <a:t>Німеччині</a:t>
            </a:r>
            <a:r>
              <a:rPr lang="ru-RU" dirty="0">
                <a:latin typeface="Times New Roman"/>
                <a:cs typeface="Times New Roman"/>
              </a:rPr>
              <a:t>, </a:t>
            </a:r>
            <a:r>
              <a:rPr lang="ru-RU" dirty="0" err="1">
                <a:latin typeface="Times New Roman"/>
                <a:cs typeface="Times New Roman"/>
              </a:rPr>
              <a:t>проте</a:t>
            </a:r>
            <a:r>
              <a:rPr lang="ru-RU" dirty="0">
                <a:latin typeface="Times New Roman"/>
                <a:cs typeface="Times New Roman"/>
              </a:rPr>
              <a:t> не входило до </a:t>
            </a:r>
            <a:r>
              <a:rPr lang="ru-RU" dirty="0" err="1">
                <a:latin typeface="Times New Roman"/>
                <a:cs typeface="Times New Roman"/>
              </a:rPr>
              <a:t>її</a:t>
            </a:r>
            <a:r>
              <a:rPr lang="ru-RU" dirty="0">
                <a:latin typeface="Times New Roman"/>
                <a:cs typeface="Times New Roman"/>
              </a:rPr>
              <a:t> складу. </a:t>
            </a:r>
            <a:r>
              <a:rPr lang="ru-RU" dirty="0" err="1">
                <a:latin typeface="Times New Roman"/>
                <a:cs typeface="Times New Roman"/>
              </a:rPr>
              <a:t>Фактично</a:t>
            </a:r>
            <a:r>
              <a:rPr lang="ru-RU" dirty="0">
                <a:latin typeface="Times New Roman"/>
                <a:cs typeface="Times New Roman"/>
              </a:rPr>
              <a:t> </a:t>
            </a:r>
            <a:r>
              <a:rPr lang="ru-RU" dirty="0" err="1">
                <a:latin typeface="Times New Roman"/>
                <a:cs typeface="Times New Roman"/>
              </a:rPr>
              <a:t>Райхскомісаріат</a:t>
            </a:r>
            <a:r>
              <a:rPr lang="ru-RU" dirty="0">
                <a:latin typeface="Times New Roman"/>
                <a:cs typeface="Times New Roman"/>
              </a:rPr>
              <a:t> </a:t>
            </a:r>
            <a:r>
              <a:rPr lang="ru-RU" dirty="0" err="1">
                <a:latin typeface="Times New Roman"/>
                <a:cs typeface="Times New Roman"/>
              </a:rPr>
              <a:t>був</a:t>
            </a:r>
            <a:r>
              <a:rPr lang="ru-RU" dirty="0">
                <a:latin typeface="Times New Roman"/>
                <a:cs typeface="Times New Roman"/>
              </a:rPr>
              <a:t> </a:t>
            </a:r>
            <a:r>
              <a:rPr lang="ru-RU" dirty="0" err="1">
                <a:latin typeface="Times New Roman"/>
                <a:cs typeface="Times New Roman"/>
              </a:rPr>
              <a:t>колонією</a:t>
            </a:r>
            <a:r>
              <a:rPr lang="ru-RU" dirty="0">
                <a:latin typeface="Times New Roman"/>
                <a:cs typeface="Times New Roman"/>
              </a:rPr>
              <a:t> </a:t>
            </a:r>
            <a:r>
              <a:rPr lang="ru-RU" dirty="0" err="1">
                <a:latin typeface="Times New Roman"/>
                <a:cs typeface="Times New Roman"/>
              </a:rPr>
              <a:t>Третього</a:t>
            </a:r>
            <a:r>
              <a:rPr lang="ru-RU" dirty="0">
                <a:latin typeface="Times New Roman"/>
                <a:cs typeface="Times New Roman"/>
              </a:rPr>
              <a:t> Рейху.</a:t>
            </a:r>
          </a:p>
        </p:txBody>
      </p:sp>
      <p:pic>
        <p:nvPicPr>
          <p:cNvPr id="5" name="Изображение 4"/>
          <p:cNvPicPr>
            <a:picLocks noChangeAspect="1"/>
          </p:cNvPicPr>
          <p:nvPr/>
        </p:nvPicPr>
        <p:blipFill>
          <a:blip r:embed="rId3"/>
          <a:stretch>
            <a:fillRect/>
          </a:stretch>
        </p:blipFill>
        <p:spPr>
          <a:xfrm>
            <a:off x="3002117" y="2898630"/>
            <a:ext cx="5962557" cy="3674182"/>
          </a:xfrm>
          <a:prstGeom prst="rect">
            <a:avLst/>
          </a:prstGeom>
        </p:spPr>
      </p:pic>
    </p:spTree>
    <p:extLst>
      <p:ext uri="{BB962C8B-B14F-4D97-AF65-F5344CB8AC3E}">
        <p14:creationId xmlns:p14="http://schemas.microsoft.com/office/powerpoint/2010/main" val="231856159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8628" y="315447"/>
            <a:ext cx="8579889" cy="2585323"/>
          </a:xfrm>
          <a:prstGeom prst="rect">
            <a:avLst/>
          </a:prstGeom>
        </p:spPr>
        <p:txBody>
          <a:bodyPr wrap="square">
            <a:spAutoFit/>
          </a:bodyPr>
          <a:lstStyle/>
          <a:p>
            <a:r>
              <a:rPr lang="ru-RU" dirty="0" err="1" smtClean="0">
                <a:latin typeface="Times New Roman"/>
                <a:cs typeface="Times New Roman"/>
              </a:rPr>
              <a:t>Значення</a:t>
            </a:r>
            <a:r>
              <a:rPr lang="ru-RU" dirty="0" smtClean="0"/>
              <a:t>:</a:t>
            </a:r>
          </a:p>
          <a:p>
            <a:r>
              <a:rPr lang="ru-RU" dirty="0" err="1" smtClean="0">
                <a:latin typeface="Times New Roman"/>
                <a:cs typeface="Times New Roman"/>
              </a:rPr>
              <a:t>Фактично</a:t>
            </a:r>
            <a:r>
              <a:rPr lang="ru-RU" dirty="0" smtClean="0">
                <a:latin typeface="Times New Roman"/>
                <a:cs typeface="Times New Roman"/>
              </a:rPr>
              <a:t> </a:t>
            </a:r>
            <a:r>
              <a:rPr lang="ru-RU" dirty="0" err="1">
                <a:latin typeface="Times New Roman"/>
                <a:cs typeface="Times New Roman"/>
              </a:rPr>
              <a:t>Райхскомісаріат</a:t>
            </a:r>
            <a:r>
              <a:rPr lang="ru-RU" dirty="0">
                <a:latin typeface="Times New Roman"/>
                <a:cs typeface="Times New Roman"/>
              </a:rPr>
              <a:t> </a:t>
            </a:r>
            <a:r>
              <a:rPr lang="ru-RU" dirty="0" err="1">
                <a:latin typeface="Times New Roman"/>
                <a:cs typeface="Times New Roman"/>
              </a:rPr>
              <a:t>Україна</a:t>
            </a:r>
            <a:r>
              <a:rPr lang="ru-RU" dirty="0">
                <a:latin typeface="Times New Roman"/>
                <a:cs typeface="Times New Roman"/>
              </a:rPr>
              <a:t> являв собою </a:t>
            </a:r>
            <a:r>
              <a:rPr lang="ru-RU" dirty="0" err="1">
                <a:latin typeface="Times New Roman"/>
                <a:cs typeface="Times New Roman"/>
              </a:rPr>
              <a:t>колонію</a:t>
            </a:r>
            <a:r>
              <a:rPr lang="ru-RU" dirty="0">
                <a:latin typeface="Times New Roman"/>
                <a:cs typeface="Times New Roman"/>
              </a:rPr>
              <a:t>, яка входила до </a:t>
            </a:r>
            <a:r>
              <a:rPr lang="ru-RU" dirty="0" err="1">
                <a:latin typeface="Times New Roman"/>
                <a:cs typeface="Times New Roman"/>
              </a:rPr>
              <a:t>обсягу</a:t>
            </a:r>
            <a:r>
              <a:rPr lang="ru-RU" dirty="0">
                <a:latin typeface="Times New Roman"/>
                <a:cs typeface="Times New Roman"/>
              </a:rPr>
              <a:t> </a:t>
            </a:r>
            <a:r>
              <a:rPr lang="ru-RU" dirty="0" err="1">
                <a:latin typeface="Times New Roman"/>
                <a:cs typeface="Times New Roman"/>
              </a:rPr>
              <a:t>німецького</a:t>
            </a:r>
            <a:r>
              <a:rPr lang="ru-RU" dirty="0">
                <a:latin typeface="Times New Roman"/>
                <a:cs typeface="Times New Roman"/>
              </a:rPr>
              <a:t> «</a:t>
            </a:r>
            <a:r>
              <a:rPr lang="ru-RU" dirty="0" err="1">
                <a:latin typeface="Times New Roman"/>
                <a:cs typeface="Times New Roman"/>
              </a:rPr>
              <a:t>життєвого</a:t>
            </a:r>
            <a:r>
              <a:rPr lang="ru-RU" dirty="0">
                <a:latin typeface="Times New Roman"/>
                <a:cs typeface="Times New Roman"/>
              </a:rPr>
              <a:t> простору». </a:t>
            </a:r>
            <a:r>
              <a:rPr lang="ru-RU" dirty="0" err="1">
                <a:latin typeface="Times New Roman"/>
                <a:cs typeface="Times New Roman"/>
              </a:rPr>
              <a:t>Він</a:t>
            </a:r>
            <a:r>
              <a:rPr lang="ru-RU" dirty="0">
                <a:latin typeface="Times New Roman"/>
                <a:cs typeface="Times New Roman"/>
              </a:rPr>
              <a:t> </a:t>
            </a:r>
            <a:r>
              <a:rPr lang="ru-RU" dirty="0" err="1">
                <a:latin typeface="Times New Roman"/>
                <a:cs typeface="Times New Roman"/>
              </a:rPr>
              <a:t>був</a:t>
            </a:r>
            <a:r>
              <a:rPr lang="ru-RU" dirty="0">
                <a:latin typeface="Times New Roman"/>
                <a:cs typeface="Times New Roman"/>
              </a:rPr>
              <a:t> </a:t>
            </a:r>
            <a:r>
              <a:rPr lang="ru-RU" dirty="0" err="1">
                <a:latin typeface="Times New Roman"/>
                <a:cs typeface="Times New Roman"/>
              </a:rPr>
              <a:t>позбавлений</a:t>
            </a:r>
            <a:r>
              <a:rPr lang="ru-RU" dirty="0">
                <a:latin typeface="Times New Roman"/>
                <a:cs typeface="Times New Roman"/>
              </a:rPr>
              <a:t> </a:t>
            </a:r>
            <a:r>
              <a:rPr lang="ru-RU" dirty="0" err="1">
                <a:latin typeface="Times New Roman"/>
                <a:cs typeface="Times New Roman"/>
              </a:rPr>
              <a:t>міжнародного</a:t>
            </a:r>
            <a:r>
              <a:rPr lang="ru-RU" dirty="0">
                <a:latin typeface="Times New Roman"/>
                <a:cs typeface="Times New Roman"/>
              </a:rPr>
              <a:t> і автономного статусу. У </a:t>
            </a:r>
            <a:r>
              <a:rPr lang="ru-RU" dirty="0" err="1">
                <a:latin typeface="Times New Roman"/>
                <a:cs typeface="Times New Roman"/>
              </a:rPr>
              <a:t>повоєнний</a:t>
            </a:r>
            <a:r>
              <a:rPr lang="ru-RU" dirty="0">
                <a:latin typeface="Times New Roman"/>
                <a:cs typeface="Times New Roman"/>
              </a:rPr>
              <a:t> час </a:t>
            </a:r>
            <a:r>
              <a:rPr lang="ru-RU" dirty="0" err="1">
                <a:latin typeface="Times New Roman"/>
                <a:cs typeface="Times New Roman"/>
              </a:rPr>
              <a:t>райхскомісаріат</a:t>
            </a:r>
            <a:r>
              <a:rPr lang="ru-RU" dirty="0">
                <a:latin typeface="Times New Roman"/>
                <a:cs typeface="Times New Roman"/>
              </a:rPr>
              <a:t> </a:t>
            </a:r>
            <a:r>
              <a:rPr lang="ru-RU" dirty="0" err="1">
                <a:latin typeface="Times New Roman"/>
                <a:cs typeface="Times New Roman"/>
              </a:rPr>
              <a:t>мав</a:t>
            </a:r>
            <a:r>
              <a:rPr lang="ru-RU" dirty="0">
                <a:latin typeface="Times New Roman"/>
                <a:cs typeface="Times New Roman"/>
              </a:rPr>
              <a:t> бути </a:t>
            </a:r>
            <a:r>
              <a:rPr lang="ru-RU" dirty="0" err="1">
                <a:latin typeface="Times New Roman"/>
                <a:cs typeface="Times New Roman"/>
              </a:rPr>
              <a:t>з'єднаний</a:t>
            </a:r>
            <a:r>
              <a:rPr lang="ru-RU" dirty="0">
                <a:latin typeface="Times New Roman"/>
                <a:cs typeface="Times New Roman"/>
              </a:rPr>
              <a:t> з </a:t>
            </a:r>
            <a:r>
              <a:rPr lang="ru-RU" dirty="0" err="1">
                <a:latin typeface="Times New Roman"/>
                <a:cs typeface="Times New Roman"/>
              </a:rPr>
              <a:t>територією</a:t>
            </a:r>
            <a:r>
              <a:rPr lang="ru-RU" dirty="0">
                <a:latin typeface="Times New Roman"/>
                <a:cs typeface="Times New Roman"/>
              </a:rPr>
              <a:t> </a:t>
            </a:r>
            <a:r>
              <a:rPr lang="ru-RU" dirty="0" err="1">
                <a:latin typeface="Times New Roman"/>
                <a:cs typeface="Times New Roman"/>
              </a:rPr>
              <a:t>Третього</a:t>
            </a:r>
            <a:r>
              <a:rPr lang="ru-RU" dirty="0">
                <a:latin typeface="Times New Roman"/>
                <a:cs typeface="Times New Roman"/>
              </a:rPr>
              <a:t> </a:t>
            </a:r>
            <a:r>
              <a:rPr lang="ru-RU" dirty="0" err="1">
                <a:latin typeface="Times New Roman"/>
                <a:cs typeface="Times New Roman"/>
              </a:rPr>
              <a:t>Райху</a:t>
            </a:r>
            <a:r>
              <a:rPr lang="ru-RU" dirty="0">
                <a:latin typeface="Times New Roman"/>
                <a:cs typeface="Times New Roman"/>
              </a:rPr>
              <a:t> і </a:t>
            </a:r>
            <a:r>
              <a:rPr lang="ru-RU" dirty="0" err="1">
                <a:latin typeface="Times New Roman"/>
                <a:cs typeface="Times New Roman"/>
              </a:rPr>
              <a:t>більшість</a:t>
            </a:r>
            <a:r>
              <a:rPr lang="ru-RU" dirty="0">
                <a:latin typeface="Times New Roman"/>
                <a:cs typeface="Times New Roman"/>
              </a:rPr>
              <a:t> </a:t>
            </a:r>
            <a:r>
              <a:rPr lang="ru-RU" dirty="0" err="1">
                <a:latin typeface="Times New Roman"/>
                <a:cs typeface="Times New Roman"/>
              </a:rPr>
              <a:t>українців</a:t>
            </a:r>
            <a:r>
              <a:rPr lang="ru-RU" dirty="0">
                <a:latin typeface="Times New Roman"/>
                <a:cs typeface="Times New Roman"/>
              </a:rPr>
              <a:t> (</a:t>
            </a:r>
            <a:r>
              <a:rPr lang="ru-RU" dirty="0" err="1">
                <a:latin typeface="Times New Roman"/>
                <a:cs typeface="Times New Roman"/>
              </a:rPr>
              <a:t>непридатних</a:t>
            </a:r>
            <a:r>
              <a:rPr lang="ru-RU" dirty="0">
                <a:latin typeface="Times New Roman"/>
                <a:cs typeface="Times New Roman"/>
              </a:rPr>
              <a:t> до </a:t>
            </a:r>
            <a:r>
              <a:rPr lang="ru-RU" dirty="0" err="1">
                <a:latin typeface="Times New Roman"/>
                <a:cs typeface="Times New Roman"/>
              </a:rPr>
              <a:t>германізації</a:t>
            </a:r>
            <a:r>
              <a:rPr lang="ru-RU" dirty="0">
                <a:latin typeface="Times New Roman"/>
                <a:cs typeface="Times New Roman"/>
              </a:rPr>
              <a:t>) </a:t>
            </a:r>
            <a:r>
              <a:rPr lang="ru-RU" dirty="0" err="1">
                <a:latin typeface="Times New Roman"/>
                <a:cs typeface="Times New Roman"/>
              </a:rPr>
              <a:t>мали</a:t>
            </a:r>
            <a:r>
              <a:rPr lang="ru-RU" dirty="0">
                <a:latin typeface="Times New Roman"/>
                <a:cs typeface="Times New Roman"/>
              </a:rPr>
              <a:t> бути </a:t>
            </a:r>
            <a:r>
              <a:rPr lang="ru-RU" dirty="0" err="1">
                <a:latin typeface="Times New Roman"/>
                <a:cs typeface="Times New Roman"/>
              </a:rPr>
              <a:t>виселені</a:t>
            </a:r>
            <a:r>
              <a:rPr lang="ru-RU" dirty="0">
                <a:latin typeface="Times New Roman"/>
                <a:cs typeface="Times New Roman"/>
              </a:rPr>
              <a:t> за Урал, </a:t>
            </a:r>
            <a:r>
              <a:rPr lang="ru-RU" dirty="0" err="1">
                <a:latin typeface="Times New Roman"/>
                <a:cs typeface="Times New Roman"/>
              </a:rPr>
              <a:t>щоб</a:t>
            </a:r>
            <a:r>
              <a:rPr lang="ru-RU" dirty="0">
                <a:latin typeface="Times New Roman"/>
                <a:cs typeface="Times New Roman"/>
              </a:rPr>
              <a:t> </a:t>
            </a:r>
            <a:r>
              <a:rPr lang="ru-RU" dirty="0" err="1">
                <a:latin typeface="Times New Roman"/>
                <a:cs typeface="Times New Roman"/>
              </a:rPr>
              <a:t>звільнити</a:t>
            </a:r>
            <a:r>
              <a:rPr lang="ru-RU" dirty="0">
                <a:latin typeface="Times New Roman"/>
                <a:cs typeface="Times New Roman"/>
              </a:rPr>
              <a:t> </a:t>
            </a:r>
            <a:r>
              <a:rPr lang="ru-RU" dirty="0" err="1">
                <a:latin typeface="Times New Roman"/>
                <a:cs typeface="Times New Roman"/>
              </a:rPr>
              <a:t>місце</a:t>
            </a:r>
            <a:r>
              <a:rPr lang="ru-RU" dirty="0">
                <a:latin typeface="Times New Roman"/>
                <a:cs typeface="Times New Roman"/>
              </a:rPr>
              <a:t> для </a:t>
            </a:r>
            <a:r>
              <a:rPr lang="ru-RU" dirty="0" err="1">
                <a:latin typeface="Times New Roman"/>
                <a:cs typeface="Times New Roman"/>
              </a:rPr>
              <a:t>німецьких</a:t>
            </a:r>
            <a:r>
              <a:rPr lang="ru-RU" dirty="0">
                <a:latin typeface="Times New Roman"/>
                <a:cs typeface="Times New Roman"/>
              </a:rPr>
              <a:t> </a:t>
            </a:r>
            <a:r>
              <a:rPr lang="ru-RU" dirty="0" err="1">
                <a:latin typeface="Times New Roman"/>
                <a:cs typeface="Times New Roman"/>
              </a:rPr>
              <a:t>колоністів</a:t>
            </a:r>
            <a:r>
              <a:rPr lang="ru-RU" dirty="0">
                <a:latin typeface="Times New Roman"/>
                <a:cs typeface="Times New Roman"/>
              </a:rPr>
              <a:t>.</a:t>
            </a:r>
          </a:p>
          <a:p>
            <a:endParaRPr lang="ru-RU" dirty="0">
              <a:latin typeface="Times New Roman"/>
              <a:cs typeface="Times New Roman"/>
            </a:endParaRPr>
          </a:p>
          <a:p>
            <a:r>
              <a:rPr lang="ru-RU" dirty="0">
                <a:latin typeface="Times New Roman"/>
                <a:cs typeface="Times New Roman"/>
              </a:rPr>
              <a:t>У </a:t>
            </a:r>
            <a:r>
              <a:rPr lang="ru-RU" dirty="0" err="1">
                <a:latin typeface="Times New Roman"/>
                <a:cs typeface="Times New Roman"/>
              </a:rPr>
              <a:t>зв'язку</a:t>
            </a:r>
            <a:r>
              <a:rPr lang="ru-RU" dirty="0">
                <a:latin typeface="Times New Roman"/>
                <a:cs typeface="Times New Roman"/>
              </a:rPr>
              <a:t> з </a:t>
            </a:r>
            <a:r>
              <a:rPr lang="ru-RU" dirty="0" err="1">
                <a:latin typeface="Times New Roman"/>
                <a:cs typeface="Times New Roman"/>
              </a:rPr>
              <a:t>поразками</a:t>
            </a:r>
            <a:r>
              <a:rPr lang="ru-RU" dirty="0">
                <a:latin typeface="Times New Roman"/>
                <a:cs typeface="Times New Roman"/>
              </a:rPr>
              <a:t> </a:t>
            </a:r>
            <a:r>
              <a:rPr lang="ru-RU" dirty="0" err="1">
                <a:latin typeface="Times New Roman"/>
                <a:cs typeface="Times New Roman"/>
              </a:rPr>
              <a:t>Німеччини</a:t>
            </a:r>
            <a:r>
              <a:rPr lang="ru-RU" dirty="0">
                <a:latin typeface="Times New Roman"/>
                <a:cs typeface="Times New Roman"/>
              </a:rPr>
              <a:t> на </a:t>
            </a:r>
            <a:r>
              <a:rPr lang="ru-RU" dirty="0" err="1">
                <a:latin typeface="Times New Roman"/>
                <a:cs typeface="Times New Roman"/>
              </a:rPr>
              <a:t>східному</a:t>
            </a:r>
            <a:r>
              <a:rPr lang="ru-RU" dirty="0">
                <a:latin typeface="Times New Roman"/>
                <a:cs typeface="Times New Roman"/>
              </a:rPr>
              <a:t> </a:t>
            </a:r>
            <a:r>
              <a:rPr lang="ru-RU" dirty="0" err="1">
                <a:latin typeface="Times New Roman"/>
                <a:cs typeface="Times New Roman"/>
              </a:rPr>
              <a:t>фронті</a:t>
            </a:r>
            <a:r>
              <a:rPr lang="ru-RU" dirty="0">
                <a:latin typeface="Times New Roman"/>
                <a:cs typeface="Times New Roman"/>
              </a:rPr>
              <a:t> </a:t>
            </a:r>
            <a:r>
              <a:rPr lang="ru-RU" dirty="0" err="1">
                <a:latin typeface="Times New Roman"/>
                <a:cs typeface="Times New Roman"/>
              </a:rPr>
              <a:t>Райхскомісаріат</a:t>
            </a:r>
            <a:r>
              <a:rPr lang="ru-RU" dirty="0">
                <a:latin typeface="Times New Roman"/>
                <a:cs typeface="Times New Roman"/>
              </a:rPr>
              <a:t> </a:t>
            </a:r>
            <a:r>
              <a:rPr lang="ru-RU" dirty="0" err="1">
                <a:latin typeface="Times New Roman"/>
                <a:cs typeface="Times New Roman"/>
              </a:rPr>
              <a:t>Україна</a:t>
            </a:r>
            <a:r>
              <a:rPr lang="ru-RU" dirty="0">
                <a:latin typeface="Times New Roman"/>
                <a:cs typeface="Times New Roman"/>
              </a:rPr>
              <a:t> </a:t>
            </a:r>
            <a:r>
              <a:rPr lang="ru-RU" dirty="0" err="1">
                <a:latin typeface="Times New Roman"/>
                <a:cs typeface="Times New Roman"/>
              </a:rPr>
              <a:t>було</a:t>
            </a:r>
            <a:r>
              <a:rPr lang="ru-RU" dirty="0">
                <a:latin typeface="Times New Roman"/>
                <a:cs typeface="Times New Roman"/>
              </a:rPr>
              <a:t> </a:t>
            </a:r>
            <a:r>
              <a:rPr lang="ru-RU" dirty="0" err="1">
                <a:latin typeface="Times New Roman"/>
                <a:cs typeface="Times New Roman"/>
              </a:rPr>
              <a:t>офіційно</a:t>
            </a:r>
            <a:r>
              <a:rPr lang="ru-RU" dirty="0">
                <a:latin typeface="Times New Roman"/>
                <a:cs typeface="Times New Roman"/>
              </a:rPr>
              <a:t> </a:t>
            </a:r>
            <a:r>
              <a:rPr lang="ru-RU" dirty="0" err="1">
                <a:latin typeface="Times New Roman"/>
                <a:cs typeface="Times New Roman"/>
              </a:rPr>
              <a:t>ліквідовано</a:t>
            </a:r>
            <a:r>
              <a:rPr lang="ru-RU" dirty="0">
                <a:latin typeface="Times New Roman"/>
                <a:cs typeface="Times New Roman"/>
              </a:rPr>
              <a:t> 10 листопада 1944 р</a:t>
            </a:r>
            <a:r>
              <a:rPr lang="ru-RU" dirty="0"/>
              <a:t>.</a:t>
            </a:r>
          </a:p>
        </p:txBody>
      </p:sp>
    </p:spTree>
    <p:extLst>
      <p:ext uri="{BB962C8B-B14F-4D97-AF65-F5344CB8AC3E}">
        <p14:creationId xmlns:p14="http://schemas.microsoft.com/office/powerpoint/2010/main" val="395699503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214282" y="285728"/>
            <a:ext cx="4289387" cy="3252785"/>
          </a:xfrm>
          <a:prstGeom prst="rect">
            <a:avLst/>
          </a:prstGeom>
          <a:noFill/>
          <a:ln w="9525">
            <a:noFill/>
            <a:miter lim="800000"/>
            <a:headEnd/>
            <a:tailEnd/>
          </a:ln>
          <a:effectLst/>
        </p:spPr>
      </p:pic>
      <p:sp>
        <p:nvSpPr>
          <p:cNvPr id="5" name="TextBox 4"/>
          <p:cNvSpPr txBox="1"/>
          <p:nvPr/>
        </p:nvSpPr>
        <p:spPr>
          <a:xfrm>
            <a:off x="4214810" y="500042"/>
            <a:ext cx="4929190" cy="3046988"/>
          </a:xfrm>
          <a:prstGeom prst="rect">
            <a:avLst/>
          </a:prstGeom>
          <a:noFill/>
        </p:spPr>
        <p:txBody>
          <a:bodyPr wrap="square" rtlCol="0">
            <a:spAutoFit/>
          </a:bodyPr>
          <a:lstStyle/>
          <a:p>
            <a:pPr algn="ctr"/>
            <a:r>
              <a:rPr lang="ru-RU" sz="2400" dirty="0" smtClean="0">
                <a:latin typeface="Arial Black" pitchFamily="34" charset="0"/>
              </a:rPr>
              <a:t>22 </a:t>
            </a:r>
            <a:r>
              <a:rPr lang="ru-RU" sz="2400" dirty="0" err="1" smtClean="0">
                <a:latin typeface="Arial Black" pitchFamily="34" charset="0"/>
              </a:rPr>
              <a:t>червня</a:t>
            </a:r>
            <a:r>
              <a:rPr lang="ru-RU" sz="2400" dirty="0" smtClean="0">
                <a:latin typeface="Arial Black" pitchFamily="34" charset="0"/>
              </a:rPr>
              <a:t> 1941 року </a:t>
            </a:r>
          </a:p>
          <a:p>
            <a:pPr algn="ctr"/>
            <a:r>
              <a:rPr lang="ru-RU" sz="2400" dirty="0" smtClean="0">
                <a:latin typeface="Arial Black" pitchFamily="34" charset="0"/>
              </a:rPr>
              <a:t>о 3 </a:t>
            </a:r>
            <a:r>
              <a:rPr lang="ru-RU" sz="2400" dirty="0" err="1" smtClean="0">
                <a:latin typeface="Arial Black" pitchFamily="34" charset="0"/>
              </a:rPr>
              <a:t>годині</a:t>
            </a:r>
            <a:r>
              <a:rPr lang="ru-RU" sz="2400" dirty="0" smtClean="0">
                <a:latin typeface="Arial Black" pitchFamily="34" charset="0"/>
              </a:rPr>
              <a:t> 30 </a:t>
            </a:r>
            <a:r>
              <a:rPr lang="ru-RU" sz="2400" dirty="0" err="1" smtClean="0">
                <a:latin typeface="Arial Black" pitchFamily="34" charset="0"/>
              </a:rPr>
              <a:t>хвилин</a:t>
            </a:r>
            <a:r>
              <a:rPr lang="ru-RU" sz="2400" dirty="0" smtClean="0">
                <a:latin typeface="Arial Black" pitchFamily="34" charset="0"/>
              </a:rPr>
              <a:t> </a:t>
            </a:r>
          </a:p>
          <a:p>
            <a:pPr algn="ctr"/>
            <a:r>
              <a:rPr lang="ru-RU" sz="2400" dirty="0" smtClean="0">
                <a:latin typeface="Arial Black" pitchFamily="34" charset="0"/>
              </a:rPr>
              <a:t>190 </a:t>
            </a:r>
            <a:r>
              <a:rPr lang="ru-RU" sz="2400" dirty="0" err="1" smtClean="0">
                <a:latin typeface="Arial Black" pitchFamily="34" charset="0"/>
              </a:rPr>
              <a:t>німецьких</a:t>
            </a:r>
            <a:r>
              <a:rPr lang="ru-RU" sz="2400" dirty="0" smtClean="0">
                <a:latin typeface="Arial Black" pitchFamily="34" charset="0"/>
              </a:rPr>
              <a:t> та </a:t>
            </a:r>
            <a:r>
              <a:rPr lang="ru-RU" sz="2400" dirty="0" err="1" smtClean="0">
                <a:latin typeface="Arial Black" pitchFamily="34" charset="0"/>
              </a:rPr>
              <a:t>союзних</a:t>
            </a:r>
            <a:r>
              <a:rPr lang="ru-RU" sz="2400" dirty="0" smtClean="0">
                <a:latin typeface="Arial Black" pitchFamily="34" charset="0"/>
              </a:rPr>
              <a:t> </a:t>
            </a:r>
            <a:r>
              <a:rPr lang="ru-RU" sz="2400" dirty="0" err="1" smtClean="0">
                <a:latin typeface="Arial Black" pitchFamily="34" charset="0"/>
              </a:rPr>
              <a:t>дивізій</a:t>
            </a:r>
            <a:r>
              <a:rPr lang="ru-RU" sz="2400" dirty="0" smtClean="0">
                <a:latin typeface="Arial Black" pitchFamily="34" charset="0"/>
              </a:rPr>
              <a:t> без </a:t>
            </a:r>
            <a:r>
              <a:rPr lang="ru-RU" sz="2400" dirty="0" err="1" smtClean="0">
                <a:latin typeface="Arial Black" pitchFamily="34" charset="0"/>
              </a:rPr>
              <a:t>оголошення</a:t>
            </a:r>
            <a:r>
              <a:rPr lang="ru-RU" sz="2400" dirty="0" smtClean="0">
                <a:latin typeface="Arial Black" pitchFamily="34" charset="0"/>
              </a:rPr>
              <a:t> </a:t>
            </a:r>
            <a:r>
              <a:rPr lang="ru-RU" sz="2400" dirty="0" err="1" smtClean="0">
                <a:latin typeface="Arial Black" pitchFamily="34" charset="0"/>
              </a:rPr>
              <a:t>війни</a:t>
            </a:r>
            <a:r>
              <a:rPr lang="ru-RU" sz="2400" dirty="0" smtClean="0">
                <a:latin typeface="Arial Black" pitchFamily="34" charset="0"/>
              </a:rPr>
              <a:t> </a:t>
            </a:r>
            <a:r>
              <a:rPr lang="ru-RU" sz="2400" dirty="0" err="1" smtClean="0">
                <a:latin typeface="Arial Black" pitchFamily="34" charset="0"/>
              </a:rPr>
              <a:t>вдерлися</a:t>
            </a:r>
            <a:r>
              <a:rPr lang="ru-RU" sz="2400" dirty="0" smtClean="0">
                <a:latin typeface="Arial Black" pitchFamily="34" charset="0"/>
              </a:rPr>
              <a:t> на </a:t>
            </a:r>
            <a:r>
              <a:rPr lang="ru-RU" sz="2400" dirty="0" err="1" smtClean="0">
                <a:latin typeface="Arial Black" pitchFamily="34" charset="0"/>
              </a:rPr>
              <a:t>територію</a:t>
            </a:r>
            <a:r>
              <a:rPr lang="ru-RU" sz="2400" dirty="0" smtClean="0">
                <a:latin typeface="Arial Black" pitchFamily="34" charset="0"/>
              </a:rPr>
              <a:t> </a:t>
            </a:r>
            <a:r>
              <a:rPr lang="ru-RU" sz="2400" dirty="0" err="1" smtClean="0">
                <a:latin typeface="Arial Black" pitchFamily="34" charset="0"/>
              </a:rPr>
              <a:t>Радянського</a:t>
            </a:r>
            <a:r>
              <a:rPr lang="ru-RU" sz="2400" dirty="0" smtClean="0">
                <a:latin typeface="Arial Black" pitchFamily="34" charset="0"/>
              </a:rPr>
              <a:t> Союзу. </a:t>
            </a:r>
          </a:p>
          <a:p>
            <a:pPr algn="ctr"/>
            <a:endParaRPr lang="ru-RU" sz="2400" dirty="0" smtClean="0">
              <a:solidFill>
                <a:srgbClr val="CC9900"/>
              </a:solidFill>
              <a:latin typeface="Arial Black" pitchFamily="34" charset="0"/>
            </a:endParaRPr>
          </a:p>
        </p:txBody>
      </p:sp>
      <p:sp>
        <p:nvSpPr>
          <p:cNvPr id="7" name="TextBox 6"/>
          <p:cNvSpPr txBox="1"/>
          <p:nvPr/>
        </p:nvSpPr>
        <p:spPr>
          <a:xfrm>
            <a:off x="571472" y="4000504"/>
            <a:ext cx="4357718" cy="2308324"/>
          </a:xfrm>
          <a:prstGeom prst="rect">
            <a:avLst/>
          </a:prstGeom>
          <a:noFill/>
        </p:spPr>
        <p:txBody>
          <a:bodyPr wrap="square" rtlCol="0">
            <a:spAutoFit/>
          </a:bodyPr>
          <a:lstStyle/>
          <a:p>
            <a:pPr algn="ctr"/>
            <a:r>
              <a:rPr lang="ru-RU" sz="2400" dirty="0" err="1" smtClean="0">
                <a:latin typeface="Arial Black" pitchFamily="34" charset="0"/>
              </a:rPr>
              <a:t>Ця</a:t>
            </a:r>
            <a:r>
              <a:rPr lang="ru-RU" sz="2400" dirty="0" smtClean="0">
                <a:latin typeface="Arial Black" pitchFamily="34" charset="0"/>
              </a:rPr>
              <a:t> </a:t>
            </a:r>
            <a:r>
              <a:rPr lang="ru-RU" sz="2400" dirty="0" err="1" smtClean="0">
                <a:latin typeface="Arial Black" pitchFamily="34" charset="0"/>
              </a:rPr>
              <a:t>подія</a:t>
            </a:r>
            <a:r>
              <a:rPr lang="ru-RU" sz="2400" dirty="0" smtClean="0">
                <a:latin typeface="Arial Black" pitchFamily="34" charset="0"/>
              </a:rPr>
              <a:t> </a:t>
            </a:r>
            <a:r>
              <a:rPr lang="ru-RU" sz="2400" dirty="0" err="1" smtClean="0">
                <a:latin typeface="Arial Black" pitchFamily="34" charset="0"/>
              </a:rPr>
              <a:t>знаменувала</a:t>
            </a:r>
            <a:r>
              <a:rPr lang="ru-RU" sz="2400" dirty="0" smtClean="0">
                <a:latin typeface="Arial Black" pitchFamily="34" charset="0"/>
              </a:rPr>
              <a:t> початок </a:t>
            </a:r>
            <a:r>
              <a:rPr lang="ru-RU" sz="2400" dirty="0" err="1" smtClean="0">
                <a:latin typeface="Arial Black" pitchFamily="34" charset="0"/>
              </a:rPr>
              <a:t>найжорстокішої</a:t>
            </a:r>
            <a:r>
              <a:rPr lang="ru-RU" sz="2400" dirty="0" smtClean="0">
                <a:latin typeface="Arial Black" pitchFamily="34" charset="0"/>
              </a:rPr>
              <a:t> та </a:t>
            </a:r>
            <a:r>
              <a:rPr lang="ru-RU" sz="2400" dirty="0" err="1" smtClean="0">
                <a:latin typeface="Arial Black" pitchFamily="34" charset="0"/>
              </a:rPr>
              <a:t>найкровопролитнішої</a:t>
            </a:r>
            <a:r>
              <a:rPr lang="ru-RU" sz="2400" dirty="0" smtClean="0">
                <a:latin typeface="Arial Black" pitchFamily="34" charset="0"/>
              </a:rPr>
              <a:t> </a:t>
            </a:r>
            <a:r>
              <a:rPr lang="ru-RU" sz="2400" dirty="0" err="1" smtClean="0">
                <a:latin typeface="Arial Black" pitchFamily="34" charset="0"/>
              </a:rPr>
              <a:t>війни</a:t>
            </a:r>
            <a:r>
              <a:rPr lang="ru-RU" sz="2400" dirty="0" smtClean="0">
                <a:latin typeface="Arial Black" pitchFamily="34" charset="0"/>
              </a:rPr>
              <a:t> в </a:t>
            </a:r>
            <a:r>
              <a:rPr lang="ru-RU" sz="2400" dirty="0" err="1" smtClean="0">
                <a:latin typeface="Arial Black" pitchFamily="34" charset="0"/>
              </a:rPr>
              <a:t>історії</a:t>
            </a:r>
            <a:r>
              <a:rPr lang="ru-RU" sz="2400" dirty="0" smtClean="0">
                <a:latin typeface="Arial Black" pitchFamily="34" charset="0"/>
              </a:rPr>
              <a:t> </a:t>
            </a:r>
            <a:r>
              <a:rPr lang="ru-RU" sz="2400" dirty="0" err="1" smtClean="0">
                <a:latin typeface="Arial Black" pitchFamily="34" charset="0"/>
              </a:rPr>
              <a:t>людства</a:t>
            </a:r>
            <a:r>
              <a:rPr lang="ru-RU" sz="2400" dirty="0" smtClean="0">
                <a:latin typeface="Arial Black" pitchFamily="34" charset="0"/>
              </a:rPr>
              <a:t> – </a:t>
            </a:r>
            <a:r>
              <a:rPr lang="ru-RU" sz="2400" dirty="0" err="1" smtClean="0">
                <a:latin typeface="Arial Black" pitchFamily="34" charset="0"/>
              </a:rPr>
              <a:t>Великої</a:t>
            </a:r>
            <a:r>
              <a:rPr lang="ru-RU" sz="2400" dirty="0" smtClean="0">
                <a:latin typeface="Arial Black" pitchFamily="34" charset="0"/>
              </a:rPr>
              <a:t> </a:t>
            </a:r>
            <a:r>
              <a:rPr lang="ru-RU" sz="2400" dirty="0" err="1" smtClean="0">
                <a:latin typeface="Arial Black" pitchFamily="34" charset="0"/>
              </a:rPr>
              <a:t>Вітчизняної</a:t>
            </a:r>
            <a:r>
              <a:rPr lang="ru-RU" sz="2400" dirty="0" smtClean="0">
                <a:latin typeface="Arial Black" pitchFamily="34" charset="0"/>
              </a:rPr>
              <a:t>. </a:t>
            </a:r>
            <a:endParaRPr lang="ru-RU" sz="2400" dirty="0">
              <a:latin typeface="Arial Black" pitchFamily="34" charset="0"/>
            </a:endParaRPr>
          </a:p>
        </p:txBody>
      </p:sp>
      <p:pic>
        <p:nvPicPr>
          <p:cNvPr id="1028" name="Picture 4"/>
          <p:cNvPicPr>
            <a:picLocks noChangeAspect="1" noChangeArrowheads="1"/>
          </p:cNvPicPr>
          <p:nvPr/>
        </p:nvPicPr>
        <p:blipFill>
          <a:blip r:embed="rId3"/>
          <a:srcRect/>
          <a:stretch>
            <a:fillRect/>
          </a:stretch>
        </p:blipFill>
        <p:spPr bwMode="auto">
          <a:xfrm>
            <a:off x="5214942" y="3143248"/>
            <a:ext cx="3023828" cy="3429024"/>
          </a:xfrm>
          <a:prstGeom prst="rect">
            <a:avLst/>
          </a:prstGeom>
          <a:noFill/>
          <a:ln w="9525">
            <a:noFill/>
            <a:miter lim="800000"/>
            <a:headEnd/>
            <a:tailEnd/>
          </a:ln>
          <a:effectLst/>
        </p:spPr>
      </p:pic>
    </p:spTree>
    <p:extLst>
      <p:ext uri="{BB962C8B-B14F-4D97-AF65-F5344CB8AC3E}">
        <p14:creationId xmlns:p14="http://schemas.microsoft.com/office/powerpoint/2010/main" val="380399460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285728"/>
            <a:ext cx="7715304" cy="2677656"/>
          </a:xfrm>
          <a:prstGeom prst="rect">
            <a:avLst/>
          </a:prstGeom>
        </p:spPr>
        <p:txBody>
          <a:bodyPr wrap="square">
            <a:spAutoFit/>
          </a:bodyPr>
          <a:lstStyle/>
          <a:p>
            <a:pPr algn="ctr"/>
            <a:r>
              <a:rPr lang="uk-UA" sz="2800" dirty="0" smtClean="0">
                <a:latin typeface="Arial Black" pitchFamily="34" charset="0"/>
              </a:rPr>
              <a:t> За роки Другої світової війни до нацистської Німеччини та окупованих нею територій було вивезено приблизно 9-10 млн. робітників із різних країн. Майже 3 млн. - це робітники із СРСР. </a:t>
            </a:r>
            <a:endParaRPr lang="ru-RU" sz="2800" dirty="0">
              <a:latin typeface="Arial Black" pitchFamily="34" charset="0"/>
            </a:endParaRPr>
          </a:p>
        </p:txBody>
      </p:sp>
      <p:pic>
        <p:nvPicPr>
          <p:cNvPr id="18434" name="Picture 2"/>
          <p:cNvPicPr>
            <a:picLocks noChangeAspect="1" noChangeArrowheads="1"/>
          </p:cNvPicPr>
          <p:nvPr/>
        </p:nvPicPr>
        <p:blipFill>
          <a:blip r:embed="rId2"/>
          <a:srcRect/>
          <a:stretch>
            <a:fillRect/>
          </a:stretch>
        </p:blipFill>
        <p:spPr bwMode="auto">
          <a:xfrm>
            <a:off x="2143108" y="3000372"/>
            <a:ext cx="4762500" cy="3667125"/>
          </a:xfrm>
          <a:prstGeom prst="rect">
            <a:avLst/>
          </a:prstGeom>
          <a:noFill/>
          <a:ln w="9525">
            <a:noFill/>
            <a:miter lim="800000"/>
            <a:headEnd/>
            <a:tailEnd/>
          </a:ln>
          <a:effectLst/>
        </p:spPr>
      </p:pic>
    </p:spTree>
    <p:extLst>
      <p:ext uri="{BB962C8B-B14F-4D97-AF65-F5344CB8AC3E}">
        <p14:creationId xmlns:p14="http://schemas.microsoft.com/office/powerpoint/2010/main" val="99108391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8596" y="357166"/>
            <a:ext cx="8429684" cy="6093976"/>
          </a:xfrm>
          <a:prstGeom prst="rect">
            <a:avLst/>
          </a:prstGeom>
        </p:spPr>
        <p:txBody>
          <a:bodyPr wrap="square">
            <a:spAutoFit/>
          </a:bodyPr>
          <a:lstStyle/>
          <a:p>
            <a:pPr lvl="0" algn="ctr" fontAlgn="base">
              <a:spcBef>
                <a:spcPct val="0"/>
              </a:spcBef>
              <a:spcAft>
                <a:spcPct val="0"/>
              </a:spcAft>
            </a:pPr>
            <a:r>
              <a:rPr lang="uk-UA" sz="3000" dirty="0" smtClean="0">
                <a:latin typeface="Arial Black" pitchFamily="34" charset="0"/>
                <a:ea typeface="TimesNewRomanPSMT"/>
                <a:cs typeface="Times New Roman" pitchFamily="18" charset="0"/>
              </a:rPr>
              <a:t>Серед них 195880 подолян: 117230 чол. з колишньої Кам’янець-Подільської1 (тепер: Хмельницької) області, 78650 – з Вінницької. </a:t>
            </a:r>
            <a:r>
              <a:rPr lang="ru-RU" sz="3000" dirty="0" err="1" smtClean="0">
                <a:latin typeface="Arial Black" pitchFamily="34" charset="0"/>
                <a:ea typeface="Times New Roman" pitchFamily="18" charset="0"/>
                <a:cs typeface="Times New Roman" pitchFamily="18" charset="0"/>
              </a:rPr>
              <a:t>Найбільше</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нацистським</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мисливцям</a:t>
            </a:r>
            <a:r>
              <a:rPr lang="ru-RU" sz="3000" dirty="0" smtClean="0">
                <a:latin typeface="Arial Black" pitchFamily="34" charset="0"/>
                <a:ea typeface="Times New Roman" pitchFamily="18" charset="0"/>
                <a:cs typeface="Times New Roman" pitchFamily="18" charset="0"/>
              </a:rPr>
              <a:t> за черепами» </a:t>
            </a:r>
            <a:r>
              <a:rPr lang="ru-RU" sz="3000" dirty="0" err="1" smtClean="0">
                <a:latin typeface="Arial Black" pitchFamily="34" charset="0"/>
                <a:ea typeface="Times New Roman" pitchFamily="18" charset="0"/>
                <a:cs typeface="Times New Roman" pitchFamily="18" charset="0"/>
              </a:rPr>
              <a:t>вдалося</a:t>
            </a:r>
            <a:endParaRPr lang="ru-RU" sz="3000" dirty="0" smtClean="0">
              <a:latin typeface="Arial Black" pitchFamily="34" charset="0"/>
            </a:endParaRPr>
          </a:p>
          <a:p>
            <a:pPr lvl="0" algn="ctr" eaLnBrk="0" fontAlgn="base" hangingPunct="0">
              <a:spcBef>
                <a:spcPct val="0"/>
              </a:spcBef>
              <a:spcAft>
                <a:spcPct val="0"/>
              </a:spcAft>
            </a:pPr>
            <a:r>
              <a:rPr lang="ru-RU" sz="3000" dirty="0" smtClean="0">
                <a:latin typeface="Arial Black" pitchFamily="34" charset="0"/>
                <a:ea typeface="Times New Roman" pitchFamily="18" charset="0"/>
                <a:cs typeface="Times New Roman" pitchFamily="18" charset="0"/>
              </a:rPr>
              <a:t>насильно </a:t>
            </a:r>
            <a:r>
              <a:rPr lang="ru-RU" sz="3000" dirty="0" err="1" smtClean="0">
                <a:latin typeface="Arial Black" pitchFamily="34" charset="0"/>
                <a:ea typeface="Times New Roman" pitchFamily="18" charset="0"/>
                <a:cs typeface="Times New Roman" pitchFamily="18" charset="0"/>
              </a:rPr>
              <a:t>етапувати</a:t>
            </a:r>
            <a:r>
              <a:rPr lang="ru-RU" sz="3000" dirty="0" smtClean="0">
                <a:latin typeface="Arial Black" pitchFamily="34" charset="0"/>
                <a:ea typeface="Times New Roman" pitchFamily="18" charset="0"/>
                <a:cs typeface="Times New Roman" pitchFamily="18" charset="0"/>
              </a:rPr>
              <a:t> в </a:t>
            </a:r>
            <a:r>
              <a:rPr lang="ru-RU" sz="3000" dirty="0" err="1" smtClean="0">
                <a:latin typeface="Arial Black" pitchFamily="34" charset="0"/>
                <a:ea typeface="Times New Roman" pitchFamily="18" charset="0"/>
                <a:cs typeface="Times New Roman" pitchFamily="18" charset="0"/>
              </a:rPr>
              <a:t>р</a:t>
            </a:r>
            <a:r>
              <a:rPr lang="uk-UA" sz="3000" dirty="0" smtClean="0">
                <a:latin typeface="Arial Black" pitchFamily="34" charset="0"/>
                <a:ea typeface="Times New Roman" pitchFamily="18" charset="0"/>
                <a:cs typeface="Times New Roman" pitchFamily="18" charset="0"/>
              </a:rPr>
              <a:t>е</a:t>
            </a:r>
            <a:r>
              <a:rPr lang="ru-RU" sz="3000" dirty="0" err="1" smtClean="0">
                <a:latin typeface="Arial Black" pitchFamily="34" charset="0"/>
                <a:ea typeface="Times New Roman" pitchFamily="18" charset="0"/>
                <a:cs typeface="Times New Roman" pitchFamily="18" charset="0"/>
              </a:rPr>
              <a:t>йх</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мешканців</a:t>
            </a:r>
            <a:r>
              <a:rPr lang="ru-RU" sz="3000" dirty="0" smtClean="0">
                <a:latin typeface="Arial Black" pitchFamily="34" charset="0"/>
                <a:ea typeface="Times New Roman" pitchFamily="18" charset="0"/>
                <a:cs typeface="Times New Roman" pitchFamily="18" charset="0"/>
              </a:rPr>
              <a:t> </a:t>
            </a:r>
            <a:r>
              <a:rPr lang="uk-UA"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Хмільницького</a:t>
            </a:r>
            <a:r>
              <a:rPr lang="ru-RU" sz="3000" dirty="0" smtClean="0">
                <a:latin typeface="Arial Black" pitchFamily="34" charset="0"/>
                <a:ea typeface="Times New Roman" pitchFamily="18" charset="0"/>
                <a:cs typeface="Times New Roman" pitchFamily="18" charset="0"/>
              </a:rPr>
              <a:t> (4 868 </a:t>
            </a:r>
            <a:r>
              <a:rPr lang="ru-RU" sz="3000" dirty="0" err="1" smtClean="0">
                <a:latin typeface="Arial Black" pitchFamily="34" charset="0"/>
                <a:ea typeface="Times New Roman" pitchFamily="18" charset="0"/>
                <a:cs typeface="Times New Roman" pitchFamily="18" charset="0"/>
              </a:rPr>
              <a:t>осіб</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Гайсинського</a:t>
            </a:r>
            <a:r>
              <a:rPr lang="uk-UA" sz="3000" dirty="0" smtClean="0">
                <a:latin typeface="Arial Black" pitchFamily="34" charset="0"/>
                <a:ea typeface="Times New Roman" pitchFamily="18" charset="0"/>
                <a:cs typeface="Times New Roman" pitchFamily="18" charset="0"/>
              </a:rPr>
              <a:t> </a:t>
            </a:r>
            <a:r>
              <a:rPr lang="ru-RU" sz="3000" dirty="0" smtClean="0">
                <a:latin typeface="Arial Black" pitchFamily="34" charset="0"/>
                <a:ea typeface="Times New Roman" pitchFamily="18" charset="0"/>
                <a:cs typeface="Times New Roman" pitchFamily="18" charset="0"/>
              </a:rPr>
              <a:t>(4 862 </a:t>
            </a:r>
            <a:r>
              <a:rPr lang="ru-RU" sz="3000" dirty="0" err="1" smtClean="0">
                <a:latin typeface="Arial Black" pitchFamily="34" charset="0"/>
                <a:ea typeface="Times New Roman" pitchFamily="18" charset="0"/>
                <a:cs typeface="Times New Roman" pitchFamily="18" charset="0"/>
              </a:rPr>
              <a:t>осіб</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Теплицького</a:t>
            </a:r>
            <a:r>
              <a:rPr lang="ru-RU" sz="3000" dirty="0" smtClean="0">
                <a:latin typeface="Arial Black" pitchFamily="34" charset="0"/>
                <a:ea typeface="Times New Roman" pitchFamily="18" charset="0"/>
                <a:cs typeface="Times New Roman" pitchFamily="18" charset="0"/>
              </a:rPr>
              <a:t> (3 892 </a:t>
            </a:r>
            <a:r>
              <a:rPr lang="ru-RU" sz="3000" dirty="0" err="1" smtClean="0">
                <a:latin typeface="Arial Black" pitchFamily="34" charset="0"/>
                <a:ea typeface="Times New Roman" pitchFamily="18" charset="0"/>
                <a:cs typeface="Times New Roman" pitchFamily="18" charset="0"/>
              </a:rPr>
              <a:t>осіб</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районів</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Вінниччини</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Понад</a:t>
            </a:r>
            <a:r>
              <a:rPr lang="uk-UA" sz="3000" dirty="0" smtClean="0">
                <a:latin typeface="Arial Black" pitchFamily="34" charset="0"/>
                <a:ea typeface="Times New Roman" pitchFamily="18" charset="0"/>
                <a:cs typeface="Times New Roman" pitchFamily="18" charset="0"/>
              </a:rPr>
              <a:t> </a:t>
            </a:r>
            <a:r>
              <a:rPr lang="ru-RU" sz="3000" dirty="0" smtClean="0">
                <a:latin typeface="Arial Black" pitchFamily="34" charset="0"/>
                <a:ea typeface="Times New Roman" pitchFamily="18" charset="0"/>
                <a:cs typeface="Times New Roman" pitchFamily="18" charset="0"/>
              </a:rPr>
              <a:t>13 400 </a:t>
            </a:r>
            <a:r>
              <a:rPr lang="ru-RU" sz="3000" dirty="0" err="1" smtClean="0">
                <a:latin typeface="Arial Black" pitchFamily="34" charset="0"/>
                <a:ea typeface="Times New Roman" pitchFamily="18" charset="0"/>
                <a:cs typeface="Times New Roman" pitchFamily="18" charset="0"/>
              </a:rPr>
              <a:t>осіб</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було</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відправлено</a:t>
            </a:r>
            <a:r>
              <a:rPr lang="ru-RU" sz="3000" dirty="0" smtClean="0">
                <a:latin typeface="Arial Black" pitchFamily="34" charset="0"/>
                <a:ea typeface="Times New Roman" pitchFamily="18" charset="0"/>
                <a:cs typeface="Times New Roman" pitchFamily="18" charset="0"/>
              </a:rPr>
              <a:t> на </a:t>
            </a:r>
            <a:r>
              <a:rPr lang="ru-RU" sz="3000" dirty="0" err="1" smtClean="0">
                <a:latin typeface="Arial Black" pitchFamily="34" charset="0"/>
                <a:ea typeface="Times New Roman" pitchFamily="18" charset="0"/>
                <a:cs typeface="Times New Roman" pitchFamily="18" charset="0"/>
              </a:rPr>
              <a:t>нацистську</a:t>
            </a:r>
            <a:r>
              <a:rPr lang="ru-RU" sz="3000" dirty="0" smtClean="0">
                <a:latin typeface="Arial Black" pitchFamily="34" charset="0"/>
                <a:ea typeface="Times New Roman" pitchFamily="18" charset="0"/>
                <a:cs typeface="Times New Roman" pitchFamily="18" charset="0"/>
              </a:rPr>
              <a:t> каторгу </a:t>
            </a:r>
            <a:r>
              <a:rPr lang="ru-RU" sz="3000" dirty="0" err="1" smtClean="0">
                <a:latin typeface="Arial Black" pitchFamily="34" charset="0"/>
                <a:ea typeface="Times New Roman" pitchFamily="18" charset="0"/>
                <a:cs typeface="Times New Roman" pitchFamily="18" charset="0"/>
              </a:rPr>
              <a:t>з</a:t>
            </a:r>
            <a:r>
              <a:rPr lang="ru-RU" sz="3000" dirty="0" smtClean="0">
                <a:latin typeface="Arial Black" pitchFamily="34" charset="0"/>
                <a:ea typeface="Times New Roman" pitchFamily="18" charset="0"/>
                <a:cs typeface="Times New Roman" pitchFamily="18" charset="0"/>
              </a:rPr>
              <a:t> </a:t>
            </a:r>
            <a:r>
              <a:rPr lang="ru-RU" sz="3000" dirty="0" err="1" smtClean="0">
                <a:latin typeface="Arial Black" pitchFamily="34" charset="0"/>
                <a:ea typeface="Times New Roman" pitchFamily="18" charset="0"/>
                <a:cs typeface="Times New Roman" pitchFamily="18" charset="0"/>
              </a:rPr>
              <a:t>Вінниці</a:t>
            </a:r>
            <a:r>
              <a:rPr lang="uk-UA" sz="3000" dirty="0" smtClean="0">
                <a:latin typeface="Arial Black" pitchFamily="34" charset="0"/>
                <a:ea typeface="Times New Roman" pitchFamily="18" charset="0"/>
                <a:cs typeface="Times New Roman" pitchFamily="18" charset="0"/>
              </a:rPr>
              <a:t>.</a:t>
            </a:r>
            <a:endParaRPr lang="uk-UA" sz="3000" dirty="0" smtClean="0">
              <a:latin typeface="Arial Black" pitchFamily="34" charset="0"/>
            </a:endParaRPr>
          </a:p>
        </p:txBody>
      </p:sp>
    </p:spTree>
    <p:extLst>
      <p:ext uri="{BB962C8B-B14F-4D97-AF65-F5344CB8AC3E}">
        <p14:creationId xmlns:p14="http://schemas.microsoft.com/office/powerpoint/2010/main" val="418471644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srcRect b="29665"/>
          <a:stretch>
            <a:fillRect/>
          </a:stretch>
        </p:blipFill>
        <p:spPr bwMode="auto">
          <a:xfrm>
            <a:off x="214282" y="571480"/>
            <a:ext cx="5524544" cy="5786478"/>
          </a:xfrm>
          <a:prstGeom prst="rect">
            <a:avLst/>
          </a:prstGeom>
          <a:noFill/>
          <a:ln w="9525">
            <a:noFill/>
            <a:miter lim="800000"/>
            <a:headEnd/>
            <a:tailEnd/>
          </a:ln>
          <a:effectLst/>
        </p:spPr>
      </p:pic>
      <p:sp>
        <p:nvSpPr>
          <p:cNvPr id="7" name="Прямоугольник 6"/>
          <p:cNvSpPr/>
          <p:nvPr/>
        </p:nvSpPr>
        <p:spPr>
          <a:xfrm>
            <a:off x="3000364" y="0"/>
            <a:ext cx="6143636" cy="207167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2571736" y="0"/>
            <a:ext cx="6572264" cy="1754326"/>
          </a:xfrm>
          <a:prstGeom prst="rect">
            <a:avLst/>
          </a:prstGeom>
          <a:noFill/>
        </p:spPr>
        <p:txBody>
          <a:bodyPr wrap="square" rtlCol="0">
            <a:spAutoFit/>
          </a:bodyPr>
          <a:lstStyle/>
          <a:p>
            <a:pPr algn="ctr"/>
            <a:r>
              <a:rPr lang="uk-UA" sz="3600" dirty="0" err="1" smtClean="0">
                <a:latin typeface="Arial Black" pitchFamily="34" charset="0"/>
              </a:rPr>
              <a:t>“Остарбайтер”</a:t>
            </a:r>
            <a:r>
              <a:rPr lang="uk-UA" sz="3600" dirty="0" smtClean="0">
                <a:latin typeface="Arial Black" pitchFamily="34" charset="0"/>
              </a:rPr>
              <a:t> – з німецької </a:t>
            </a:r>
            <a:r>
              <a:rPr lang="uk-UA" sz="3600" dirty="0" err="1" smtClean="0">
                <a:latin typeface="Arial Black" pitchFamily="34" charset="0"/>
              </a:rPr>
              <a:t>“східний</a:t>
            </a:r>
            <a:r>
              <a:rPr lang="uk-UA" sz="3600" dirty="0" smtClean="0">
                <a:latin typeface="Arial Black" pitchFamily="34" charset="0"/>
              </a:rPr>
              <a:t> </a:t>
            </a:r>
            <a:r>
              <a:rPr lang="uk-UA" sz="3600" dirty="0" err="1" smtClean="0">
                <a:latin typeface="Arial Black" pitchFamily="34" charset="0"/>
              </a:rPr>
              <a:t>робітник”</a:t>
            </a:r>
            <a:endParaRPr lang="ru-RU" sz="3600" dirty="0">
              <a:latin typeface="Arial Black" pitchFamily="34" charset="0"/>
            </a:endParaRPr>
          </a:p>
        </p:txBody>
      </p:sp>
      <p:pic>
        <p:nvPicPr>
          <p:cNvPr id="3075" name="Picture 3"/>
          <p:cNvPicPr>
            <a:picLocks noChangeAspect="1" noChangeArrowheads="1"/>
          </p:cNvPicPr>
          <p:nvPr/>
        </p:nvPicPr>
        <p:blipFill>
          <a:blip r:embed="rId3"/>
          <a:srcRect/>
          <a:stretch>
            <a:fillRect/>
          </a:stretch>
        </p:blipFill>
        <p:spPr bwMode="auto">
          <a:xfrm>
            <a:off x="6000760" y="3143248"/>
            <a:ext cx="2734180" cy="3214710"/>
          </a:xfrm>
          <a:prstGeom prst="rect">
            <a:avLst/>
          </a:prstGeom>
          <a:noFill/>
          <a:ln w="9525">
            <a:noFill/>
            <a:miter lim="800000"/>
            <a:headEnd/>
            <a:tailEnd/>
          </a:ln>
          <a:effectLst/>
        </p:spPr>
      </p:pic>
    </p:spTree>
    <p:extLst>
      <p:ext uri="{BB962C8B-B14F-4D97-AF65-F5344CB8AC3E}">
        <p14:creationId xmlns:p14="http://schemas.microsoft.com/office/powerpoint/2010/main" val="192839466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285728"/>
            <a:ext cx="8429684" cy="1815882"/>
          </a:xfrm>
          <a:prstGeom prst="rect">
            <a:avLst/>
          </a:prstGeom>
        </p:spPr>
        <p:txBody>
          <a:bodyPr wrap="square">
            <a:spAutoFit/>
          </a:bodyPr>
          <a:lstStyle/>
          <a:p>
            <a:r>
              <a:rPr lang="uk-UA" sz="2800" dirty="0" err="1" smtClean="0">
                <a:latin typeface="Arial Black" pitchFamily="34" charset="0"/>
              </a:rPr>
              <a:t>“Кваліфіковані</a:t>
            </a:r>
            <a:r>
              <a:rPr lang="uk-UA" sz="2800" dirty="0" smtClean="0">
                <a:latin typeface="Arial Black" pitchFamily="34" charset="0"/>
              </a:rPr>
              <a:t> робітники-німці повинні займатись виробництвом озброєнь; гребти лопатою й довбати каміння – не їх завдання, для цього є </a:t>
            </a:r>
            <a:r>
              <a:rPr lang="uk-UA" sz="2800" dirty="0" err="1" smtClean="0">
                <a:latin typeface="Arial Black" pitchFamily="34" charset="0"/>
              </a:rPr>
              <a:t>росіяни”</a:t>
            </a:r>
            <a:r>
              <a:rPr lang="uk-UA" sz="2800" dirty="0" smtClean="0">
                <a:latin typeface="Arial Black" pitchFamily="34" charset="0"/>
              </a:rPr>
              <a:t> </a:t>
            </a:r>
            <a:endParaRPr lang="ru-RU" sz="2800" dirty="0">
              <a:latin typeface="Arial Black" pitchFamily="34" charset="0"/>
            </a:endParaRPr>
          </a:p>
        </p:txBody>
      </p:sp>
      <p:sp>
        <p:nvSpPr>
          <p:cNvPr id="3" name="Прямоугольник 2"/>
          <p:cNvSpPr/>
          <p:nvPr/>
        </p:nvSpPr>
        <p:spPr>
          <a:xfrm>
            <a:off x="6215074" y="2214554"/>
            <a:ext cx="2682145" cy="461665"/>
          </a:xfrm>
          <a:prstGeom prst="rect">
            <a:avLst/>
          </a:prstGeom>
        </p:spPr>
        <p:txBody>
          <a:bodyPr wrap="none">
            <a:spAutoFit/>
          </a:bodyPr>
          <a:lstStyle/>
          <a:p>
            <a:r>
              <a:rPr lang="uk-UA" sz="2400" dirty="0" smtClean="0">
                <a:latin typeface="Arial Black" pitchFamily="34" charset="0"/>
              </a:rPr>
              <a:t>Герман </a:t>
            </a:r>
            <a:r>
              <a:rPr lang="uk-UA" sz="2400" dirty="0" err="1" smtClean="0">
                <a:latin typeface="Arial Black" pitchFamily="34" charset="0"/>
              </a:rPr>
              <a:t>Герінг</a:t>
            </a:r>
            <a:endParaRPr lang="ru-RU" sz="2400" dirty="0">
              <a:latin typeface="Arial Black" pitchFamily="34" charset="0"/>
            </a:endParaRPr>
          </a:p>
        </p:txBody>
      </p:sp>
      <p:pic>
        <p:nvPicPr>
          <p:cNvPr id="19458" name="Picture 2"/>
          <p:cNvPicPr>
            <a:picLocks noChangeAspect="1" noChangeArrowheads="1"/>
          </p:cNvPicPr>
          <p:nvPr/>
        </p:nvPicPr>
        <p:blipFill>
          <a:blip r:embed="rId2"/>
          <a:srcRect/>
          <a:stretch>
            <a:fillRect/>
          </a:stretch>
        </p:blipFill>
        <p:spPr bwMode="auto">
          <a:xfrm>
            <a:off x="642910" y="2285992"/>
            <a:ext cx="3214710" cy="4218244"/>
          </a:xfrm>
          <a:prstGeom prst="rect">
            <a:avLst/>
          </a:prstGeom>
          <a:noFill/>
          <a:ln w="9525">
            <a:noFill/>
            <a:miter lim="800000"/>
            <a:headEnd/>
            <a:tailEnd/>
          </a:ln>
          <a:effectLst/>
        </p:spPr>
      </p:pic>
    </p:spTree>
    <p:extLst>
      <p:ext uri="{BB962C8B-B14F-4D97-AF65-F5344CB8AC3E}">
        <p14:creationId xmlns:p14="http://schemas.microsoft.com/office/powerpoint/2010/main" val="21495275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srcRect b="71307"/>
          <a:stretch>
            <a:fillRect/>
          </a:stretch>
        </p:blipFill>
        <p:spPr bwMode="auto">
          <a:xfrm>
            <a:off x="785786" y="0"/>
            <a:ext cx="7929618" cy="3568320"/>
          </a:xfrm>
          <a:prstGeom prst="rect">
            <a:avLst/>
          </a:prstGeom>
          <a:noFill/>
          <a:ln w="9525">
            <a:noFill/>
            <a:miter lim="800000"/>
            <a:headEnd/>
            <a:tailEnd/>
          </a:ln>
          <a:effectLst/>
        </p:spPr>
      </p:pic>
      <p:pic>
        <p:nvPicPr>
          <p:cNvPr id="20484" name="Picture 4"/>
          <p:cNvPicPr>
            <a:picLocks noChangeAspect="1" noChangeArrowheads="1"/>
          </p:cNvPicPr>
          <p:nvPr/>
        </p:nvPicPr>
        <p:blipFill>
          <a:blip r:embed="rId3"/>
          <a:srcRect/>
          <a:stretch>
            <a:fillRect/>
          </a:stretch>
        </p:blipFill>
        <p:spPr bwMode="auto">
          <a:xfrm>
            <a:off x="142844" y="3714752"/>
            <a:ext cx="8786874" cy="2912776"/>
          </a:xfrm>
          <a:prstGeom prst="rect">
            <a:avLst/>
          </a:prstGeom>
          <a:noFill/>
          <a:ln w="9525">
            <a:noFill/>
            <a:miter lim="800000"/>
            <a:headEnd/>
            <a:tailEnd/>
          </a:ln>
          <a:effectLst/>
        </p:spPr>
      </p:pic>
    </p:spTree>
    <p:extLst>
      <p:ext uri="{BB962C8B-B14F-4D97-AF65-F5344CB8AC3E}">
        <p14:creationId xmlns:p14="http://schemas.microsoft.com/office/powerpoint/2010/main" val="395070291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0" y="285728"/>
            <a:ext cx="9062384" cy="6000768"/>
          </a:xfrm>
          <a:prstGeom prst="rect">
            <a:avLst/>
          </a:prstGeom>
          <a:noFill/>
          <a:ln w="9525">
            <a:noFill/>
            <a:miter lim="800000"/>
            <a:headEnd/>
            <a:tailEnd/>
          </a:ln>
          <a:effectLst/>
        </p:spPr>
      </p:pic>
    </p:spTree>
    <p:extLst>
      <p:ext uri="{BB962C8B-B14F-4D97-AF65-F5344CB8AC3E}">
        <p14:creationId xmlns:p14="http://schemas.microsoft.com/office/powerpoint/2010/main" val="363265426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1000100" y="285728"/>
            <a:ext cx="7465505" cy="255454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Всього протягом 1942-1944 рр.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з України було вивезено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2,5 млн. чоловік.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Це стало справжнім лихом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2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для українців</a:t>
            </a:r>
            <a:r>
              <a:rPr kumimoji="0" lang="uk-UA" sz="3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uk-UA" sz="3200" b="0" i="0" u="none" strike="noStrike" cap="none" normalizeH="0" baseline="0" dirty="0" smtClean="0">
              <a:ln>
                <a:noFill/>
              </a:ln>
              <a:solidFill>
                <a:schemeClr val="tx1"/>
              </a:solidFill>
              <a:effectLst/>
              <a:latin typeface="Arial" pitchFamily="34" charset="0"/>
            </a:endParaRPr>
          </a:p>
        </p:txBody>
      </p:sp>
      <p:pic>
        <p:nvPicPr>
          <p:cNvPr id="22531" name="Picture 3"/>
          <p:cNvPicPr>
            <a:picLocks noChangeAspect="1" noChangeArrowheads="1"/>
          </p:cNvPicPr>
          <p:nvPr/>
        </p:nvPicPr>
        <p:blipFill>
          <a:blip r:embed="rId2"/>
          <a:srcRect/>
          <a:stretch>
            <a:fillRect/>
          </a:stretch>
        </p:blipFill>
        <p:spPr bwMode="auto">
          <a:xfrm>
            <a:off x="1214414" y="2786058"/>
            <a:ext cx="6357982" cy="3851121"/>
          </a:xfrm>
          <a:prstGeom prst="rect">
            <a:avLst/>
          </a:prstGeom>
          <a:noFill/>
          <a:ln w="9525">
            <a:noFill/>
            <a:miter lim="800000"/>
            <a:headEnd/>
            <a:tailEnd/>
          </a:ln>
          <a:effectLst/>
        </p:spPr>
      </p:pic>
    </p:spTree>
    <p:extLst>
      <p:ext uri="{BB962C8B-B14F-4D97-AF65-F5344CB8AC3E}">
        <p14:creationId xmlns:p14="http://schemas.microsoft.com/office/powerpoint/2010/main" val="6003881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1552901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8976341" cy="6500834"/>
          </a:xfrm>
          <a:prstGeom prst="rect">
            <a:avLst/>
          </a:prstGeom>
          <a:noFill/>
          <a:ln w="9525">
            <a:noFill/>
            <a:miter lim="800000"/>
            <a:headEnd/>
            <a:tailEnd/>
          </a:ln>
          <a:effectLst/>
        </p:spPr>
      </p:pic>
    </p:spTree>
    <p:extLst>
      <p:ext uri="{BB962C8B-B14F-4D97-AF65-F5344CB8AC3E}">
        <p14:creationId xmlns:p14="http://schemas.microsoft.com/office/powerpoint/2010/main" val="320791446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311744675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9614" y="337195"/>
            <a:ext cx="4572000" cy="1477328"/>
          </a:xfrm>
          <a:prstGeom prst="rect">
            <a:avLst/>
          </a:prstGeom>
        </p:spPr>
        <p:txBody>
          <a:bodyPr>
            <a:spAutoFit/>
          </a:bodyPr>
          <a:lstStyle/>
          <a:p>
            <a:r>
              <a:rPr lang="ru-RU" dirty="0">
                <a:latin typeface="Times New Roman"/>
                <a:cs typeface="Times New Roman"/>
              </a:rPr>
              <a:t>1940-1941 </a:t>
            </a:r>
            <a:r>
              <a:rPr lang="ru-RU" dirty="0" err="1">
                <a:latin typeface="Times New Roman"/>
                <a:cs typeface="Times New Roman"/>
              </a:rPr>
              <a:t>рр</a:t>
            </a:r>
            <a:r>
              <a:rPr lang="ru-RU" dirty="0">
                <a:latin typeface="Times New Roman"/>
                <a:cs typeface="Times New Roman"/>
              </a:rPr>
              <a:t>. </a:t>
            </a:r>
            <a:r>
              <a:rPr lang="ru-RU" dirty="0" err="1">
                <a:latin typeface="Times New Roman"/>
                <a:cs typeface="Times New Roman"/>
              </a:rPr>
              <a:t>Гітлер</a:t>
            </a:r>
            <a:r>
              <a:rPr lang="ru-RU" dirty="0">
                <a:latin typeface="Times New Roman"/>
                <a:cs typeface="Times New Roman"/>
              </a:rPr>
              <a:t> </a:t>
            </a:r>
            <a:r>
              <a:rPr lang="ru-RU" dirty="0" err="1">
                <a:latin typeface="Times New Roman"/>
                <a:cs typeface="Times New Roman"/>
              </a:rPr>
              <a:t>підкорив</a:t>
            </a:r>
            <a:r>
              <a:rPr lang="ru-RU" dirty="0">
                <a:latin typeface="Times New Roman"/>
                <a:cs typeface="Times New Roman"/>
              </a:rPr>
              <a:t> </a:t>
            </a:r>
            <a:r>
              <a:rPr lang="ru-RU" dirty="0" err="1">
                <a:latin typeface="Times New Roman"/>
                <a:cs typeface="Times New Roman"/>
              </a:rPr>
              <a:t>майже</a:t>
            </a:r>
            <a:r>
              <a:rPr lang="ru-RU" dirty="0">
                <a:latin typeface="Times New Roman"/>
                <a:cs typeface="Times New Roman"/>
              </a:rPr>
              <a:t> всю </a:t>
            </a:r>
            <a:r>
              <a:rPr lang="ru-RU" dirty="0" err="1">
                <a:latin typeface="Times New Roman"/>
                <a:cs typeface="Times New Roman"/>
              </a:rPr>
              <a:t>Західну</a:t>
            </a:r>
            <a:r>
              <a:rPr lang="ru-RU" dirty="0">
                <a:latin typeface="Times New Roman"/>
                <a:cs typeface="Times New Roman"/>
              </a:rPr>
              <a:t> </a:t>
            </a:r>
            <a:r>
              <a:rPr lang="ru-RU" dirty="0" err="1">
                <a:latin typeface="Times New Roman"/>
                <a:cs typeface="Times New Roman"/>
              </a:rPr>
              <a:t>Європу</a:t>
            </a:r>
            <a:r>
              <a:rPr lang="ru-RU" dirty="0">
                <a:latin typeface="Times New Roman"/>
                <a:cs typeface="Times New Roman"/>
              </a:rPr>
              <a:t> і, </a:t>
            </a:r>
            <a:r>
              <a:rPr lang="ru-RU" dirty="0" err="1">
                <a:latin typeface="Times New Roman"/>
                <a:cs typeface="Times New Roman"/>
              </a:rPr>
              <a:t>згідно</a:t>
            </a:r>
            <a:r>
              <a:rPr lang="ru-RU" dirty="0">
                <a:latin typeface="Times New Roman"/>
                <a:cs typeface="Times New Roman"/>
              </a:rPr>
              <a:t> з "планом Барбаросса", </a:t>
            </a:r>
            <a:r>
              <a:rPr lang="ru-RU" dirty="0" err="1">
                <a:latin typeface="Times New Roman"/>
                <a:cs typeface="Times New Roman"/>
              </a:rPr>
              <a:t>розробленим</a:t>
            </a:r>
            <a:r>
              <a:rPr lang="ru-RU" dirty="0">
                <a:latin typeface="Times New Roman"/>
                <a:cs typeface="Times New Roman"/>
              </a:rPr>
              <a:t> у </a:t>
            </a:r>
            <a:r>
              <a:rPr lang="ru-RU" dirty="0" err="1">
                <a:latin typeface="Times New Roman"/>
                <a:cs typeface="Times New Roman"/>
              </a:rPr>
              <a:t>грудні</a:t>
            </a:r>
            <a:r>
              <a:rPr lang="ru-RU" dirty="0">
                <a:latin typeface="Times New Roman"/>
                <a:cs typeface="Times New Roman"/>
              </a:rPr>
              <a:t> 1940 р., почав </a:t>
            </a:r>
            <a:r>
              <a:rPr lang="ru-RU" dirty="0" err="1">
                <a:latin typeface="Times New Roman"/>
                <a:cs typeface="Times New Roman"/>
              </a:rPr>
              <a:t>інтенсивну</a:t>
            </a:r>
            <a:r>
              <a:rPr lang="ru-RU" dirty="0">
                <a:latin typeface="Times New Roman"/>
                <a:cs typeface="Times New Roman"/>
              </a:rPr>
              <a:t> </a:t>
            </a:r>
            <a:r>
              <a:rPr lang="ru-RU" dirty="0" err="1">
                <a:latin typeface="Times New Roman"/>
                <a:cs typeface="Times New Roman"/>
              </a:rPr>
              <a:t>підготовку</a:t>
            </a:r>
            <a:r>
              <a:rPr lang="ru-RU" dirty="0">
                <a:latin typeface="Times New Roman"/>
                <a:cs typeface="Times New Roman"/>
              </a:rPr>
              <a:t> до </a:t>
            </a:r>
            <a:r>
              <a:rPr lang="ru-RU" dirty="0" err="1">
                <a:latin typeface="Times New Roman"/>
                <a:cs typeface="Times New Roman"/>
              </a:rPr>
              <a:t>війни</a:t>
            </a:r>
            <a:r>
              <a:rPr lang="ru-RU" dirty="0">
                <a:latin typeface="Times New Roman"/>
                <a:cs typeface="Times New Roman"/>
              </a:rPr>
              <a:t> </a:t>
            </a:r>
            <a:r>
              <a:rPr lang="ru-RU" dirty="0" err="1">
                <a:latin typeface="Times New Roman"/>
                <a:cs typeface="Times New Roman"/>
              </a:rPr>
              <a:t>проти</a:t>
            </a:r>
            <a:r>
              <a:rPr lang="ru-RU" dirty="0">
                <a:latin typeface="Times New Roman"/>
                <a:cs typeface="Times New Roman"/>
              </a:rPr>
              <a:t> СРСР.</a:t>
            </a:r>
          </a:p>
        </p:txBody>
      </p:sp>
      <p:pic>
        <p:nvPicPr>
          <p:cNvPr id="6" name="Изображение 5"/>
          <p:cNvPicPr>
            <a:picLocks noChangeAspect="1"/>
          </p:cNvPicPr>
          <p:nvPr/>
        </p:nvPicPr>
        <p:blipFill>
          <a:blip r:embed="rId2"/>
          <a:stretch>
            <a:fillRect/>
          </a:stretch>
        </p:blipFill>
        <p:spPr>
          <a:xfrm>
            <a:off x="1481717" y="1615290"/>
            <a:ext cx="7047495" cy="4850685"/>
          </a:xfrm>
          <a:prstGeom prst="rect">
            <a:avLst/>
          </a:prstGeom>
        </p:spPr>
      </p:pic>
    </p:spTree>
    <p:extLst>
      <p:ext uri="{BB962C8B-B14F-4D97-AF65-F5344CB8AC3E}">
        <p14:creationId xmlns:p14="http://schemas.microsoft.com/office/powerpoint/2010/main" val="296067658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srcRect/>
          <a:stretch>
            <a:fillRect/>
          </a:stretch>
        </p:blipFill>
        <p:spPr bwMode="auto">
          <a:xfrm>
            <a:off x="0" y="-1"/>
            <a:ext cx="9144000" cy="6858001"/>
          </a:xfrm>
          <a:prstGeom prst="rect">
            <a:avLst/>
          </a:prstGeom>
          <a:noFill/>
          <a:ln w="9525">
            <a:noFill/>
            <a:miter lim="800000"/>
            <a:headEnd/>
            <a:tailEnd/>
          </a:ln>
          <a:effectLst/>
        </p:spPr>
      </p:pic>
    </p:spTree>
    <p:extLst>
      <p:ext uri="{BB962C8B-B14F-4D97-AF65-F5344CB8AC3E}">
        <p14:creationId xmlns:p14="http://schemas.microsoft.com/office/powerpoint/2010/main" val="342124677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rcRect b="59141"/>
          <a:stretch>
            <a:fillRect/>
          </a:stretch>
        </p:blipFill>
        <p:spPr bwMode="auto">
          <a:xfrm>
            <a:off x="0" y="0"/>
            <a:ext cx="5719445" cy="4000504"/>
          </a:xfrm>
          <a:prstGeom prst="rect">
            <a:avLst/>
          </a:prstGeom>
          <a:noFill/>
          <a:ln w="9525">
            <a:noFill/>
            <a:miter lim="800000"/>
            <a:headEnd/>
            <a:tailEnd/>
          </a:ln>
        </p:spPr>
      </p:pic>
      <p:pic>
        <p:nvPicPr>
          <p:cNvPr id="3" name="Рисунок 2"/>
          <p:cNvPicPr/>
          <p:nvPr/>
        </p:nvPicPr>
        <p:blipFill>
          <a:blip r:embed="rId2"/>
          <a:srcRect l="14989" t="41589" r="15065"/>
          <a:stretch>
            <a:fillRect/>
          </a:stretch>
        </p:blipFill>
        <p:spPr bwMode="auto">
          <a:xfrm>
            <a:off x="5143472" y="1138901"/>
            <a:ext cx="4000528" cy="5719099"/>
          </a:xfrm>
          <a:prstGeom prst="rect">
            <a:avLst/>
          </a:prstGeom>
          <a:noFill/>
          <a:ln w="9525">
            <a:noFill/>
            <a:miter lim="800000"/>
            <a:headEnd/>
            <a:tailEnd/>
          </a:ln>
        </p:spPr>
      </p:pic>
      <p:sp>
        <p:nvSpPr>
          <p:cNvPr id="4" name="TextBox 3"/>
          <p:cNvSpPr txBox="1"/>
          <p:nvPr/>
        </p:nvSpPr>
        <p:spPr>
          <a:xfrm>
            <a:off x="714348" y="5000636"/>
            <a:ext cx="4214842" cy="646331"/>
          </a:xfrm>
          <a:prstGeom prst="rect">
            <a:avLst/>
          </a:prstGeom>
          <a:noFill/>
        </p:spPr>
        <p:txBody>
          <a:bodyPr wrap="square" rtlCol="0">
            <a:spAutoFit/>
          </a:bodyPr>
          <a:lstStyle/>
          <a:p>
            <a:r>
              <a:rPr lang="uk-UA" sz="3600" dirty="0" smtClean="0">
                <a:latin typeface="Arial Black" pitchFamily="34" charset="0"/>
              </a:rPr>
              <a:t>Лист з неволі</a:t>
            </a:r>
            <a:endParaRPr lang="ru-RU" sz="3600" dirty="0">
              <a:latin typeface="Arial Black" pitchFamily="34" charset="0"/>
            </a:endParaRPr>
          </a:p>
        </p:txBody>
      </p:sp>
    </p:spTree>
    <p:extLst>
      <p:ext uri="{BB962C8B-B14F-4D97-AF65-F5344CB8AC3E}">
        <p14:creationId xmlns:p14="http://schemas.microsoft.com/office/powerpoint/2010/main" val="376130662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srcRect/>
          <a:stretch>
            <a:fillRect/>
          </a:stretch>
        </p:blipFill>
        <p:spPr bwMode="auto">
          <a:xfrm>
            <a:off x="0" y="0"/>
            <a:ext cx="9097371" cy="6858000"/>
          </a:xfrm>
          <a:prstGeom prst="rect">
            <a:avLst/>
          </a:prstGeom>
          <a:noFill/>
          <a:ln w="9525">
            <a:noFill/>
            <a:miter lim="800000"/>
            <a:headEnd/>
            <a:tailEnd/>
          </a:ln>
          <a:effectLst/>
        </p:spPr>
      </p:pic>
      <p:pic>
        <p:nvPicPr>
          <p:cNvPr id="28674" name="Picture 2"/>
          <p:cNvPicPr>
            <a:picLocks noChangeAspect="1" noChangeArrowheads="1"/>
          </p:cNvPicPr>
          <p:nvPr/>
        </p:nvPicPr>
        <p:blipFill>
          <a:blip r:embed="rId3"/>
          <a:srcRect/>
          <a:stretch>
            <a:fillRect/>
          </a:stretch>
        </p:blipFill>
        <p:spPr bwMode="auto">
          <a:xfrm>
            <a:off x="0" y="0"/>
            <a:ext cx="2500298" cy="4171331"/>
          </a:xfrm>
          <a:prstGeom prst="rect">
            <a:avLst/>
          </a:prstGeom>
          <a:noFill/>
          <a:ln w="9525">
            <a:noFill/>
            <a:miter lim="800000"/>
            <a:headEnd/>
            <a:tailEnd/>
          </a:ln>
          <a:effectLst/>
        </p:spPr>
      </p:pic>
    </p:spTree>
    <p:extLst>
      <p:ext uri="{BB962C8B-B14F-4D97-AF65-F5344CB8AC3E}">
        <p14:creationId xmlns:p14="http://schemas.microsoft.com/office/powerpoint/2010/main" val="345382722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214282" y="785794"/>
            <a:ext cx="857252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Таким чином, вивезення робочої сили із України до Німеччини – це була продумана методична робота загарбників впродовж окупації.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Для цього була створена потужна адміністративна система, яка включала в себе всі структури окупаційної адміністрації: від найвищих посадових осіб</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окупаційної влади, до старост та керівників будинків, від фронтових військових підрозділів вермахту до місцевих поліцейських формувань. </a:t>
            </a:r>
            <a:endParaRPr kumimoji="0" lang="uk-UA" sz="2400" b="0" i="0" u="none" strike="noStrike" cap="none" normalizeH="0" baseline="0" dirty="0" smtClean="0">
              <a:ln>
                <a:noFill/>
              </a:ln>
              <a:solidFill>
                <a:schemeClr val="tx1"/>
              </a:solidFill>
              <a:effectLst/>
              <a:latin typeface="Arial Black" pitchFamily="34" charset="0"/>
            </a:endParaRPr>
          </a:p>
        </p:txBody>
      </p:sp>
    </p:spTree>
    <p:extLst>
      <p:ext uri="{BB962C8B-B14F-4D97-AF65-F5344CB8AC3E}">
        <p14:creationId xmlns:p14="http://schemas.microsoft.com/office/powerpoint/2010/main" val="24240471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285728"/>
            <a:ext cx="8072494" cy="5509200"/>
          </a:xfrm>
          <a:prstGeom prst="rect">
            <a:avLst/>
          </a:prstGeom>
        </p:spPr>
        <p:txBody>
          <a:bodyPr wrap="square">
            <a:spAutoFit/>
          </a:bodyPr>
          <a:lstStyle/>
          <a:p>
            <a:pPr algn="ctr"/>
            <a:r>
              <a:rPr lang="uk-UA" sz="3200" dirty="0" smtClean="0">
                <a:latin typeface="Arial Black" pitchFamily="34" charset="0"/>
              </a:rPr>
              <a:t> На</a:t>
            </a:r>
            <a:r>
              <a:rPr lang="en-US" sz="3200" smtClean="0">
                <a:latin typeface="Arial Black" pitchFamily="34" charset="0"/>
              </a:rPr>
              <a:t> </a:t>
            </a:r>
            <a:r>
              <a:rPr lang="uk-UA" sz="3200" smtClean="0">
                <a:latin typeface="Arial Black" pitchFamily="34" charset="0"/>
              </a:rPr>
              <a:t>жаль</a:t>
            </a:r>
            <a:r>
              <a:rPr lang="uk-UA" sz="3200" dirty="0" smtClean="0">
                <a:latin typeface="Arial Black" pitchFamily="34" charset="0"/>
              </a:rPr>
              <a:t>, у СРСР статус людини, що поверталася додому із примусового </a:t>
            </a:r>
            <a:r>
              <a:rPr lang="uk-UA" sz="3200" dirty="0" err="1" smtClean="0">
                <a:latin typeface="Arial Black" pitchFamily="34" charset="0"/>
              </a:rPr>
              <a:t>остарбайтерства</a:t>
            </a:r>
            <a:r>
              <a:rPr lang="uk-UA" sz="3200" dirty="0" smtClean="0">
                <a:latin typeface="Arial Black" pitchFamily="34" charset="0"/>
              </a:rPr>
              <a:t> прирівнювалася до статусу кримінального злочинця (особливий нагляд від НКВД, заборона проживання у містах і т.п.). Їх небажано було брати на роботу, більшість звинуватили у зраді і відправили до концтаборів вже радянських. </a:t>
            </a:r>
            <a:endParaRPr lang="ru-RU" sz="3200" dirty="0">
              <a:latin typeface="Arial Black" pitchFamily="34" charset="0"/>
            </a:endParaRPr>
          </a:p>
        </p:txBody>
      </p:sp>
    </p:spTree>
    <p:extLst>
      <p:ext uri="{BB962C8B-B14F-4D97-AF65-F5344CB8AC3E}">
        <p14:creationId xmlns:p14="http://schemas.microsoft.com/office/powerpoint/2010/main" val="12782642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571480"/>
            <a:ext cx="8616781" cy="526297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У 2000 році було прийнято  Закон України</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uk-UA" sz="24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“Про</a:t>
            </a: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жертви нацистських </a:t>
            </a:r>
            <a:r>
              <a:rPr kumimoji="0" lang="uk-UA" sz="24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переслідувань”</a:t>
            </a: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в якому, зокрема, до таких віднесли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й остарбайтерів. Слід чітко усвідомити,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що остарбайтери  не мають носити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тавро зрадників.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Втрати і поневіряння українського</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народу в роки Другої світової війни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безпосередньо пов’язані з невирішеним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українським питанням,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відсутністю держави, тобто є прямим</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наслідником трагедії української</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бездержавності, </a:t>
            </a:r>
          </a:p>
          <a:p>
            <a:pPr marL="0" marR="0" lvl="0" indent="449263" algn="ctr" defTabSz="914400" rtl="0" eaLnBrk="1" fontAlgn="base" latinLnBrk="0" hangingPunct="1">
              <a:lnSpc>
                <a:spcPct val="100000"/>
              </a:lnSpc>
              <a:spcBef>
                <a:spcPct val="0"/>
              </a:spcBef>
              <a:spcAft>
                <a:spcPct val="0"/>
              </a:spcAft>
              <a:buClrTx/>
              <a:buSzTx/>
              <a:buFontTx/>
              <a:buNone/>
              <a:tabLst/>
            </a:pPr>
            <a:r>
              <a:rPr kumimoji="0" lang="uk-UA" sz="24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заручниками якої були українці в XX столітті.</a:t>
            </a:r>
            <a:endParaRPr kumimoji="0" lang="uk-UA" sz="2400" b="0" i="0" u="none" strike="noStrike" cap="none" normalizeH="0" baseline="0" dirty="0" smtClean="0">
              <a:ln>
                <a:noFill/>
              </a:ln>
              <a:solidFill>
                <a:schemeClr val="tx1"/>
              </a:solidFill>
              <a:effectLst/>
              <a:latin typeface="Arial Black" pitchFamily="34" charset="0"/>
            </a:endParaRPr>
          </a:p>
        </p:txBody>
      </p:sp>
    </p:spTree>
    <p:extLst>
      <p:ext uri="{BB962C8B-B14F-4D97-AF65-F5344CB8AC3E}">
        <p14:creationId xmlns:p14="http://schemas.microsoft.com/office/powerpoint/2010/main" val="422185564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pPr eaLnBrk="1" hangingPunct="1"/>
            <a:r>
              <a:rPr lang="ru-RU" dirty="0" err="1">
                <a:latin typeface="Times New Roman"/>
                <a:cs typeface="Times New Roman"/>
              </a:rPr>
              <a:t>Висновок</a:t>
            </a:r>
            <a:endParaRPr lang="ru-RU" dirty="0">
              <a:latin typeface="Times New Roman"/>
              <a:cs typeface="Times New Roman"/>
            </a:endParaRPr>
          </a:p>
        </p:txBody>
      </p:sp>
      <p:sp>
        <p:nvSpPr>
          <p:cNvPr id="45059" name="Rectangle 3"/>
          <p:cNvSpPr>
            <a:spLocks noGrp="1" noChangeArrowheads="1"/>
          </p:cNvSpPr>
          <p:nvPr>
            <p:ph type="body" idx="1"/>
          </p:nvPr>
        </p:nvSpPr>
        <p:spPr/>
        <p:txBody>
          <a:bodyPr>
            <a:normAutofit/>
          </a:bodyPr>
          <a:lstStyle/>
          <a:p>
            <a:pPr eaLnBrk="1" hangingPunct="1">
              <a:lnSpc>
                <a:spcPct val="80000"/>
              </a:lnSpc>
            </a:pPr>
            <a:r>
              <a:rPr lang="uk-UA" sz="2000" dirty="0">
                <a:latin typeface="Times New Roman"/>
                <a:cs typeface="Times New Roman"/>
              </a:rPr>
              <a:t>Окупаційна політика мала відверто колоніальний характер. Було введено примусову трудову повинність. Щоб забезпечити більш «ефективну» експлуатацію українського села, німці зберегли колгоспи. Людей силоміць вивозили на роботи до Німеччини. Почалося безсоромне пограбування матеріальних і культурних цінностей України: були розграбовані сотні музеїв, бібліотек, будинків творчості. До Німеччини вивозилися продовольство, обладнання, сировина, коштовності, чорноземи, а також робоча сила. Із України на примусові роботи до Німеччини було вивезено 2,4 млн осіб.</a:t>
            </a:r>
          </a:p>
          <a:p>
            <a:pPr eaLnBrk="1" hangingPunct="1">
              <a:lnSpc>
                <a:spcPct val="80000"/>
              </a:lnSpc>
            </a:pPr>
            <a:r>
              <a:rPr lang="uk-UA" sz="2000" dirty="0">
                <a:latin typeface="Times New Roman"/>
                <a:cs typeface="Times New Roman"/>
              </a:rPr>
              <a:t>Отже, окупаційний режим відзначався винятковою жорстокістю. Але він не забезпечив покори українського народу, а, навпаки, викликав масовий рух Опору в Україні.</a:t>
            </a:r>
            <a:endParaRPr lang="ru-RU" sz="2000" dirty="0">
              <a:latin typeface="Times New Roman"/>
              <a:cs typeface="Times New Roman"/>
            </a:endParaRPr>
          </a:p>
          <a:p>
            <a:pPr marL="0" indent="0" eaLnBrk="1" hangingPunct="1">
              <a:lnSpc>
                <a:spcPct val="80000"/>
              </a:lnSpc>
              <a:buNone/>
            </a:pPr>
            <a:endParaRPr lang="ru-RU" sz="2000" dirty="0">
              <a:latin typeface="Garamond" charset="0"/>
            </a:endParaRPr>
          </a:p>
        </p:txBody>
      </p:sp>
    </p:spTree>
    <p:extLst>
      <p:ext uri="{BB962C8B-B14F-4D97-AF65-F5344CB8AC3E}">
        <p14:creationId xmlns:p14="http://schemas.microsoft.com/office/powerpoint/2010/main" val="145306217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srcRect/>
          <a:stretch>
            <a:fillRect/>
          </a:stretch>
        </p:blipFill>
        <p:spPr bwMode="auto">
          <a:xfrm>
            <a:off x="285720" y="1714488"/>
            <a:ext cx="2285984" cy="3055167"/>
          </a:xfrm>
          <a:prstGeom prst="rect">
            <a:avLst/>
          </a:prstGeom>
          <a:noFill/>
          <a:ln w="9525">
            <a:noFill/>
            <a:miter lim="800000"/>
            <a:headEnd/>
            <a:tailEnd/>
          </a:ln>
          <a:effectLst/>
        </p:spPr>
      </p:pic>
      <p:sp>
        <p:nvSpPr>
          <p:cNvPr id="31745" name="Rectangle 1"/>
          <p:cNvSpPr>
            <a:spLocks noChangeArrowheads="1"/>
          </p:cNvSpPr>
          <p:nvPr/>
        </p:nvSpPr>
        <p:spPr bwMode="auto">
          <a:xfrm>
            <a:off x="1928762" y="1142984"/>
            <a:ext cx="7215238"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sz="36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uk-UA" sz="3600" dirty="0" smtClean="0">
              <a:latin typeface="Arial Black"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“З Україною пов'язана добра половина всієї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sz="36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Другої світової війни". </a:t>
            </a:r>
          </a:p>
        </p:txBody>
      </p:sp>
      <p:sp>
        <p:nvSpPr>
          <p:cNvPr id="4" name="Прямоугольник 3"/>
          <p:cNvSpPr/>
          <p:nvPr/>
        </p:nvSpPr>
        <p:spPr>
          <a:xfrm>
            <a:off x="428596" y="214290"/>
            <a:ext cx="7358114" cy="954107"/>
          </a:xfrm>
          <a:prstGeom prst="rect">
            <a:avLst/>
          </a:prstGeom>
        </p:spPr>
        <p:txBody>
          <a:bodyPr wrap="square">
            <a:spAutoFit/>
          </a:bodyPr>
          <a:lstStyle/>
          <a:p>
            <a:pPr lvl="0" algn="ctr" fontAlgn="base">
              <a:spcBef>
                <a:spcPct val="0"/>
              </a:spcBef>
              <a:spcAft>
                <a:spcPct val="0"/>
              </a:spcAft>
            </a:pPr>
            <a:r>
              <a:rPr lang="uk-UA" sz="2800" dirty="0" smtClean="0">
                <a:latin typeface="Arial Black" pitchFamily="34" charset="0"/>
                <a:ea typeface="Times New Roman" pitchFamily="18" charset="0"/>
                <a:cs typeface="Times New Roman" pitchFamily="18" charset="0"/>
              </a:rPr>
              <a:t>Олександр Довженко в своєму</a:t>
            </a:r>
          </a:p>
          <a:p>
            <a:pPr lvl="0" algn="ctr" fontAlgn="base">
              <a:spcBef>
                <a:spcPct val="0"/>
              </a:spcBef>
              <a:spcAft>
                <a:spcPct val="0"/>
              </a:spcAft>
            </a:pPr>
            <a:r>
              <a:rPr lang="uk-UA" sz="2800" dirty="0" smtClean="0">
                <a:latin typeface="Arial Black" pitchFamily="34" charset="0"/>
                <a:ea typeface="Times New Roman" pitchFamily="18" charset="0"/>
                <a:cs typeface="Times New Roman" pitchFamily="18" charset="0"/>
              </a:rPr>
              <a:t> щоденнику записав: </a:t>
            </a:r>
          </a:p>
        </p:txBody>
      </p:sp>
      <p:sp>
        <p:nvSpPr>
          <p:cNvPr id="5" name="Прямоугольник 4"/>
          <p:cNvSpPr/>
          <p:nvPr/>
        </p:nvSpPr>
        <p:spPr>
          <a:xfrm>
            <a:off x="428596" y="5000636"/>
            <a:ext cx="8215370" cy="1569660"/>
          </a:xfrm>
          <a:prstGeom prst="rect">
            <a:avLst/>
          </a:prstGeom>
        </p:spPr>
        <p:txBody>
          <a:bodyPr wrap="square">
            <a:spAutoFit/>
          </a:bodyPr>
          <a:lstStyle/>
          <a:p>
            <a:pPr lvl="0" algn="ctr" fontAlgn="base">
              <a:spcBef>
                <a:spcPct val="0"/>
              </a:spcBef>
              <a:spcAft>
                <a:spcPct val="0"/>
              </a:spcAft>
            </a:pPr>
            <a:r>
              <a:rPr lang="uk-UA" dirty="0" smtClean="0">
                <a:latin typeface="Arial Black" pitchFamily="34" charset="0"/>
                <a:ea typeface="Times New Roman" pitchFamily="18" charset="0"/>
                <a:cs typeface="Times New Roman" pitchFamily="18" charset="0"/>
              </a:rPr>
              <a:t> </a:t>
            </a:r>
            <a:r>
              <a:rPr lang="uk-UA" sz="3200" dirty="0" smtClean="0">
                <a:latin typeface="Arial Black" pitchFamily="34" charset="0"/>
                <a:ea typeface="Times New Roman" pitchFamily="18" charset="0"/>
                <a:cs typeface="Times New Roman" pitchFamily="18" charset="0"/>
              </a:rPr>
              <a:t>І справді, в її полум'ї загинув кожний </a:t>
            </a:r>
          </a:p>
          <a:p>
            <a:pPr lvl="0" algn="ctr" fontAlgn="base">
              <a:spcBef>
                <a:spcPct val="0"/>
              </a:spcBef>
              <a:spcAft>
                <a:spcPct val="0"/>
              </a:spcAft>
            </a:pPr>
            <a:r>
              <a:rPr lang="uk-UA" sz="3200" dirty="0" smtClean="0">
                <a:latin typeface="Arial Black" pitchFamily="34" charset="0"/>
                <a:ea typeface="Times New Roman" pitchFamily="18" charset="0"/>
                <a:cs typeface="Times New Roman" pitchFamily="18" charset="0"/>
              </a:rPr>
              <a:t>п'ятий житель республіки.</a:t>
            </a:r>
            <a:endParaRPr lang="uk-UA" sz="3200" dirty="0" smtClean="0">
              <a:latin typeface="Arial Black" pitchFamily="34" charset="0"/>
            </a:endParaRPr>
          </a:p>
        </p:txBody>
      </p:sp>
    </p:spTree>
    <p:extLst>
      <p:ext uri="{BB962C8B-B14F-4D97-AF65-F5344CB8AC3E}">
        <p14:creationId xmlns:p14="http://schemas.microsoft.com/office/powerpoint/2010/main" val="333580551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3708" y="4924533"/>
            <a:ext cx="4385576" cy="1631216"/>
          </a:xfrm>
          <a:prstGeom prst="rect">
            <a:avLst/>
          </a:prstGeom>
          <a:noFill/>
        </p:spPr>
        <p:txBody>
          <a:bodyPr wrap="square" rtlCol="0">
            <a:spAutoFit/>
          </a:bodyPr>
          <a:lstStyle/>
          <a:p>
            <a:r>
              <a:rPr lang="ru-RU" sz="2000" dirty="0" err="1" smtClean="0">
                <a:latin typeface="Times New Roman"/>
                <a:cs typeface="Times New Roman"/>
              </a:rPr>
              <a:t>Презентацію</a:t>
            </a:r>
            <a:r>
              <a:rPr lang="ru-RU" sz="2000" dirty="0" smtClean="0">
                <a:latin typeface="Times New Roman"/>
                <a:cs typeface="Times New Roman"/>
              </a:rPr>
              <a:t> </a:t>
            </a:r>
            <a:r>
              <a:rPr lang="ru-RU" sz="2000" dirty="0" err="1" smtClean="0">
                <a:latin typeface="Times New Roman"/>
                <a:cs typeface="Times New Roman"/>
              </a:rPr>
              <a:t>підготувала</a:t>
            </a:r>
            <a:r>
              <a:rPr lang="ru-RU" sz="2000" dirty="0" smtClean="0">
                <a:latin typeface="Times New Roman"/>
                <a:cs typeface="Times New Roman"/>
              </a:rPr>
              <a:t> </a:t>
            </a:r>
          </a:p>
          <a:p>
            <a:r>
              <a:rPr lang="ru-RU" sz="2000" dirty="0" err="1" smtClean="0">
                <a:latin typeface="Times New Roman"/>
                <a:cs typeface="Times New Roman"/>
              </a:rPr>
              <a:t>Учениця</a:t>
            </a:r>
            <a:r>
              <a:rPr lang="ru-RU" sz="2000" dirty="0" smtClean="0">
                <a:latin typeface="Times New Roman"/>
                <a:cs typeface="Times New Roman"/>
              </a:rPr>
              <a:t> 11-А </a:t>
            </a:r>
            <a:r>
              <a:rPr lang="ru-RU" sz="2000" dirty="0" err="1" smtClean="0">
                <a:latin typeface="Times New Roman"/>
                <a:cs typeface="Times New Roman"/>
              </a:rPr>
              <a:t>класу</a:t>
            </a:r>
            <a:endParaRPr lang="ru-RU" sz="2000" dirty="0" smtClean="0">
              <a:latin typeface="Times New Roman"/>
              <a:cs typeface="Times New Roman"/>
            </a:endParaRPr>
          </a:p>
          <a:p>
            <a:r>
              <a:rPr lang="ru-RU" sz="2000" dirty="0" smtClean="0">
                <a:latin typeface="Times New Roman"/>
                <a:cs typeface="Times New Roman"/>
              </a:rPr>
              <a:t>СЗШ №221</a:t>
            </a:r>
          </a:p>
          <a:p>
            <a:r>
              <a:rPr lang="ru-RU" sz="2000" dirty="0" smtClean="0">
                <a:latin typeface="Times New Roman"/>
                <a:cs typeface="Times New Roman"/>
              </a:rPr>
              <a:t>м. </a:t>
            </a:r>
            <a:r>
              <a:rPr lang="ru-RU" sz="2000" dirty="0" err="1" smtClean="0">
                <a:latin typeface="Times New Roman"/>
                <a:cs typeface="Times New Roman"/>
              </a:rPr>
              <a:t>Києва</a:t>
            </a:r>
            <a:endParaRPr lang="ru-RU" sz="2000" dirty="0" smtClean="0">
              <a:latin typeface="Times New Roman"/>
              <a:cs typeface="Times New Roman"/>
            </a:endParaRPr>
          </a:p>
          <a:p>
            <a:r>
              <a:rPr lang="ru-RU" sz="2000" dirty="0" smtClean="0">
                <a:latin typeface="Times New Roman"/>
                <a:cs typeface="Times New Roman"/>
              </a:rPr>
              <a:t>Ткачук </a:t>
            </a:r>
            <a:r>
              <a:rPr lang="ru-RU" sz="2000" dirty="0" err="1" smtClean="0">
                <a:latin typeface="Times New Roman"/>
                <a:cs typeface="Times New Roman"/>
              </a:rPr>
              <a:t>Софія</a:t>
            </a:r>
            <a:endParaRPr lang="ru-RU" sz="2000" dirty="0">
              <a:latin typeface="Times New Roman"/>
              <a:cs typeface="Times New Roman"/>
            </a:endParaRPr>
          </a:p>
        </p:txBody>
      </p:sp>
    </p:spTree>
    <p:extLst>
      <p:ext uri="{BB962C8B-B14F-4D97-AF65-F5344CB8AC3E}">
        <p14:creationId xmlns:p14="http://schemas.microsoft.com/office/powerpoint/2010/main" val="335625983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a:xfrm>
            <a:off x="539552" y="12468"/>
            <a:ext cx="8229600" cy="850900"/>
          </a:xfrm>
        </p:spPr>
        <p:txBody>
          <a:bodyPr/>
          <a:lstStyle/>
          <a:p>
            <a:pPr eaLnBrk="1" hangingPunct="1">
              <a:defRPr/>
            </a:pPr>
            <a:r>
              <a:rPr kumimoji="0" lang="ru-RU" b="1">
                <a:solidFill>
                  <a:srgbClr val="CC0000"/>
                </a:solidFill>
                <a:latin typeface="Arial" charset="0"/>
                <a:cs typeface="+mj-cs"/>
              </a:rPr>
              <a:t>План «Барбаросса»</a:t>
            </a:r>
          </a:p>
        </p:txBody>
      </p:sp>
      <p:sp>
        <p:nvSpPr>
          <p:cNvPr id="3075" name="Rectangle 6"/>
          <p:cNvSpPr>
            <a:spLocks noGrp="1" noChangeArrowheads="1"/>
          </p:cNvSpPr>
          <p:nvPr>
            <p:ph type="body" sz="half" idx="2"/>
          </p:nvPr>
        </p:nvSpPr>
        <p:spPr>
          <a:xfrm>
            <a:off x="4211638" y="1412875"/>
            <a:ext cx="4475162" cy="5256213"/>
          </a:xfrm>
          <a:ln w="76200">
            <a:solidFill>
              <a:srgbClr val="000099"/>
            </a:solidFill>
            <a:miter lim="800000"/>
            <a:headEnd/>
            <a:tailEnd/>
          </a:ln>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buNone/>
              <a:defRPr/>
            </a:pPr>
            <a:r>
              <a:rPr lang="ru-RU" sz="2400" b="1" dirty="0" err="1">
                <a:ln/>
                <a:solidFill>
                  <a:schemeClr val="accent3"/>
                </a:solidFill>
                <a:effectLst/>
                <a:latin typeface="Arial" charset="0"/>
              </a:rPr>
              <a:t>Кодове</a:t>
            </a:r>
            <a:r>
              <a:rPr lang="ru-RU" sz="2400" b="1" dirty="0">
                <a:ln/>
                <a:solidFill>
                  <a:schemeClr val="accent3"/>
                </a:solidFill>
                <a:effectLst/>
                <a:latin typeface="Arial" charset="0"/>
              </a:rPr>
              <a:t> </a:t>
            </a:r>
            <a:r>
              <a:rPr lang="ru-RU" sz="2400" b="1" dirty="0" err="1">
                <a:ln/>
                <a:solidFill>
                  <a:schemeClr val="accent3"/>
                </a:solidFill>
                <a:effectLst/>
                <a:latin typeface="Arial" charset="0"/>
              </a:rPr>
              <a:t>найменування</a:t>
            </a:r>
            <a:r>
              <a:rPr lang="ru-RU" sz="2400" b="1" dirty="0">
                <a:ln/>
                <a:solidFill>
                  <a:schemeClr val="accent3"/>
                </a:solidFill>
                <a:effectLst/>
                <a:latin typeface="Arial" charset="0"/>
              </a:rPr>
              <a:t> плану </a:t>
            </a:r>
            <a:r>
              <a:rPr lang="ru-RU" sz="2400" b="1" dirty="0" err="1">
                <a:ln/>
                <a:solidFill>
                  <a:schemeClr val="accent3"/>
                </a:solidFill>
                <a:effectLst/>
                <a:latin typeface="Arial" charset="0"/>
              </a:rPr>
              <a:t>агресивної</a:t>
            </a:r>
            <a:r>
              <a:rPr lang="ru-RU" sz="2400" b="1" dirty="0">
                <a:ln/>
                <a:solidFill>
                  <a:schemeClr val="accent3"/>
                </a:solidFill>
                <a:effectLst/>
                <a:latin typeface="Arial" charset="0"/>
              </a:rPr>
              <a:t> </a:t>
            </a:r>
            <a:r>
              <a:rPr lang="ru-RU" sz="2400" b="1" dirty="0" err="1">
                <a:ln/>
                <a:solidFill>
                  <a:schemeClr val="accent3"/>
                </a:solidFill>
                <a:effectLst/>
                <a:latin typeface="Arial" charset="0"/>
              </a:rPr>
              <a:t>війни</a:t>
            </a:r>
            <a:r>
              <a:rPr lang="ru-RU" sz="2400" b="1" dirty="0">
                <a:ln/>
                <a:solidFill>
                  <a:schemeClr val="accent3"/>
                </a:solidFill>
                <a:effectLst/>
                <a:latin typeface="Arial" charset="0"/>
              </a:rPr>
              <a:t> </a:t>
            </a:r>
            <a:r>
              <a:rPr lang="ru-RU" sz="2400" b="1" dirty="0" err="1">
                <a:ln/>
                <a:solidFill>
                  <a:schemeClr val="accent3"/>
                </a:solidFill>
                <a:effectLst/>
                <a:latin typeface="Arial" charset="0"/>
              </a:rPr>
              <a:t>фашистської</a:t>
            </a:r>
            <a:r>
              <a:rPr lang="ru-RU" sz="2400" b="1" dirty="0">
                <a:ln/>
                <a:solidFill>
                  <a:schemeClr val="accent3"/>
                </a:solidFill>
                <a:effectLst/>
                <a:latin typeface="Arial" charset="0"/>
              </a:rPr>
              <a:t> </a:t>
            </a:r>
            <a:r>
              <a:rPr lang="ru-RU" sz="2400" b="1" dirty="0" err="1">
                <a:ln/>
                <a:solidFill>
                  <a:schemeClr val="accent3"/>
                </a:solidFill>
                <a:effectLst/>
                <a:latin typeface="Arial" charset="0"/>
              </a:rPr>
              <a:t>Німеччини</a:t>
            </a:r>
            <a:r>
              <a:rPr lang="ru-RU" sz="2400" b="1" dirty="0">
                <a:ln/>
                <a:solidFill>
                  <a:schemeClr val="accent3"/>
                </a:solidFill>
                <a:effectLst/>
                <a:latin typeface="Arial" charset="0"/>
              </a:rPr>
              <a:t> </a:t>
            </a:r>
            <a:r>
              <a:rPr lang="ru-RU" sz="2400" b="1" dirty="0" err="1">
                <a:ln/>
                <a:solidFill>
                  <a:schemeClr val="accent3"/>
                </a:solidFill>
                <a:effectLst/>
                <a:latin typeface="Arial" charset="0"/>
              </a:rPr>
              <a:t>проти</a:t>
            </a:r>
            <a:r>
              <a:rPr lang="ru-RU" sz="2400" b="1" dirty="0">
                <a:ln/>
                <a:solidFill>
                  <a:schemeClr val="accent3"/>
                </a:solidFill>
                <a:effectLst/>
                <a:latin typeface="Arial" charset="0"/>
              </a:rPr>
              <a:t> СРСР.</a:t>
            </a:r>
          </a:p>
          <a:p>
            <a:pPr>
              <a:buNone/>
              <a:defRPr/>
            </a:pPr>
            <a:r>
              <a:rPr lang="ru-RU" sz="2400" b="1" dirty="0" err="1">
                <a:ln/>
                <a:solidFill>
                  <a:schemeClr val="accent3"/>
                </a:solidFill>
                <a:effectLst/>
                <a:latin typeface="Arial" charset="0"/>
              </a:rPr>
              <a:t>Розроблено</a:t>
            </a:r>
            <a:r>
              <a:rPr lang="ru-RU" sz="2400" b="1" dirty="0">
                <a:ln/>
                <a:solidFill>
                  <a:schemeClr val="accent3"/>
                </a:solidFill>
                <a:effectLst/>
                <a:latin typeface="Arial" charset="0"/>
              </a:rPr>
              <a:t> в 1940 р </a:t>
            </a:r>
            <a:r>
              <a:rPr lang="ru-RU" sz="2400" b="1" dirty="0" err="1">
                <a:ln/>
                <a:solidFill>
                  <a:schemeClr val="accent3"/>
                </a:solidFill>
                <a:effectLst/>
                <a:latin typeface="Arial" charset="0"/>
              </a:rPr>
              <a:t>Передбачав</a:t>
            </a:r>
            <a:r>
              <a:rPr lang="ru-RU" sz="2400" b="1" dirty="0">
                <a:ln/>
                <a:solidFill>
                  <a:schemeClr val="accent3"/>
                </a:solidFill>
                <a:effectLst/>
                <a:latin typeface="Arial" charset="0"/>
              </a:rPr>
              <a:t> </a:t>
            </a:r>
            <a:r>
              <a:rPr lang="ru-RU" sz="2400" b="1" dirty="0" err="1">
                <a:ln/>
                <a:solidFill>
                  <a:schemeClr val="accent3"/>
                </a:solidFill>
                <a:effectLst/>
                <a:latin typeface="Arial" charset="0"/>
              </a:rPr>
              <a:t>блискавичний</a:t>
            </a:r>
            <a:r>
              <a:rPr lang="ru-RU" sz="2400" b="1" dirty="0">
                <a:ln/>
                <a:solidFill>
                  <a:schemeClr val="accent3"/>
                </a:solidFill>
                <a:effectLst/>
                <a:latin typeface="Arial" charset="0"/>
              </a:rPr>
              <a:t> </a:t>
            </a:r>
            <a:r>
              <a:rPr lang="ru-RU" sz="2400" b="1" dirty="0" err="1">
                <a:ln/>
                <a:solidFill>
                  <a:schemeClr val="accent3"/>
                </a:solidFill>
                <a:effectLst/>
                <a:latin typeface="Arial" charset="0"/>
              </a:rPr>
              <a:t>розгром</a:t>
            </a:r>
            <a:r>
              <a:rPr lang="ru-RU" sz="2400" b="1" dirty="0">
                <a:ln/>
                <a:solidFill>
                  <a:schemeClr val="accent3"/>
                </a:solidFill>
                <a:effectLst/>
                <a:latin typeface="Arial" charset="0"/>
              </a:rPr>
              <a:t> </a:t>
            </a:r>
            <a:r>
              <a:rPr lang="ru-RU" sz="2400" b="1" dirty="0" err="1">
                <a:ln/>
                <a:solidFill>
                  <a:schemeClr val="accent3"/>
                </a:solidFill>
                <a:effectLst/>
                <a:latin typeface="Arial" charset="0"/>
              </a:rPr>
              <a:t>основних</a:t>
            </a:r>
            <a:r>
              <a:rPr lang="ru-RU" sz="2400" b="1" dirty="0">
                <a:ln/>
                <a:solidFill>
                  <a:schemeClr val="accent3"/>
                </a:solidFill>
                <a:effectLst/>
                <a:latin typeface="Arial" charset="0"/>
              </a:rPr>
              <a:t> сил </a:t>
            </a:r>
            <a:r>
              <a:rPr lang="ru-RU" sz="2400" b="1" dirty="0" err="1">
                <a:ln/>
                <a:solidFill>
                  <a:schemeClr val="accent3"/>
                </a:solidFill>
                <a:effectLst/>
                <a:latin typeface="Arial" charset="0"/>
              </a:rPr>
              <a:t>Червоної</a:t>
            </a:r>
            <a:r>
              <a:rPr lang="ru-RU" sz="2400" b="1" dirty="0">
                <a:ln/>
                <a:solidFill>
                  <a:schemeClr val="accent3"/>
                </a:solidFill>
                <a:effectLst/>
                <a:latin typeface="Arial" charset="0"/>
              </a:rPr>
              <a:t> </a:t>
            </a:r>
            <a:r>
              <a:rPr lang="ru-RU" sz="2400" b="1" dirty="0" err="1">
                <a:ln/>
                <a:solidFill>
                  <a:schemeClr val="accent3"/>
                </a:solidFill>
                <a:effectLst/>
                <a:latin typeface="Arial" charset="0"/>
              </a:rPr>
              <a:t>Армії</a:t>
            </a:r>
            <a:r>
              <a:rPr lang="ru-RU" sz="2400" b="1" dirty="0">
                <a:ln/>
                <a:solidFill>
                  <a:schemeClr val="accent3"/>
                </a:solidFill>
                <a:effectLst/>
                <a:latin typeface="Arial" charset="0"/>
              </a:rPr>
              <a:t> на </a:t>
            </a:r>
            <a:r>
              <a:rPr lang="ru-RU" sz="2400" b="1" dirty="0" err="1">
                <a:ln/>
                <a:solidFill>
                  <a:schemeClr val="accent3"/>
                </a:solidFill>
                <a:effectLst/>
                <a:latin typeface="Arial" charset="0"/>
              </a:rPr>
              <a:t>захід</a:t>
            </a:r>
            <a:r>
              <a:rPr lang="ru-RU" sz="2400" b="1" dirty="0">
                <a:ln/>
                <a:solidFill>
                  <a:schemeClr val="accent3"/>
                </a:solidFill>
                <a:effectLst/>
                <a:latin typeface="Arial" charset="0"/>
              </a:rPr>
              <a:t> </a:t>
            </a:r>
            <a:r>
              <a:rPr lang="ru-RU" sz="2400" b="1" dirty="0" err="1">
                <a:ln/>
                <a:solidFill>
                  <a:schemeClr val="accent3"/>
                </a:solidFill>
                <a:effectLst/>
                <a:latin typeface="Arial" charset="0"/>
              </a:rPr>
              <a:t>річок</a:t>
            </a:r>
            <a:r>
              <a:rPr lang="ru-RU" sz="2400" b="1" dirty="0">
                <a:ln/>
                <a:solidFill>
                  <a:schemeClr val="accent3"/>
                </a:solidFill>
                <a:effectLst/>
                <a:latin typeface="Arial" charset="0"/>
              </a:rPr>
              <a:t> </a:t>
            </a:r>
            <a:r>
              <a:rPr lang="ru-RU" sz="2400" b="1" dirty="0" err="1">
                <a:ln/>
                <a:solidFill>
                  <a:schemeClr val="accent3"/>
                </a:solidFill>
                <a:effectLst/>
                <a:latin typeface="Arial" charset="0"/>
              </a:rPr>
              <a:t>Дніпро</a:t>
            </a:r>
            <a:r>
              <a:rPr lang="ru-RU" sz="2400" b="1" dirty="0">
                <a:ln/>
                <a:solidFill>
                  <a:schemeClr val="accent3"/>
                </a:solidFill>
                <a:effectLst/>
                <a:latin typeface="Arial" charset="0"/>
              </a:rPr>
              <a:t> і </a:t>
            </a:r>
            <a:r>
              <a:rPr lang="ru-RU" sz="2400" b="1" dirty="0" err="1">
                <a:ln/>
                <a:solidFill>
                  <a:schemeClr val="accent3"/>
                </a:solidFill>
                <a:effectLst/>
                <a:latin typeface="Arial" charset="0"/>
              </a:rPr>
              <a:t>Зх</a:t>
            </a:r>
            <a:r>
              <a:rPr lang="ru-RU" sz="2400" b="1" dirty="0">
                <a:ln/>
                <a:solidFill>
                  <a:schemeClr val="accent3"/>
                </a:solidFill>
                <a:effectLst/>
                <a:latin typeface="Arial" charset="0"/>
              </a:rPr>
              <a:t>. </a:t>
            </a:r>
            <a:r>
              <a:rPr lang="ru-RU" sz="2400" b="1" dirty="0" err="1">
                <a:ln/>
                <a:solidFill>
                  <a:schemeClr val="accent3"/>
                </a:solidFill>
                <a:effectLst/>
                <a:latin typeface="Arial" charset="0"/>
              </a:rPr>
              <a:t>Двіна</a:t>
            </a:r>
            <a:r>
              <a:rPr lang="ru-RU" sz="2400" b="1" dirty="0">
                <a:ln/>
                <a:solidFill>
                  <a:schemeClr val="accent3"/>
                </a:solidFill>
                <a:effectLst/>
                <a:latin typeface="Arial" charset="0"/>
              </a:rPr>
              <a:t>, а </a:t>
            </a:r>
            <a:r>
              <a:rPr lang="ru-RU" sz="2400" b="1" dirty="0" err="1">
                <a:ln/>
                <a:solidFill>
                  <a:schemeClr val="accent3"/>
                </a:solidFill>
                <a:effectLst/>
                <a:latin typeface="Arial" charset="0"/>
              </a:rPr>
              <a:t>потім</a:t>
            </a:r>
            <a:r>
              <a:rPr lang="ru-RU" sz="2400" b="1" dirty="0">
                <a:ln/>
                <a:solidFill>
                  <a:schemeClr val="accent3"/>
                </a:solidFill>
                <a:effectLst/>
                <a:latin typeface="Arial" charset="0"/>
              </a:rPr>
              <a:t> </a:t>
            </a:r>
            <a:r>
              <a:rPr lang="ru-RU" sz="2400" b="1" dirty="0" err="1">
                <a:ln/>
                <a:solidFill>
                  <a:schemeClr val="accent3"/>
                </a:solidFill>
                <a:effectLst/>
                <a:latin typeface="Arial" charset="0"/>
              </a:rPr>
              <a:t>вихід</a:t>
            </a:r>
            <a:r>
              <a:rPr lang="ru-RU" sz="2400" b="1" dirty="0">
                <a:ln/>
                <a:solidFill>
                  <a:schemeClr val="accent3"/>
                </a:solidFill>
                <a:effectLst/>
                <a:latin typeface="Arial" charset="0"/>
              </a:rPr>
              <a:t> на </a:t>
            </a:r>
            <a:r>
              <a:rPr lang="ru-RU" sz="2400" b="1" dirty="0" err="1">
                <a:ln/>
                <a:solidFill>
                  <a:schemeClr val="accent3"/>
                </a:solidFill>
                <a:effectLst/>
                <a:latin typeface="Arial" charset="0"/>
              </a:rPr>
              <a:t>лінію</a:t>
            </a:r>
            <a:r>
              <a:rPr lang="ru-RU" sz="2400" b="1" dirty="0">
                <a:ln/>
                <a:solidFill>
                  <a:schemeClr val="accent3"/>
                </a:solidFill>
                <a:effectLst/>
                <a:latin typeface="Arial" charset="0"/>
              </a:rPr>
              <a:t> </a:t>
            </a:r>
            <a:r>
              <a:rPr lang="ru-RU" sz="2400" b="1" dirty="0" err="1">
                <a:ln/>
                <a:solidFill>
                  <a:schemeClr val="accent3"/>
                </a:solidFill>
                <a:effectLst/>
                <a:latin typeface="Arial" charset="0"/>
              </a:rPr>
              <a:t>Архангельськ</a:t>
            </a:r>
            <a:r>
              <a:rPr lang="ru-RU" sz="2400" b="1" dirty="0">
                <a:ln/>
                <a:solidFill>
                  <a:schemeClr val="accent3"/>
                </a:solidFill>
                <a:effectLst/>
                <a:latin typeface="Arial" charset="0"/>
              </a:rPr>
              <a:t> - Волга - Астрахань.</a:t>
            </a:r>
            <a:endParaRPr kumimoji="0" lang="ru-RU" sz="2400" b="1" dirty="0">
              <a:ln/>
              <a:solidFill>
                <a:schemeClr val="accent3"/>
              </a:solidFill>
              <a:effectLst/>
              <a:latin typeface="Arial" charset="0"/>
            </a:endParaRPr>
          </a:p>
        </p:txBody>
      </p:sp>
      <p:pic>
        <p:nvPicPr>
          <p:cNvPr id="3076" name="Picture 7"/>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79388" y="1773238"/>
            <a:ext cx="3752850" cy="4176712"/>
          </a:xfrm>
        </p:spPr>
      </p:pic>
    </p:spTree>
    <p:extLst>
      <p:ext uri="{BB962C8B-B14F-4D97-AF65-F5344CB8AC3E}">
        <p14:creationId xmlns:p14="http://schemas.microsoft.com/office/powerpoint/2010/main" val="308890851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extLst>
              <a:ext uri="{28A0092B-C50C-407E-A947-70E740481C1C}">
                <a14:useLocalDpi xmlns:a14="http://schemas.microsoft.com/office/drawing/2010/main" val="0"/>
              </a:ext>
            </a:extLst>
          </a:blip>
          <a:srcRect/>
          <a:stretch>
            <a:fillRect/>
          </a:stretch>
        </p:blipFill>
        <p:spPr bwMode="auto">
          <a:xfrm>
            <a:off x="582678" y="1512893"/>
            <a:ext cx="4746524" cy="4339600"/>
          </a:xfrm>
          <a:prstGeom prst="rect">
            <a:avLst/>
          </a:prstGeom>
          <a:noFill/>
          <a:ln>
            <a:noFill/>
          </a:ln>
        </p:spPr>
      </p:pic>
      <p:sp>
        <p:nvSpPr>
          <p:cNvPr id="3" name="TextBox 2"/>
          <p:cNvSpPr txBox="1"/>
          <p:nvPr/>
        </p:nvSpPr>
        <p:spPr>
          <a:xfrm>
            <a:off x="701094" y="312840"/>
            <a:ext cx="7024180" cy="707886"/>
          </a:xfrm>
          <a:prstGeom prst="rect">
            <a:avLst/>
          </a:prstGeom>
          <a:noFill/>
        </p:spPr>
        <p:txBody>
          <a:bodyPr wrap="square" rtlCol="0">
            <a:spAutoFit/>
          </a:bodyPr>
          <a:lstStyle/>
          <a:p>
            <a:r>
              <a:rPr lang="ru-RU" sz="2000" dirty="0" err="1">
                <a:latin typeface="Times New Roman"/>
                <a:cs typeface="Times New Roman"/>
              </a:rPr>
              <a:t>Окупація</a:t>
            </a:r>
            <a:r>
              <a:rPr lang="ru-RU" sz="2000" dirty="0">
                <a:latin typeface="Times New Roman"/>
                <a:cs typeface="Times New Roman"/>
              </a:rPr>
              <a:t> </a:t>
            </a:r>
            <a:r>
              <a:rPr lang="ru-RU" sz="2000" dirty="0" err="1">
                <a:latin typeface="Times New Roman"/>
                <a:cs typeface="Times New Roman"/>
              </a:rPr>
              <a:t>України</a:t>
            </a:r>
            <a:r>
              <a:rPr lang="ru-RU" sz="2000" dirty="0">
                <a:latin typeface="Times New Roman"/>
                <a:cs typeface="Times New Roman"/>
              </a:rPr>
              <a:t> </a:t>
            </a:r>
            <a:r>
              <a:rPr lang="ru-RU" sz="2000" dirty="0" err="1">
                <a:latin typeface="Times New Roman"/>
                <a:cs typeface="Times New Roman"/>
              </a:rPr>
              <a:t>військами</a:t>
            </a:r>
            <a:r>
              <a:rPr lang="ru-RU" sz="2000" dirty="0">
                <a:latin typeface="Times New Roman"/>
                <a:cs typeface="Times New Roman"/>
              </a:rPr>
              <a:t> </a:t>
            </a:r>
            <a:r>
              <a:rPr lang="ru-RU" sz="2000" dirty="0" err="1">
                <a:latin typeface="Times New Roman"/>
                <a:cs typeface="Times New Roman"/>
              </a:rPr>
              <a:t>Німеччини</a:t>
            </a:r>
            <a:r>
              <a:rPr lang="ru-RU" sz="2000" dirty="0">
                <a:latin typeface="Times New Roman"/>
                <a:cs typeface="Times New Roman"/>
              </a:rPr>
              <a:t> та </a:t>
            </a:r>
            <a:r>
              <a:rPr lang="ru-RU" sz="2000" dirty="0" err="1">
                <a:latin typeface="Times New Roman"/>
                <a:cs typeface="Times New Roman"/>
              </a:rPr>
              <a:t>її</a:t>
            </a:r>
            <a:r>
              <a:rPr lang="ru-RU" sz="2000" dirty="0">
                <a:latin typeface="Times New Roman"/>
                <a:cs typeface="Times New Roman"/>
              </a:rPr>
              <a:t> </a:t>
            </a:r>
            <a:r>
              <a:rPr lang="ru-RU" sz="2000" dirty="0" err="1">
                <a:latin typeface="Times New Roman"/>
                <a:cs typeface="Times New Roman"/>
              </a:rPr>
              <a:t>союзників</a:t>
            </a:r>
            <a:r>
              <a:rPr lang="ru-RU" sz="2000" dirty="0">
                <a:latin typeface="Times New Roman"/>
                <a:cs typeface="Times New Roman"/>
              </a:rPr>
              <a:t> (22 </a:t>
            </a:r>
            <a:r>
              <a:rPr lang="ru-RU" sz="2000" dirty="0" err="1">
                <a:latin typeface="Times New Roman"/>
                <a:cs typeface="Times New Roman"/>
              </a:rPr>
              <a:t>червня</a:t>
            </a:r>
            <a:r>
              <a:rPr lang="ru-RU" sz="2000" dirty="0">
                <a:latin typeface="Times New Roman"/>
                <a:cs typeface="Times New Roman"/>
              </a:rPr>
              <a:t> 1941 - 22 </a:t>
            </a:r>
            <a:r>
              <a:rPr lang="ru-RU" sz="2000" dirty="0" err="1">
                <a:latin typeface="Times New Roman"/>
                <a:cs typeface="Times New Roman"/>
              </a:rPr>
              <a:t>липня</a:t>
            </a:r>
            <a:r>
              <a:rPr lang="ru-RU" sz="2000" dirty="0">
                <a:latin typeface="Times New Roman"/>
                <a:cs typeface="Times New Roman"/>
              </a:rPr>
              <a:t> 1942 </a:t>
            </a:r>
            <a:r>
              <a:rPr lang="ru-RU" sz="2000" dirty="0" err="1">
                <a:latin typeface="Times New Roman"/>
                <a:cs typeface="Times New Roman"/>
              </a:rPr>
              <a:t>рр</a:t>
            </a:r>
            <a:r>
              <a:rPr lang="ru-RU" sz="2000" dirty="0">
                <a:latin typeface="Times New Roman"/>
                <a:cs typeface="Times New Roman"/>
              </a:rPr>
              <a:t>.)</a:t>
            </a:r>
          </a:p>
        </p:txBody>
      </p:sp>
      <p:sp>
        <p:nvSpPr>
          <p:cNvPr id="4" name="Прямоугольник 3"/>
          <p:cNvSpPr/>
          <p:nvPr/>
        </p:nvSpPr>
        <p:spPr>
          <a:xfrm>
            <a:off x="5777452" y="1512893"/>
            <a:ext cx="2838919" cy="4247317"/>
          </a:xfrm>
          <a:prstGeom prst="rect">
            <a:avLst/>
          </a:prstGeom>
        </p:spPr>
        <p:txBody>
          <a:bodyPr wrap="square">
            <a:spAutoFit/>
          </a:bodyPr>
          <a:lstStyle/>
          <a:p>
            <a:r>
              <a:rPr lang="ru-RU" dirty="0">
                <a:latin typeface="Times New Roman"/>
                <a:cs typeface="Times New Roman"/>
              </a:rPr>
              <a:t>Початок </a:t>
            </a:r>
            <a:r>
              <a:rPr lang="ru-RU" dirty="0" err="1">
                <a:latin typeface="Times New Roman"/>
                <a:cs typeface="Times New Roman"/>
              </a:rPr>
              <a:t>війни</a:t>
            </a:r>
            <a:r>
              <a:rPr lang="ru-RU" dirty="0">
                <a:latin typeface="Times New Roman"/>
                <a:cs typeface="Times New Roman"/>
              </a:rPr>
              <a:t> </a:t>
            </a:r>
            <a:r>
              <a:rPr lang="ru-RU" dirty="0" err="1">
                <a:latin typeface="Times New Roman"/>
                <a:cs typeface="Times New Roman"/>
              </a:rPr>
              <a:t>виявився</a:t>
            </a:r>
            <a:r>
              <a:rPr lang="ru-RU" dirty="0">
                <a:latin typeface="Times New Roman"/>
                <a:cs typeface="Times New Roman"/>
              </a:rPr>
              <a:t> </a:t>
            </a:r>
            <a:r>
              <a:rPr lang="ru-RU" dirty="0" err="1">
                <a:latin typeface="Times New Roman"/>
                <a:cs typeface="Times New Roman"/>
              </a:rPr>
              <a:t>несподіваним</a:t>
            </a:r>
            <a:r>
              <a:rPr lang="ru-RU" dirty="0">
                <a:latin typeface="Times New Roman"/>
                <a:cs typeface="Times New Roman"/>
              </a:rPr>
              <a:t> для </a:t>
            </a:r>
            <a:r>
              <a:rPr lang="ru-RU" dirty="0" err="1">
                <a:latin typeface="Times New Roman"/>
                <a:cs typeface="Times New Roman"/>
              </a:rPr>
              <a:t>командування</a:t>
            </a:r>
            <a:r>
              <a:rPr lang="ru-RU" dirty="0">
                <a:latin typeface="Times New Roman"/>
                <a:cs typeface="Times New Roman"/>
              </a:rPr>
              <a:t> </a:t>
            </a:r>
            <a:r>
              <a:rPr lang="ru-RU" dirty="0" err="1">
                <a:latin typeface="Times New Roman"/>
                <a:cs typeface="Times New Roman"/>
              </a:rPr>
              <a:t>Червоної</a:t>
            </a:r>
            <a:r>
              <a:rPr lang="ru-RU" dirty="0">
                <a:latin typeface="Times New Roman"/>
                <a:cs typeface="Times New Roman"/>
              </a:rPr>
              <a:t> </a:t>
            </a:r>
            <a:r>
              <a:rPr lang="ru-RU" dirty="0" err="1">
                <a:latin typeface="Times New Roman"/>
                <a:cs typeface="Times New Roman"/>
              </a:rPr>
              <a:t>армії</a:t>
            </a:r>
            <a:r>
              <a:rPr lang="ru-RU" dirty="0">
                <a:latin typeface="Times New Roman"/>
                <a:cs typeface="Times New Roman"/>
              </a:rPr>
              <a:t>, </a:t>
            </a:r>
            <a:r>
              <a:rPr lang="ru-RU" dirty="0" err="1">
                <a:latin typeface="Times New Roman"/>
                <a:cs typeface="Times New Roman"/>
              </a:rPr>
              <a:t>населення</a:t>
            </a:r>
            <a:r>
              <a:rPr lang="ru-RU" dirty="0">
                <a:latin typeface="Times New Roman"/>
                <a:cs typeface="Times New Roman"/>
              </a:rPr>
              <a:t> </a:t>
            </a:r>
            <a:r>
              <a:rPr lang="ru-RU" dirty="0" err="1">
                <a:latin typeface="Times New Roman"/>
                <a:cs typeface="Times New Roman"/>
              </a:rPr>
              <a:t>країни</a:t>
            </a:r>
            <a:r>
              <a:rPr lang="ru-RU" dirty="0">
                <a:latin typeface="Times New Roman"/>
                <a:cs typeface="Times New Roman"/>
              </a:rPr>
              <a:t>, </a:t>
            </a:r>
            <a:r>
              <a:rPr lang="ru-RU" dirty="0" err="1">
                <a:latin typeface="Times New Roman"/>
                <a:cs typeface="Times New Roman"/>
              </a:rPr>
              <a:t>що</a:t>
            </a:r>
            <a:r>
              <a:rPr lang="ru-RU" dirty="0">
                <a:latin typeface="Times New Roman"/>
                <a:cs typeface="Times New Roman"/>
              </a:rPr>
              <a:t> </a:t>
            </a:r>
            <a:r>
              <a:rPr lang="ru-RU" dirty="0" err="1">
                <a:latin typeface="Times New Roman"/>
                <a:cs typeface="Times New Roman"/>
              </a:rPr>
              <a:t>призвело</a:t>
            </a:r>
            <a:r>
              <a:rPr lang="ru-RU" dirty="0">
                <a:latin typeface="Times New Roman"/>
                <a:cs typeface="Times New Roman"/>
              </a:rPr>
              <a:t> до </a:t>
            </a:r>
            <a:r>
              <a:rPr lang="ru-RU" dirty="0" err="1">
                <a:latin typeface="Times New Roman"/>
                <a:cs typeface="Times New Roman"/>
              </a:rPr>
              <a:t>трагічних</a:t>
            </a:r>
            <a:r>
              <a:rPr lang="ru-RU" dirty="0">
                <a:latin typeface="Times New Roman"/>
                <a:cs typeface="Times New Roman"/>
              </a:rPr>
              <a:t> </a:t>
            </a:r>
            <a:r>
              <a:rPr lang="ru-RU" dirty="0" err="1">
                <a:latin typeface="Times New Roman"/>
                <a:cs typeface="Times New Roman"/>
              </a:rPr>
              <a:t>наслідків</a:t>
            </a:r>
            <a:r>
              <a:rPr lang="ru-RU" dirty="0">
                <a:latin typeface="Times New Roman"/>
                <a:cs typeface="Times New Roman"/>
              </a:rPr>
              <a:t>. 21 </a:t>
            </a:r>
            <a:r>
              <a:rPr lang="ru-RU" dirty="0" err="1">
                <a:latin typeface="Times New Roman"/>
                <a:cs typeface="Times New Roman"/>
              </a:rPr>
              <a:t>червня</a:t>
            </a:r>
            <a:r>
              <a:rPr lang="ru-RU" dirty="0">
                <a:latin typeface="Times New Roman"/>
                <a:cs typeface="Times New Roman"/>
              </a:rPr>
              <a:t> 1941 р. на </a:t>
            </a:r>
            <a:r>
              <a:rPr lang="ru-RU" dirty="0" err="1">
                <a:latin typeface="Times New Roman"/>
                <a:cs typeface="Times New Roman"/>
              </a:rPr>
              <a:t>повідомлення</a:t>
            </a:r>
            <a:r>
              <a:rPr lang="ru-RU" dirty="0">
                <a:latin typeface="Times New Roman"/>
                <a:cs typeface="Times New Roman"/>
              </a:rPr>
              <a:t> </a:t>
            </a:r>
            <a:r>
              <a:rPr lang="ru-RU" dirty="0" err="1">
                <a:latin typeface="Times New Roman"/>
                <a:cs typeface="Times New Roman"/>
              </a:rPr>
              <a:t>радянського</a:t>
            </a:r>
            <a:r>
              <a:rPr lang="ru-RU" dirty="0">
                <a:latin typeface="Times New Roman"/>
                <a:cs typeface="Times New Roman"/>
              </a:rPr>
              <a:t> </a:t>
            </a:r>
            <a:r>
              <a:rPr lang="ru-RU" dirty="0" err="1">
                <a:latin typeface="Times New Roman"/>
                <a:cs typeface="Times New Roman"/>
              </a:rPr>
              <a:t>військового</a:t>
            </a:r>
            <a:r>
              <a:rPr lang="ru-RU" dirty="0">
                <a:latin typeface="Times New Roman"/>
                <a:cs typeface="Times New Roman"/>
              </a:rPr>
              <a:t> </a:t>
            </a:r>
            <a:r>
              <a:rPr lang="ru-RU" dirty="0" err="1">
                <a:latin typeface="Times New Roman"/>
                <a:cs typeface="Times New Roman"/>
              </a:rPr>
              <a:t>аташе</a:t>
            </a:r>
            <a:r>
              <a:rPr lang="ru-RU" dirty="0">
                <a:latin typeface="Times New Roman"/>
                <a:cs typeface="Times New Roman"/>
              </a:rPr>
              <a:t> у </a:t>
            </a:r>
            <a:r>
              <a:rPr lang="ru-RU" dirty="0" err="1">
                <a:latin typeface="Times New Roman"/>
                <a:cs typeface="Times New Roman"/>
              </a:rPr>
              <a:t>Франції</a:t>
            </a:r>
            <a:r>
              <a:rPr lang="ru-RU" dirty="0">
                <a:latin typeface="Times New Roman"/>
                <a:cs typeface="Times New Roman"/>
              </a:rPr>
              <a:t> генерала Суслопарова про те, </a:t>
            </a:r>
            <a:r>
              <a:rPr lang="ru-RU" dirty="0" err="1">
                <a:latin typeface="Times New Roman"/>
                <a:cs typeface="Times New Roman"/>
              </a:rPr>
              <a:t>що</a:t>
            </a:r>
            <a:r>
              <a:rPr lang="ru-RU" dirty="0">
                <a:latin typeface="Times New Roman"/>
                <a:cs typeface="Times New Roman"/>
              </a:rPr>
              <a:t> </a:t>
            </a:r>
            <a:r>
              <a:rPr lang="ru-RU" dirty="0" err="1">
                <a:latin typeface="Times New Roman"/>
                <a:cs typeface="Times New Roman"/>
              </a:rPr>
              <a:t>війна</a:t>
            </a:r>
            <a:r>
              <a:rPr lang="ru-RU" dirty="0">
                <a:latin typeface="Times New Roman"/>
                <a:cs typeface="Times New Roman"/>
              </a:rPr>
              <a:t> </a:t>
            </a:r>
            <a:r>
              <a:rPr lang="ru-RU" dirty="0" err="1">
                <a:latin typeface="Times New Roman"/>
                <a:cs typeface="Times New Roman"/>
              </a:rPr>
              <a:t>розпочнеться</a:t>
            </a:r>
            <a:r>
              <a:rPr lang="ru-RU" dirty="0">
                <a:latin typeface="Times New Roman"/>
                <a:cs typeface="Times New Roman"/>
              </a:rPr>
              <a:t> 22 </a:t>
            </a:r>
            <a:r>
              <a:rPr lang="ru-RU" dirty="0" err="1">
                <a:latin typeface="Times New Roman"/>
                <a:cs typeface="Times New Roman"/>
              </a:rPr>
              <a:t>червня</a:t>
            </a:r>
            <a:r>
              <a:rPr lang="ru-RU" dirty="0">
                <a:latin typeface="Times New Roman"/>
                <a:cs typeface="Times New Roman"/>
              </a:rPr>
              <a:t>, </a:t>
            </a:r>
            <a:r>
              <a:rPr lang="ru-RU" dirty="0" err="1">
                <a:latin typeface="Times New Roman"/>
                <a:cs typeface="Times New Roman"/>
              </a:rPr>
              <a:t>Сталін</a:t>
            </a:r>
            <a:r>
              <a:rPr lang="ru-RU" dirty="0">
                <a:latin typeface="Times New Roman"/>
                <a:cs typeface="Times New Roman"/>
              </a:rPr>
              <a:t> написав: "</a:t>
            </a:r>
            <a:r>
              <a:rPr lang="ru-RU" dirty="0" err="1">
                <a:latin typeface="Times New Roman"/>
                <a:cs typeface="Times New Roman"/>
              </a:rPr>
              <a:t>Довідайтесь</a:t>
            </a:r>
            <a:r>
              <a:rPr lang="ru-RU" dirty="0">
                <a:latin typeface="Times New Roman"/>
                <a:cs typeface="Times New Roman"/>
              </a:rPr>
              <a:t>, </a:t>
            </a:r>
            <a:r>
              <a:rPr lang="ru-RU" dirty="0" err="1">
                <a:latin typeface="Times New Roman"/>
                <a:cs typeface="Times New Roman"/>
              </a:rPr>
              <a:t>хто</a:t>
            </a:r>
            <a:r>
              <a:rPr lang="ru-RU" dirty="0">
                <a:latin typeface="Times New Roman"/>
                <a:cs typeface="Times New Roman"/>
              </a:rPr>
              <a:t> автор </a:t>
            </a:r>
            <a:r>
              <a:rPr lang="ru-RU" dirty="0" err="1">
                <a:latin typeface="Times New Roman"/>
                <a:cs typeface="Times New Roman"/>
              </a:rPr>
              <a:t>цієї</a:t>
            </a:r>
            <a:r>
              <a:rPr lang="ru-RU" dirty="0">
                <a:latin typeface="Times New Roman"/>
                <a:cs typeface="Times New Roman"/>
              </a:rPr>
              <a:t> </a:t>
            </a:r>
            <a:r>
              <a:rPr lang="ru-RU" dirty="0" err="1">
                <a:latin typeface="Times New Roman"/>
                <a:cs typeface="Times New Roman"/>
              </a:rPr>
              <a:t>провокації</a:t>
            </a:r>
            <a:r>
              <a:rPr lang="ru-RU" dirty="0">
                <a:latin typeface="Times New Roman"/>
                <a:cs typeface="Times New Roman"/>
              </a:rPr>
              <a:t>, і покарайте </a:t>
            </a:r>
            <a:r>
              <a:rPr lang="ru-RU" dirty="0" err="1">
                <a:latin typeface="Times New Roman"/>
                <a:cs typeface="Times New Roman"/>
              </a:rPr>
              <a:t>його</a:t>
            </a:r>
            <a:r>
              <a:rPr lang="ru-RU" dirty="0">
                <a:latin typeface="Times New Roman"/>
                <a:cs typeface="Times New Roman"/>
              </a:rPr>
              <a:t>".</a:t>
            </a:r>
          </a:p>
        </p:txBody>
      </p:sp>
    </p:spTree>
    <p:extLst>
      <p:ext uri="{BB962C8B-B14F-4D97-AF65-F5344CB8AC3E}">
        <p14:creationId xmlns:p14="http://schemas.microsoft.com/office/powerpoint/2010/main" val="19215883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2183" y="485094"/>
            <a:ext cx="3281980" cy="1754327"/>
          </a:xfrm>
          <a:prstGeom prst="rect">
            <a:avLst/>
          </a:prstGeom>
        </p:spPr>
        <p:txBody>
          <a:bodyPr wrap="square">
            <a:spAutoFit/>
          </a:bodyPr>
          <a:lstStyle/>
          <a:p>
            <a:r>
              <a:rPr lang="ru-RU" dirty="0">
                <a:latin typeface="Times New Roman"/>
                <a:cs typeface="Times New Roman"/>
              </a:rPr>
              <a:t>22 </a:t>
            </a:r>
            <a:r>
              <a:rPr lang="ru-RU" dirty="0" err="1">
                <a:latin typeface="Times New Roman"/>
                <a:cs typeface="Times New Roman"/>
              </a:rPr>
              <a:t>червня</a:t>
            </a:r>
            <a:r>
              <a:rPr lang="ru-RU" dirty="0">
                <a:latin typeface="Times New Roman"/>
                <a:cs typeface="Times New Roman"/>
              </a:rPr>
              <a:t> 1941 р. </a:t>
            </a:r>
            <a:r>
              <a:rPr lang="ru-RU" dirty="0" err="1">
                <a:latin typeface="Times New Roman"/>
                <a:cs typeface="Times New Roman"/>
              </a:rPr>
              <a:t>гітлерівська</a:t>
            </a:r>
            <a:r>
              <a:rPr lang="ru-RU" dirty="0">
                <a:latin typeface="Times New Roman"/>
                <a:cs typeface="Times New Roman"/>
              </a:rPr>
              <a:t> </a:t>
            </a:r>
            <a:r>
              <a:rPr lang="ru-RU" dirty="0" err="1">
                <a:latin typeface="Times New Roman"/>
                <a:cs typeface="Times New Roman"/>
              </a:rPr>
              <a:t>Німеччина</a:t>
            </a:r>
            <a:r>
              <a:rPr lang="ru-RU" dirty="0">
                <a:latin typeface="Times New Roman"/>
                <a:cs typeface="Times New Roman"/>
              </a:rPr>
              <a:t> напала на </a:t>
            </a:r>
            <a:r>
              <a:rPr lang="ru-RU" dirty="0" err="1">
                <a:latin typeface="Times New Roman"/>
                <a:cs typeface="Times New Roman"/>
              </a:rPr>
              <a:t>Радянський</a:t>
            </a:r>
            <a:r>
              <a:rPr lang="ru-RU" dirty="0">
                <a:latin typeface="Times New Roman"/>
                <a:cs typeface="Times New Roman"/>
              </a:rPr>
              <a:t> Союз. </a:t>
            </a:r>
            <a:r>
              <a:rPr lang="ru-RU" dirty="0" err="1">
                <a:latin typeface="Times New Roman"/>
                <a:cs typeface="Times New Roman"/>
              </a:rPr>
              <a:t>її</a:t>
            </a:r>
            <a:r>
              <a:rPr lang="ru-RU" dirty="0">
                <a:latin typeface="Times New Roman"/>
                <a:cs typeface="Times New Roman"/>
              </a:rPr>
              <a:t> союзниками </a:t>
            </a:r>
            <a:r>
              <a:rPr lang="ru-RU" dirty="0" err="1">
                <a:latin typeface="Times New Roman"/>
                <a:cs typeface="Times New Roman"/>
              </a:rPr>
              <a:t>виступили</a:t>
            </a:r>
            <a:r>
              <a:rPr lang="ru-RU" dirty="0">
                <a:latin typeface="Times New Roman"/>
                <a:cs typeface="Times New Roman"/>
              </a:rPr>
              <a:t> </a:t>
            </a:r>
            <a:r>
              <a:rPr lang="ru-RU" dirty="0" err="1">
                <a:latin typeface="Times New Roman"/>
                <a:cs typeface="Times New Roman"/>
              </a:rPr>
              <a:t>Фінляндія</a:t>
            </a:r>
            <a:r>
              <a:rPr lang="ru-RU" dirty="0">
                <a:latin typeface="Times New Roman"/>
                <a:cs typeface="Times New Roman"/>
              </a:rPr>
              <a:t>, </a:t>
            </a:r>
            <a:r>
              <a:rPr lang="ru-RU" dirty="0" err="1">
                <a:latin typeface="Times New Roman"/>
                <a:cs typeface="Times New Roman"/>
              </a:rPr>
              <a:t>Угорщина</a:t>
            </a:r>
            <a:r>
              <a:rPr lang="ru-RU" dirty="0">
                <a:latin typeface="Times New Roman"/>
                <a:cs typeface="Times New Roman"/>
              </a:rPr>
              <a:t>, </a:t>
            </a:r>
            <a:r>
              <a:rPr lang="ru-RU" dirty="0" err="1">
                <a:latin typeface="Times New Roman"/>
                <a:cs typeface="Times New Roman"/>
              </a:rPr>
              <a:t>Румунія</a:t>
            </a:r>
            <a:r>
              <a:rPr lang="ru-RU" dirty="0">
                <a:latin typeface="Times New Roman"/>
                <a:cs typeface="Times New Roman"/>
              </a:rPr>
              <a:t>, </a:t>
            </a:r>
            <a:r>
              <a:rPr lang="ru-RU" dirty="0" err="1">
                <a:latin typeface="Times New Roman"/>
                <a:cs typeface="Times New Roman"/>
              </a:rPr>
              <a:t>Італія</a:t>
            </a:r>
            <a:r>
              <a:rPr lang="ru-RU" dirty="0">
                <a:latin typeface="Times New Roman"/>
                <a:cs typeface="Times New Roman"/>
              </a:rPr>
              <a:t>, </a:t>
            </a:r>
            <a:r>
              <a:rPr lang="ru-RU" dirty="0" err="1">
                <a:latin typeface="Times New Roman"/>
                <a:cs typeface="Times New Roman"/>
              </a:rPr>
              <a:t>Словаччина</a:t>
            </a:r>
            <a:r>
              <a:rPr lang="ru-RU" dirty="0">
                <a:latin typeface="Times New Roman"/>
                <a:cs typeface="Times New Roman"/>
              </a:rPr>
              <a:t>.</a:t>
            </a:r>
          </a:p>
        </p:txBody>
      </p:sp>
      <p:pic>
        <p:nvPicPr>
          <p:cNvPr id="3" name="Изображение 2"/>
          <p:cNvPicPr>
            <a:picLocks noChangeAspect="1"/>
          </p:cNvPicPr>
          <p:nvPr/>
        </p:nvPicPr>
        <p:blipFill>
          <a:blip r:embed="rId2"/>
          <a:stretch>
            <a:fillRect/>
          </a:stretch>
        </p:blipFill>
        <p:spPr>
          <a:xfrm>
            <a:off x="2577441" y="2635427"/>
            <a:ext cx="6117628" cy="3984674"/>
          </a:xfrm>
          <a:prstGeom prst="rect">
            <a:avLst/>
          </a:prstGeom>
        </p:spPr>
      </p:pic>
      <p:pic>
        <p:nvPicPr>
          <p:cNvPr id="4" name="Изображение 3"/>
          <p:cNvPicPr>
            <a:picLocks noChangeAspect="1"/>
          </p:cNvPicPr>
          <p:nvPr/>
        </p:nvPicPr>
        <p:blipFill>
          <a:blip r:embed="rId3"/>
          <a:stretch>
            <a:fillRect/>
          </a:stretch>
        </p:blipFill>
        <p:spPr>
          <a:xfrm>
            <a:off x="4943207" y="561574"/>
            <a:ext cx="2851371" cy="1841683"/>
          </a:xfrm>
          <a:prstGeom prst="rect">
            <a:avLst/>
          </a:prstGeom>
        </p:spPr>
      </p:pic>
      <p:pic>
        <p:nvPicPr>
          <p:cNvPr id="5" name="Изображение 4"/>
          <p:cNvPicPr>
            <a:picLocks noChangeAspect="1"/>
          </p:cNvPicPr>
          <p:nvPr/>
        </p:nvPicPr>
        <p:blipFill>
          <a:blip r:embed="rId4"/>
          <a:stretch>
            <a:fillRect/>
          </a:stretch>
        </p:blipFill>
        <p:spPr>
          <a:xfrm>
            <a:off x="535409" y="3556883"/>
            <a:ext cx="1680155" cy="1863388"/>
          </a:xfrm>
          <a:prstGeom prst="rect">
            <a:avLst/>
          </a:prstGeom>
        </p:spPr>
      </p:pic>
    </p:spTree>
    <p:extLst>
      <p:ext uri="{BB962C8B-B14F-4D97-AF65-F5344CB8AC3E}">
        <p14:creationId xmlns:p14="http://schemas.microsoft.com/office/powerpoint/2010/main" val="98834408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500034" y="214290"/>
            <a:ext cx="8001056"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План «Ост» — </a:t>
            </a:r>
            <a:r>
              <a:rPr kumimoji="0" lang="ru-RU" sz="4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генеральний</a:t>
            </a: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план </a:t>
            </a:r>
            <a:r>
              <a:rPr kumimoji="0" lang="ru-RU" sz="4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знищення</a:t>
            </a: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та </a:t>
            </a:r>
            <a:r>
              <a:rPr kumimoji="0" lang="ru-RU" sz="4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поневолення</a:t>
            </a: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ru-RU" sz="4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народів</a:t>
            </a: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ru-RU" sz="4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Східної</a:t>
            </a: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 </a:t>
            </a:r>
            <a:r>
              <a:rPr kumimoji="0" lang="ru-RU" sz="4000" b="0" i="0" u="none" strike="noStrike" cap="none" normalizeH="0" baseline="0" dirty="0" err="1" smtClean="0">
                <a:ln>
                  <a:noFill/>
                </a:ln>
                <a:solidFill>
                  <a:schemeClr val="tx1"/>
                </a:solidFill>
                <a:effectLst/>
                <a:latin typeface="Arial Black" pitchFamily="34" charset="0"/>
                <a:ea typeface="Times New Roman" pitchFamily="18" charset="0"/>
                <a:cs typeface="Times New Roman" pitchFamily="18" charset="0"/>
              </a:rPr>
              <a:t>Європи</a:t>
            </a:r>
            <a:r>
              <a:rPr kumimoji="0" lang="ru-RU" sz="40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a:t>
            </a:r>
            <a:endParaRPr kumimoji="0" lang="ru-RU" sz="4000" b="0" i="0" u="none" strike="noStrike" cap="none" normalizeH="0" baseline="0" dirty="0" smtClean="0">
              <a:ln>
                <a:noFill/>
              </a:ln>
              <a:solidFill>
                <a:schemeClr val="tx1"/>
              </a:solidFill>
              <a:effectLst/>
              <a:latin typeface="Arial Black" pitchFamily="34" charset="0"/>
            </a:endParaRPr>
          </a:p>
        </p:txBody>
      </p:sp>
      <p:pic>
        <p:nvPicPr>
          <p:cNvPr id="4098" name="Picture 2"/>
          <p:cNvPicPr>
            <a:picLocks noChangeAspect="1" noChangeArrowheads="1"/>
          </p:cNvPicPr>
          <p:nvPr/>
        </p:nvPicPr>
        <p:blipFill>
          <a:blip r:embed="rId2"/>
          <a:srcRect b="5479"/>
          <a:stretch>
            <a:fillRect/>
          </a:stretch>
        </p:blipFill>
        <p:spPr bwMode="auto">
          <a:xfrm>
            <a:off x="2643174" y="2947185"/>
            <a:ext cx="3929090" cy="3696525"/>
          </a:xfrm>
          <a:prstGeom prst="rect">
            <a:avLst/>
          </a:prstGeom>
          <a:noFill/>
          <a:ln w="9525">
            <a:noFill/>
            <a:miter lim="800000"/>
            <a:headEnd/>
            <a:tailEnd/>
          </a:ln>
          <a:effectLst/>
        </p:spPr>
      </p:pic>
    </p:spTree>
    <p:extLst>
      <p:ext uri="{BB962C8B-B14F-4D97-AF65-F5344CB8AC3E}">
        <p14:creationId xmlns:p14="http://schemas.microsoft.com/office/powerpoint/2010/main" val="221078559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історія к 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346" y="174331"/>
            <a:ext cx="8404699" cy="6412836"/>
          </a:xfrm>
          <a:prstGeom prst="rect">
            <a:avLst/>
          </a:prstGeom>
        </p:spPr>
      </p:pic>
    </p:spTree>
    <p:extLst>
      <p:ext uri="{BB962C8B-B14F-4D97-AF65-F5344CB8AC3E}">
        <p14:creationId xmlns:p14="http://schemas.microsoft.com/office/powerpoint/2010/main" val="160706173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defRPr/>
            </a:pPr>
            <a:endParaRPr kumimoji="0" lang="ru-RU" smtClean="0">
              <a:ea typeface="+mj-ea"/>
            </a:endParaRPr>
          </a:p>
        </p:txBody>
      </p:sp>
      <p:sp>
        <p:nvSpPr>
          <p:cNvPr id="26627" name="Rectangle 3"/>
          <p:cNvSpPr>
            <a:spLocks noGrp="1" noChangeArrowheads="1"/>
          </p:cNvSpPr>
          <p:nvPr>
            <p:ph type="body" idx="1"/>
          </p:nvPr>
        </p:nvSpPr>
        <p:spPr/>
        <p:txBody>
          <a:bodyPr/>
          <a:lstStyle/>
          <a:p>
            <a:pPr eaLnBrk="1" hangingPunct="1">
              <a:buFont typeface="Wingdings" pitchFamily="2" charset="2"/>
              <a:buChar char="n"/>
              <a:defRPr/>
            </a:pPr>
            <a:endParaRPr kumimoji="0" lang="ru-RU" smtClean="0">
              <a:ea typeface="+mn-ea"/>
            </a:endParaRPr>
          </a:p>
        </p:txBody>
      </p:sp>
      <p:pic>
        <p:nvPicPr>
          <p:cNvPr id="15363" name="Picture 5" descr="1st_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ChangeArrowheads="1"/>
          </p:cNvSpPr>
          <p:nvPr/>
        </p:nvSpPr>
        <p:spPr bwMode="auto">
          <a:xfrm>
            <a:off x="250825" y="3573463"/>
            <a:ext cx="8713788"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ru-RU" sz="3600" b="1" i="1" dirty="0" smtClean="0">
                <a:solidFill>
                  <a:schemeClr val="bg2"/>
                </a:solidFill>
              </a:rPr>
              <a:t>.</a:t>
            </a:r>
            <a:endParaRPr lang="ru-RU" sz="3600" b="1" i="1" dirty="0">
              <a:solidFill>
                <a:schemeClr val="bg2"/>
              </a:solidFill>
            </a:endParaRPr>
          </a:p>
        </p:txBody>
      </p:sp>
      <p:sp>
        <p:nvSpPr>
          <p:cNvPr id="2" name="Прямоугольник 1"/>
          <p:cNvSpPr/>
          <p:nvPr/>
        </p:nvSpPr>
        <p:spPr>
          <a:xfrm>
            <a:off x="2157058" y="5534561"/>
            <a:ext cx="5870001" cy="1323439"/>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ru-RU" sz="4000" b="1" dirty="0" err="1">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rPr>
              <a:t>Територія</a:t>
            </a:r>
            <a:r>
              <a:rPr lang="ru-RU" sz="4000" b="1" dirty="0">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rPr>
              <a:t> до Уралу</a:t>
            </a:r>
          </a:p>
          <a:p>
            <a:r>
              <a:rPr lang="ru-RU" sz="4000" b="1" dirty="0">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rPr>
              <a:t>  </a:t>
            </a:r>
            <a:r>
              <a:rPr lang="ru-RU" sz="4000" b="1" dirty="0" err="1">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rPr>
              <a:t>підлягала</a:t>
            </a:r>
            <a:r>
              <a:rPr lang="ru-RU" sz="4000" b="1" dirty="0">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rPr>
              <a:t> </a:t>
            </a:r>
            <a:r>
              <a:rPr lang="ru-RU" sz="4000" b="1" dirty="0" err="1">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rPr>
              <a:t>германізації</a:t>
            </a:r>
            <a:endParaRPr lang="ru-RU" sz="4000" b="1" dirty="0">
              <a:ln/>
              <a:solidFill>
                <a:schemeClr val="accent3"/>
              </a:solidFill>
              <a:effectLst>
                <a:glow rad="63500">
                  <a:schemeClr val="accent1">
                    <a:satMod val="175000"/>
                    <a:alpha val="40000"/>
                  </a:schemeClr>
                </a:glow>
                <a:outerShdw blurRad="50800" dist="38100" dir="2700000" algn="tl" rotWithShape="0">
                  <a:prstClr val="black">
                    <a:alpha val="40000"/>
                  </a:prstClr>
                </a:outerShdw>
              </a:effectLst>
              <a:latin typeface="Times New Roman"/>
              <a:cs typeface="Times New Roman"/>
            </a:endParaRPr>
          </a:p>
        </p:txBody>
      </p:sp>
    </p:spTree>
    <p:extLst>
      <p:ext uri="{BB962C8B-B14F-4D97-AF65-F5344CB8AC3E}">
        <p14:creationId xmlns:p14="http://schemas.microsoft.com/office/powerpoint/2010/main" val="424990626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fade">
                                      <p:cBhvr>
                                        <p:cTn id="7" dur="2000"/>
                                        <p:tgtEl>
                                          <p:spTgt spid="266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mph" presetSubtype="2" fill="hold" grpId="1" nodeType="clickEffect">
                                  <p:stCondLst>
                                    <p:cond delay="0"/>
                                  </p:stCondLst>
                                  <p:childTnLst>
                                    <p:anim to="1.5" calcmode="lin" valueType="num">
                                      <p:cBhvr override="childStyle">
                                        <p:cTn id="11" dur="2000" fill="hold"/>
                                        <p:tgtEl>
                                          <p:spTgt spid="2663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P spid="26631"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История">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majorFont>
      <a:minorFont>
        <a:latin typeface="Calisto MT"/>
        <a:ea typeface=""/>
        <a:cs typeface=""/>
        <a:font script="Jpan" typeface="ＭＳ Ｐ明朝"/>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История.thmx</Template>
  <TotalTime>87</TotalTime>
  <Words>1093</Words>
  <Application>Microsoft Macintosh PowerPoint</Application>
  <PresentationFormat>Экран (4:3)</PresentationFormat>
  <Paragraphs>98</Paragraphs>
  <Slides>38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История</vt:lpstr>
      <vt:lpstr>Історія України </vt:lpstr>
      <vt:lpstr>Презентация PowerPoint</vt:lpstr>
      <vt:lpstr>Презентация PowerPoint</vt:lpstr>
      <vt:lpstr>План «Барбаросса»</vt:lpstr>
      <vt:lpstr>Презентация PowerPoint</vt:lpstr>
      <vt:lpstr>Презентация PowerPoint</vt:lpstr>
      <vt:lpstr>Презентация PowerPoint</vt:lpstr>
      <vt:lpstr>Презентация PowerPoint</vt:lpstr>
      <vt:lpstr>Презентация PowerPoint</vt:lpstr>
      <vt:lpstr>План «ОСТ»</vt:lpstr>
      <vt:lpstr>Презентация PowerPoint</vt:lpstr>
      <vt:lpstr>Два плана</vt:lpstr>
      <vt:lpstr>Доля народів</vt:lpstr>
      <vt:lpstr>Презентация PowerPoint</vt:lpstr>
      <vt:lpstr>Презентация PowerPoint</vt:lpstr>
      <vt:lpstr>Презентация PowerPoint</vt:lpstr>
      <vt:lpstr>Розчленування України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Висновок</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України </dc:title>
  <dc:creator>Chokolate Man</dc:creator>
  <cp:lastModifiedBy>Chokolate Man</cp:lastModifiedBy>
  <cp:revision>10</cp:revision>
  <dcterms:created xsi:type="dcterms:W3CDTF">2015-03-27T10:54:27Z</dcterms:created>
  <dcterms:modified xsi:type="dcterms:W3CDTF">2015-04-04T15:43:35Z</dcterms:modified>
</cp:coreProperties>
</file>