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57" autoAdjust="0"/>
    <p:restoredTop sz="94660"/>
  </p:normalViewPr>
  <p:slideViewPr>
    <p:cSldViewPr>
      <p:cViewPr varScale="1">
        <p:scale>
          <a:sx n="70" d="100"/>
          <a:sy n="70" d="100"/>
        </p:scale>
        <p:origin x="-1132"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bg>
      <p:bgPr>
        <a:solidFill>
          <a:schemeClr val="tx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1588" y="0"/>
            <a:ext cx="9144001" cy="6858000"/>
            <a:chOff x="-1574" y="0"/>
            <a:chExt cx="9144000" cy="6858000"/>
          </a:xfrm>
        </p:grpSpPr>
        <p:pic>
          <p:nvPicPr>
            <p:cNvPr id="5" name="Rectangle 6"/>
            <p:cNvPicPr>
              <a:picLocks noChangeAspect="1"/>
            </p:cNvPicPr>
            <p:nvPr/>
          </p:nvPicPr>
          <p:blipFill>
            <a:blip r:embed="rId2">
              <a:lum bright="-10000"/>
            </a:blip>
            <a:srcRect/>
            <a:stretch>
              <a:fillRect/>
            </a:stretch>
          </p:blipFill>
          <p:spPr bwMode="auto">
            <a:xfrm>
              <a:off x="-1574" y="381000"/>
              <a:ext cx="9144000" cy="6093619"/>
            </a:xfrm>
            <a:prstGeom prst="rect">
              <a:avLst/>
            </a:prstGeom>
            <a:noFill/>
            <a:ln w="9525">
              <a:noFill/>
              <a:miter lim="800000"/>
              <a:headEnd/>
              <a:tailEnd/>
            </a:ln>
          </p:spPr>
        </p:pic>
        <p:sp>
          <p:nvSpPr>
            <p:cNvPr id="6"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ru-RU" smtClean="0"/>
              <a:t>Образец заголовка</a:t>
            </a:r>
            <a:endParaRPr lang="en-US"/>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BB674D46-28D5-426D-9590-0F1BE64CBC19}" type="datetimeFigureOut">
              <a:rPr lang="ru-RU"/>
              <a:pPr>
                <a:defRPr/>
              </a:pPr>
              <a:t>07.11.2012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45E1A8F-9E37-4336-8849-AEFBB82E40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tx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1588" y="0"/>
            <a:ext cx="9145588" cy="6858000"/>
            <a:chOff x="-1574" y="0"/>
            <a:chExt cx="9145574" cy="6858000"/>
          </a:xfrm>
        </p:grpSpPr>
        <p:sp>
          <p:nvSpPr>
            <p:cNvPr id="5"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9"/>
            <p:cNvSpPr/>
            <p:nvPr userDrawn="1"/>
          </p:nvSpPr>
          <p:spPr>
            <a:xfrm>
              <a:off x="-1574" y="0"/>
              <a:ext cx="9143987"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4"/>
            <p:cNvSpPr/>
            <p:nvPr userDrawn="1"/>
          </p:nvSpPr>
          <p:spPr>
            <a:xfrm>
              <a:off x="-1574" y="6553200"/>
              <a:ext cx="9143987"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15"/>
            <p:cNvCxnSpPr/>
            <p:nvPr/>
          </p:nvCxnSpPr>
          <p:spPr>
            <a:xfrm>
              <a:off x="-1574" y="381000"/>
              <a:ext cx="9143987"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a:off x="-1574" y="6477000"/>
              <a:ext cx="9143987"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Rectang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A9A12027-1234-4669-AC89-E98833BEE6AF}" type="datetimeFigureOut">
              <a:rPr lang="ru-RU"/>
              <a:pPr>
                <a:defRPr/>
              </a:pPr>
              <a:t>07.11.2012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8A5C127-F9D5-4507-A0A2-9BDF4B41872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Rectangle 9"/>
          <p:cNvSpPr>
            <a:spLocks noGrp="1"/>
          </p:cNvSpPr>
          <p:nvPr>
            <p:ph type="title"/>
          </p:nvPr>
        </p:nvSpPr>
        <p:spPr/>
        <p:txBody>
          <a:bodyPr/>
          <a:lstStyle/>
          <a:p>
            <a:r>
              <a:rPr lang="ru-RU" smtClean="0"/>
              <a:t>Образец заголовка</a:t>
            </a:r>
            <a:endParaRPr lang="en-US"/>
          </a:p>
        </p:txBody>
      </p:sp>
      <p:sp>
        <p:nvSpPr>
          <p:cNvPr id="7" name="Date Placeholder 3"/>
          <p:cNvSpPr>
            <a:spLocks noGrp="1"/>
          </p:cNvSpPr>
          <p:nvPr>
            <p:ph type="dt" sz="half" idx="10"/>
          </p:nvPr>
        </p:nvSpPr>
        <p:spPr/>
        <p:txBody>
          <a:bodyPr/>
          <a:lstStyle>
            <a:lvl1pPr>
              <a:defRPr/>
            </a:lvl1pPr>
          </a:lstStyle>
          <a:p>
            <a:pPr>
              <a:defRPr/>
            </a:pPr>
            <a:fld id="{387B030F-47C6-458A-816E-35F1AEFA8080}" type="datetimeFigureOut">
              <a:rPr lang="ru-RU"/>
              <a:pPr>
                <a:defRPr/>
              </a:pPr>
              <a:t>07.11.2012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A65B18A-BF9C-45B6-89E5-655E7968365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Rectang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3ABB5148-849F-48B2-B18A-D53179BA7747}" type="datetimeFigureOut">
              <a:rPr lang="ru-RU"/>
              <a:pPr>
                <a:defRPr/>
              </a:pPr>
              <a:t>07.11.2012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A8CF6E0-4384-4BB2-8104-CD68F3338A9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6D24FC-A4BF-404E-926D-4C0955BD8BBF}" type="datetimeFigureOut">
              <a:rPr lang="ru-RU"/>
              <a:pPr>
                <a:defRPr/>
              </a:pPr>
              <a:t>07.11.2012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402C1DD-BD5A-42D3-A366-4BE6F9326EF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Rectangle 8"/>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9FE3FE95-E7D7-4498-B22F-29FE65888AB6}" type="datetimeFigureOut">
              <a:rPr lang="ru-RU"/>
              <a:pPr>
                <a:defRPr/>
              </a:pPr>
              <a:t>07.11.2012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B42C1A3-018F-4E3E-AFF2-71F02B76DCF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D8DB755-CD45-4BFA-8162-285EA64FA01C}" type="datetimeFigureOut">
              <a:rPr lang="ru-RU"/>
              <a:pPr>
                <a:defRPr/>
              </a:pPr>
              <a:t>07.11.2012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3B6BEBD-85AE-419A-9664-C4B2028863F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9144000" cy="1506538"/>
            <a:chOff x="0" y="0"/>
            <a:chExt cx="9144000" cy="1506538"/>
          </a:xfrm>
        </p:grpSpPr>
        <p:pic>
          <p:nvPicPr>
            <p:cNvPr id="1032" name="Rectangle 6"/>
            <p:cNvPicPr>
              <a:picLocks noChangeAspect="1"/>
            </p:cNvPicPr>
            <p:nvPr/>
          </p:nvPicPr>
          <p:blipFill>
            <a:blip r:embed="rId11"/>
            <a:srcRect/>
            <a:stretch>
              <a:fillRect/>
            </a:stretch>
          </p:blipFill>
          <p:spPr bwMode="auto">
            <a:xfrm>
              <a:off x="0" y="1"/>
              <a:ext cx="9144000" cy="1419224"/>
            </a:xfrm>
            <a:prstGeom prst="rect">
              <a:avLst/>
            </a:prstGeom>
            <a:noFill/>
            <a:ln w="9525">
              <a:noFill/>
              <a:miter lim="800000"/>
              <a:headEnd/>
              <a:tailEnd/>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083F86-6D1F-473C-9352-7647AA8BFAC6}" type="datetimeFigureOut">
              <a:rPr lang="ru-RU"/>
              <a:pPr>
                <a:defRPr/>
              </a:pPr>
              <a:t>07.11.2012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D9F443-4E8C-4E51-AF01-4D74F46B51D4}" type="slidenum">
              <a:rPr lang="ru-RU"/>
              <a:pPr>
                <a:defRPr/>
              </a:pPr>
              <a:t>‹#›</a:t>
            </a:fld>
            <a:endParaRPr lang="ru-RU"/>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17" r:id="rId1"/>
    <p:sldLayoutId id="2147483716" r:id="rId2"/>
    <p:sldLayoutId id="2147483718" r:id="rId3"/>
    <p:sldLayoutId id="2147483715" r:id="rId4"/>
    <p:sldLayoutId id="2147483714" r:id="rId5"/>
    <p:sldLayoutId id="2147483713" r:id="rId6"/>
    <p:sldLayoutId id="2147483712" r:id="rId7"/>
    <p:sldLayoutId id="2147483711" r:id="rId8"/>
    <p:sldLayoutId id="2147483710" r:id="rId9"/>
  </p:sldLayoutIdLst>
  <p:txStyles>
    <p:titleStyle>
      <a:lvl1pPr algn="l" rtl="0" eaLnBrk="0" fontAlgn="base" hangingPunct="0">
        <a:spcBef>
          <a:spcPct val="0"/>
        </a:spcBef>
        <a:spcAft>
          <a:spcPct val="0"/>
        </a:spcAft>
        <a:defRPr lang="en-US" sz="4000" kern="1200">
          <a:solidFill>
            <a:schemeClr val="tx1"/>
          </a:solidFill>
          <a:effectLst>
            <a:outerShdw blurRad="50800" dist="50800" dir="2700000" algn="tl" rotWithShape="0">
              <a:srgbClr val="000000">
                <a:alpha val="43137"/>
              </a:srgbClr>
            </a:outerShdw>
          </a:effectLst>
          <a:latin typeface="+mj-lt"/>
          <a:ea typeface="+mj-ea"/>
          <a:cs typeface="+mj-cs"/>
        </a:defRPr>
      </a:lvl1pPr>
      <a:lvl2pPr algn="l" rtl="0" eaLnBrk="0" fontAlgn="base" hangingPunct="0">
        <a:spcBef>
          <a:spcPct val="0"/>
        </a:spcBef>
        <a:spcAft>
          <a:spcPct val="0"/>
        </a:spcAft>
        <a:defRPr sz="4000">
          <a:solidFill>
            <a:schemeClr val="tx1"/>
          </a:solidFill>
          <a:latin typeface="Bookman Old Style" pitchFamily="18" charset="0"/>
        </a:defRPr>
      </a:lvl2pPr>
      <a:lvl3pPr algn="l" rtl="0" eaLnBrk="0" fontAlgn="base" hangingPunct="0">
        <a:spcBef>
          <a:spcPct val="0"/>
        </a:spcBef>
        <a:spcAft>
          <a:spcPct val="0"/>
        </a:spcAft>
        <a:defRPr sz="4000">
          <a:solidFill>
            <a:schemeClr val="tx1"/>
          </a:solidFill>
          <a:latin typeface="Bookman Old Style" pitchFamily="18" charset="0"/>
        </a:defRPr>
      </a:lvl3pPr>
      <a:lvl4pPr algn="l" rtl="0" eaLnBrk="0" fontAlgn="base" hangingPunct="0">
        <a:spcBef>
          <a:spcPct val="0"/>
        </a:spcBef>
        <a:spcAft>
          <a:spcPct val="0"/>
        </a:spcAft>
        <a:defRPr sz="4000">
          <a:solidFill>
            <a:schemeClr val="tx1"/>
          </a:solidFill>
          <a:latin typeface="Bookman Old Style" pitchFamily="18" charset="0"/>
        </a:defRPr>
      </a:lvl4pPr>
      <a:lvl5pPr algn="l" rtl="0" eaLnBrk="0" fontAlgn="base" hangingPunct="0">
        <a:spcBef>
          <a:spcPct val="0"/>
        </a:spcBef>
        <a:spcAft>
          <a:spcPct val="0"/>
        </a:spcAft>
        <a:defRPr sz="4000">
          <a:solidFill>
            <a:schemeClr val="tx1"/>
          </a:solidFill>
          <a:latin typeface="Bookman Old Style" pitchFamily="18" charset="0"/>
        </a:defRPr>
      </a:lvl5pPr>
      <a:lvl6pPr marL="457200" algn="l" rtl="0" fontAlgn="base">
        <a:spcBef>
          <a:spcPct val="0"/>
        </a:spcBef>
        <a:spcAft>
          <a:spcPct val="0"/>
        </a:spcAft>
        <a:defRPr sz="4000">
          <a:solidFill>
            <a:schemeClr val="tx1"/>
          </a:solidFill>
          <a:latin typeface="Bookman Old Style" pitchFamily="18" charset="0"/>
        </a:defRPr>
      </a:lvl6pPr>
      <a:lvl7pPr marL="914400" algn="l" rtl="0" fontAlgn="base">
        <a:spcBef>
          <a:spcPct val="0"/>
        </a:spcBef>
        <a:spcAft>
          <a:spcPct val="0"/>
        </a:spcAft>
        <a:defRPr sz="4000">
          <a:solidFill>
            <a:schemeClr val="tx1"/>
          </a:solidFill>
          <a:latin typeface="Bookman Old Style" pitchFamily="18" charset="0"/>
        </a:defRPr>
      </a:lvl7pPr>
      <a:lvl8pPr marL="1371600" algn="l" rtl="0" fontAlgn="base">
        <a:spcBef>
          <a:spcPct val="0"/>
        </a:spcBef>
        <a:spcAft>
          <a:spcPct val="0"/>
        </a:spcAft>
        <a:defRPr sz="4000">
          <a:solidFill>
            <a:schemeClr val="tx1"/>
          </a:solidFill>
          <a:latin typeface="Bookman Old Style" pitchFamily="18" charset="0"/>
        </a:defRPr>
      </a:lvl8pPr>
      <a:lvl9pPr marL="1828800" algn="l" rtl="0" fontAlgn="base">
        <a:spcBef>
          <a:spcPct val="0"/>
        </a:spcBef>
        <a:spcAft>
          <a:spcPct val="0"/>
        </a:spcAft>
        <a:defRPr sz="4000">
          <a:solidFill>
            <a:schemeClr val="tx1"/>
          </a:solidFill>
          <a:latin typeface="Bookman Old Style" pitchFamily="18" charset="0"/>
        </a:defRPr>
      </a:lvl9pPr>
    </p:titleStyle>
    <p:bodyStyle>
      <a:lvl1pPr marL="342900" indent="-342900" algn="l" rtl="0" eaLnBrk="0" fontAlgn="base" hangingPunct="0">
        <a:spcBef>
          <a:spcPct val="20000"/>
        </a:spcBef>
        <a:spcAft>
          <a:spcPts val="400"/>
        </a:spcAft>
        <a:buFont typeface="Arial" charset="0"/>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histport.info/?p=44" TargetMode="External"/><Relationship Id="rId2" Type="http://schemas.openxmlformats.org/officeDocument/2006/relationships/hyperlink" Target="http://fizika.net.ua/index.php?newsid=241" TargetMode="External"/><Relationship Id="rId1" Type="http://schemas.openxmlformats.org/officeDocument/2006/relationships/slideLayout" Target="../slideLayouts/slideLayout3.xml"/><Relationship Id="rId6" Type="http://schemas.openxmlformats.org/officeDocument/2006/relationships/hyperlink" Target="http://myfizika.wordpress.com/&#1091;&#1088;&#1086;&#1082;&#1080;-&#1092;&#1110;&#1079;&#1080;&#1082;&#1080;-10-&#1082;&#1083;&#1072;&#1089;/&#1087;&#1077;&#1088;&#1096;&#1080;&#1081;-&#1079;&#1072;&#1082;&#1086;&#1085;-&#1085;&#1100;&#1102;&#1090;&#1086;&#1085;&#1072;/" TargetMode="External"/><Relationship Id="rId5" Type="http://schemas.openxmlformats.org/officeDocument/2006/relationships/hyperlink" Target="http://ukped.com/plan-konspekti/fizika/2619-zakon-inertsiyi-pershij-zakon-njutona.html" TargetMode="External"/><Relationship Id="rId4" Type="http://schemas.openxmlformats.org/officeDocument/2006/relationships/hyperlink" Target="http://letopisi.ru/index.php/&#1042;&#1080;&#1082;&#1080;-&#1091;&#1095;&#1077;&#1073;&#1085;&#1080;&#1082;_&#1076;&#1083;&#1103;_&#1087;&#1086;&#1076;&#1075;&#1086;&#1090;&#1086;&#1074;&#1082;&#1080;_&#1082;_&#1045;&#1043;&#1069;/&#1056;&#1072;&#1079;&#1076;&#1077;&#1083;_&#1060;&#1080;&#1079;&#1080;&#1082;&#1072;/&#1044;&#1080;&#1085;&#1072;&#1084;&#1080;&#1082;&#1072;/&#1055;&#1077;&#1088;&#1074;&#1099;&#1081;_&#1079;&#1072;&#1082;&#1086;&#1085;_&#1053;&#1100;&#1102;&#1090;&#1086;&#1085;&#107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3000375"/>
            <a:ext cx="8143875" cy="2428875"/>
          </a:xfrm>
        </p:spPr>
        <p:txBody>
          <a:bodyPr/>
          <a:lstStyle/>
          <a:p>
            <a:pPr eaLnBrk="1" fontAlgn="auto" hangingPunct="1">
              <a:spcAft>
                <a:spcPts val="0"/>
              </a:spcAft>
              <a:defRPr/>
            </a:pPr>
            <a:r>
              <a:rPr lang="uk-UA" sz="5400" dirty="0" smtClean="0"/>
              <a:t>Перший закон Ньютона</a:t>
            </a:r>
            <a:endParaRPr lang="ru-RU" sz="5400" dirty="0"/>
          </a:p>
        </p:txBody>
      </p:sp>
      <p:sp>
        <p:nvSpPr>
          <p:cNvPr id="3" name="Подзаголовок 2"/>
          <p:cNvSpPr>
            <a:spLocks noGrp="1"/>
          </p:cNvSpPr>
          <p:nvPr>
            <p:ph type="subTitle" idx="1"/>
          </p:nvPr>
        </p:nvSpPr>
        <p:spPr>
          <a:xfrm>
            <a:off x="2743200" y="571500"/>
            <a:ext cx="6400800" cy="1752600"/>
          </a:xfrm>
        </p:spPr>
        <p:txBody>
          <a:bodyPr>
            <a:normAutofit fontScale="85000" lnSpcReduction="20000"/>
          </a:bodyPr>
          <a:lstStyle/>
          <a:p>
            <a:pPr algn="r" eaLnBrk="1" fontAlgn="auto" hangingPunct="1">
              <a:buFont typeface="Arial"/>
              <a:buNone/>
              <a:defRPr/>
            </a:pPr>
            <a:r>
              <a:rPr lang="uk-UA" dirty="0" smtClean="0"/>
              <a:t>Презентація виконана </a:t>
            </a:r>
            <a:br>
              <a:rPr lang="uk-UA" dirty="0" smtClean="0"/>
            </a:br>
            <a:r>
              <a:rPr lang="uk-UA" dirty="0" smtClean="0"/>
              <a:t>учнями 10-А класу</a:t>
            </a:r>
          </a:p>
          <a:p>
            <a:pPr algn="r" eaLnBrk="1" fontAlgn="auto" hangingPunct="1">
              <a:buFont typeface="Arial"/>
              <a:buNone/>
              <a:defRPr/>
            </a:pPr>
            <a:r>
              <a:rPr lang="uk-UA" dirty="0" smtClean="0"/>
              <a:t>Очеретяною Каріною</a:t>
            </a:r>
            <a:br>
              <a:rPr lang="uk-UA" dirty="0" smtClean="0"/>
            </a:br>
            <a:r>
              <a:rPr lang="uk-UA" dirty="0" smtClean="0"/>
              <a:t>Голованьовим Геннадієм</a:t>
            </a:r>
            <a:br>
              <a:rPr lang="uk-UA" dirty="0" smtClean="0"/>
            </a:br>
            <a:r>
              <a:rPr lang="uk-UA" dirty="0" smtClean="0"/>
              <a:t>Бесчетвертним Олегом</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pPr eaLnBrk="1" fontAlgn="auto" hangingPunct="1">
              <a:buFont typeface="Arial"/>
              <a:buNone/>
              <a:defRPr/>
            </a:pPr>
            <a:r>
              <a:rPr lang="uk-UA" sz="1800" dirty="0" smtClean="0"/>
              <a:t>Перша  частина  першого  закону  Ньютона  підтверджується  на кожному  кроці:  відносний  спокій  тіл  порушується  виключно  під дією  інших  тіл.  Однак  друга  частина  закону  начебто  суперечить повсякденній  практиці.  Відповідно  до  закону,  тіла  мають  рухатися прямолінійно й рівномірно самі, за інерцією. Але в житті ми зіштовхуємося з прямо протилежним: щоб тіло рухалося прямолінійно й рівномірно, на нього має діяти інше тіло. Наприклад, щоб санчата  рухалися,  їх  потрібно  тягти.  Автомобіль  рухається  лише тоді, коли працює </a:t>
            </a:r>
            <a:r>
              <a:rPr lang="uk-UA" sz="1800" dirty="0" err="1" smtClean="0"/>
              <a:t>двигун.Однак</a:t>
            </a:r>
            <a:r>
              <a:rPr lang="uk-UA" sz="1800" dirty="0" smtClean="0"/>
              <a:t>  не  поспішайте  сумніватися  в  справедливості  закону: справа  в  тому,  що  будь-який  рух  у  навколишньому  світі  супроводжується тертям — ми його також не помічаємо, як не помічав його колись і Аристотель. Саме силу тертя й має зрівноважити сила тяги  людини або двигуна автомобіля. Якби не було сил тертя, ні </a:t>
            </a:r>
            <a:r>
              <a:rPr lang="uk-UA" sz="1800" dirty="0" err="1" smtClean="0"/>
              <a:t>санча-та</a:t>
            </a:r>
            <a:r>
              <a:rPr lang="uk-UA" sz="1800" dirty="0" smtClean="0"/>
              <a:t>, ні автомобіль не потрібно було б </a:t>
            </a:r>
            <a:r>
              <a:rPr lang="uk-UA" sz="1800" dirty="0" err="1" smtClean="0"/>
              <a:t>тягти.Сьогодні</a:t>
            </a:r>
            <a:r>
              <a:rPr lang="uk-UA" sz="1800" dirty="0" smtClean="0"/>
              <a:t>,  коли  люди  навчилися  значно  зменшувати  тертя, здатність тіл зберігати рух перестала здаватися такою дивною.</a:t>
            </a:r>
            <a:endParaRPr lang="uk-UA" sz="1800" dirty="0"/>
          </a:p>
        </p:txBody>
      </p:sp>
      <p:sp>
        <p:nvSpPr>
          <p:cNvPr id="3" name="Заголовок 2"/>
          <p:cNvSpPr>
            <a:spLocks noGrp="1"/>
          </p:cNvSpPr>
          <p:nvPr>
            <p:ph type="title"/>
          </p:nvPr>
        </p:nvSpPr>
        <p:spPr/>
        <p:txBody>
          <a:bodyPr>
            <a:normAutofit fontScale="90000"/>
          </a:bodyPr>
          <a:lstStyle/>
          <a:p>
            <a:pPr algn="ctr" eaLnBrk="1" fontAlgn="auto" hangingPunct="1">
              <a:spcAft>
                <a:spcPts val="0"/>
              </a:spcAft>
              <a:defRPr/>
            </a:pPr>
            <a:r>
              <a:rPr lang="uk-UA" dirty="0"/>
              <a:t>Чи є очевидним перший закон Ньютона?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57200" y="1535113"/>
            <a:ext cx="3971925" cy="5037137"/>
          </a:xfrm>
        </p:spPr>
        <p:txBody>
          <a:bodyPr>
            <a:normAutofit fontScale="92500"/>
          </a:bodyPr>
          <a:lstStyle/>
          <a:p>
            <a:pPr eaLnBrk="1" fontAlgn="auto" hangingPunct="1">
              <a:buFont typeface="Arial"/>
              <a:buNone/>
              <a:defRPr/>
            </a:pPr>
            <a:r>
              <a:rPr lang="uk-UA" dirty="0" smtClean="0"/>
              <a:t>Експеримент з візком</a:t>
            </a:r>
          </a:p>
          <a:p>
            <a:pPr eaLnBrk="1" fontAlgn="auto" hangingPunct="1">
              <a:buFont typeface="Arial"/>
              <a:buNone/>
              <a:defRPr/>
            </a:pPr>
            <a:r>
              <a:rPr lang="uk-UA" dirty="0" smtClean="0"/>
              <a:t>Візок на коліщатках скотився з похилої площини на підлогу, де насипана гірка піску. Доїхавши до неї, візок загрузне в піску і зупиниться. Розрівняємо пісок і знову дозволимо візку з'їхати з гірки. Тепер швидкість візка буде набагато повільнішою. Якщо ж прибрати пісок, то зменшення швидкості візка і зовсім буде ледь помітно.</a:t>
            </a:r>
            <a:endParaRPr lang="uk-UA" dirty="0"/>
          </a:p>
        </p:txBody>
      </p:sp>
      <p:sp>
        <p:nvSpPr>
          <p:cNvPr id="4" name="Текст 3"/>
          <p:cNvSpPr>
            <a:spLocks noGrp="1"/>
          </p:cNvSpPr>
          <p:nvPr>
            <p:ph type="body" sz="quarter" idx="3"/>
          </p:nvPr>
        </p:nvSpPr>
        <p:spPr>
          <a:xfrm>
            <a:off x="4786313" y="3429000"/>
            <a:ext cx="4143375" cy="3143250"/>
          </a:xfrm>
        </p:spPr>
        <p:txBody>
          <a:bodyPr>
            <a:normAutofit fontScale="70000" lnSpcReduction="20000"/>
          </a:bodyPr>
          <a:lstStyle/>
          <a:p>
            <a:pPr eaLnBrk="1" fontAlgn="auto" hangingPunct="1">
              <a:buFont typeface="Arial"/>
              <a:buNone/>
              <a:defRPr/>
            </a:pPr>
            <a:r>
              <a:rPr lang="uk-UA" dirty="0" smtClean="0"/>
              <a:t>1.V = 0, причина - пісок, що знаходиться на площині.</a:t>
            </a:r>
          </a:p>
          <a:p>
            <a:pPr eaLnBrk="1" fontAlgn="auto" hangingPunct="1">
              <a:buFont typeface="Arial"/>
              <a:buNone/>
              <a:defRPr/>
            </a:pPr>
            <a:r>
              <a:rPr lang="uk-UA" dirty="0" smtClean="0"/>
              <a:t>2.V зменшується, так як впливає сила тертя.</a:t>
            </a:r>
          </a:p>
          <a:p>
            <a:pPr eaLnBrk="1" fontAlgn="auto" hangingPunct="1">
              <a:buFont typeface="Arial"/>
              <a:buNone/>
              <a:defRPr/>
            </a:pPr>
            <a:r>
              <a:rPr lang="uk-UA" dirty="0" smtClean="0"/>
              <a:t>3. Рух візка відбувається за інерцією, V приблизно не змінюється.</a:t>
            </a:r>
          </a:p>
          <a:p>
            <a:pPr eaLnBrk="1" fontAlgn="auto" hangingPunct="1">
              <a:buFont typeface="Arial"/>
              <a:buNone/>
              <a:defRPr/>
            </a:pPr>
            <a:endParaRPr lang="uk-UA" dirty="0" smtClean="0"/>
          </a:p>
          <a:p>
            <a:pPr eaLnBrk="1" fontAlgn="auto" hangingPunct="1">
              <a:buFont typeface="Arial"/>
              <a:buNone/>
              <a:defRPr/>
            </a:pPr>
            <a:r>
              <a:rPr lang="ru-RU" b="1" dirty="0" err="1" smtClean="0"/>
              <a:t>Якщо</a:t>
            </a:r>
            <a:r>
              <a:rPr lang="ru-RU" b="1" dirty="0" smtClean="0"/>
              <a:t> </a:t>
            </a:r>
            <a:r>
              <a:rPr lang="ru-RU" b="1" dirty="0" err="1" smtClean="0"/>
              <a:t>рівнодіюча</a:t>
            </a:r>
            <a:r>
              <a:rPr lang="ru-RU" b="1" dirty="0" smtClean="0"/>
              <a:t> </a:t>
            </a:r>
            <a:r>
              <a:rPr lang="ru-RU" b="1" dirty="0" err="1" smtClean="0"/>
              <a:t>всіх</a:t>
            </a:r>
            <a:r>
              <a:rPr lang="ru-RU" b="1" dirty="0" smtClean="0"/>
              <a:t> сил, </a:t>
            </a:r>
            <a:r>
              <a:rPr lang="ru-RU" b="1" dirty="0" err="1" smtClean="0"/>
              <a:t>прикладених</a:t>
            </a:r>
            <a:r>
              <a:rPr lang="ru-RU" b="1" dirty="0" smtClean="0"/>
              <a:t> до </a:t>
            </a:r>
            <a:r>
              <a:rPr lang="ru-RU" b="1" dirty="0" err="1" smtClean="0"/>
              <a:t>матеріальної</a:t>
            </a:r>
            <a:r>
              <a:rPr lang="ru-RU" b="1" dirty="0" smtClean="0"/>
              <a:t> </a:t>
            </a:r>
            <a:r>
              <a:rPr lang="ru-RU" b="1" dirty="0" err="1" smtClean="0"/>
              <a:t>точці</a:t>
            </a:r>
            <a:r>
              <a:rPr lang="ru-RU" b="1" dirty="0" smtClean="0"/>
              <a:t> </a:t>
            </a:r>
            <a:r>
              <a:rPr lang="ru-RU" b="1" dirty="0" err="1" smtClean="0"/>
              <a:t>дорівнює</a:t>
            </a:r>
            <a:r>
              <a:rPr lang="ru-RU" b="1" dirty="0" smtClean="0"/>
              <a:t> нулю, то </a:t>
            </a:r>
            <a:r>
              <a:rPr lang="ru-RU" b="1" dirty="0" err="1" smtClean="0"/>
              <a:t>швидкість</a:t>
            </a:r>
            <a:r>
              <a:rPr lang="ru-RU" b="1" dirty="0" smtClean="0"/>
              <a:t> точки не </a:t>
            </a:r>
            <a:r>
              <a:rPr lang="ru-RU" b="1" dirty="0" err="1" smtClean="0"/>
              <a:t>змінюється</a:t>
            </a:r>
            <a:r>
              <a:rPr lang="ru-RU" b="1" dirty="0" smtClean="0"/>
              <a:t> </a:t>
            </a:r>
            <a:r>
              <a:rPr lang="ru-RU" b="1" dirty="0" err="1" smtClean="0"/>
              <a:t>ні</a:t>
            </a:r>
            <a:r>
              <a:rPr lang="ru-RU" b="1" dirty="0" smtClean="0"/>
              <a:t> за модулем, </a:t>
            </a:r>
            <a:r>
              <a:rPr lang="ru-RU" b="1" dirty="0" err="1" smtClean="0"/>
              <a:t>ні</a:t>
            </a:r>
            <a:r>
              <a:rPr lang="ru-RU" b="1" dirty="0" smtClean="0"/>
              <a:t> за </a:t>
            </a:r>
            <a:r>
              <a:rPr lang="ru-RU" b="1" dirty="0" err="1" smtClean="0"/>
              <a:t>напрямком</a:t>
            </a:r>
            <a:endParaRPr lang="uk-UA" b="1" dirty="0"/>
          </a:p>
        </p:txBody>
      </p:sp>
      <p:sp>
        <p:nvSpPr>
          <p:cNvPr id="6" name="Заголовок 5"/>
          <p:cNvSpPr>
            <a:spLocks noGrp="1"/>
          </p:cNvSpPr>
          <p:nvPr>
            <p:ph type="title"/>
          </p:nvPr>
        </p:nvSpPr>
        <p:spPr/>
        <p:txBody>
          <a:bodyPr/>
          <a:lstStyle/>
          <a:p>
            <a:pPr algn="ctr" eaLnBrk="1" fontAlgn="auto" hangingPunct="1">
              <a:spcAft>
                <a:spcPts val="0"/>
              </a:spcAft>
              <a:defRPr/>
            </a:pPr>
            <a:r>
              <a:rPr lang="uk-UA" dirty="0"/>
              <a:t>Експеримент </a:t>
            </a:r>
          </a:p>
        </p:txBody>
      </p:sp>
      <p:pic>
        <p:nvPicPr>
          <p:cNvPr id="21508" name="Picture 2"/>
          <p:cNvPicPr>
            <a:picLocks noGrp="1" noChangeAspect="1" noChangeArrowheads="1"/>
          </p:cNvPicPr>
          <p:nvPr>
            <p:ph sz="quarter" idx="4"/>
          </p:nvPr>
        </p:nvPicPr>
        <p:blipFill>
          <a:blip r:embed="rId2"/>
          <a:srcRect/>
          <a:stretch>
            <a:fillRect/>
          </a:stretch>
        </p:blipFill>
        <p:spPr bwMode="auto">
          <a:xfrm>
            <a:off x="4572000" y="1714500"/>
            <a:ext cx="4252913" cy="17859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eaLnBrk="1" fontAlgn="auto" hangingPunct="1">
              <a:buFont typeface="+mj-lt"/>
              <a:buAutoNum type="arabicPeriod"/>
              <a:defRPr/>
            </a:pPr>
            <a:r>
              <a:rPr lang="ru-RU" sz="1600" dirty="0" err="1" smtClean="0"/>
              <a:t>Наведіть</a:t>
            </a:r>
            <a:r>
              <a:rPr lang="ru-RU" sz="1600" dirty="0" smtClean="0"/>
              <a:t> </a:t>
            </a:r>
            <a:r>
              <a:rPr lang="ru-RU" sz="1600" dirty="0" err="1" smtClean="0"/>
              <a:t>приклади</a:t>
            </a:r>
            <a:r>
              <a:rPr lang="ru-RU" sz="1600" dirty="0" smtClean="0"/>
              <a:t> </a:t>
            </a:r>
            <a:r>
              <a:rPr lang="ru-RU" sz="1600" dirty="0" err="1" smtClean="0"/>
              <a:t>прояву</a:t>
            </a:r>
            <a:r>
              <a:rPr lang="ru-RU" sz="1600" dirty="0" smtClean="0"/>
              <a:t> </a:t>
            </a:r>
            <a:r>
              <a:rPr lang="ru-RU" sz="1600" dirty="0" err="1" smtClean="0"/>
              <a:t>інерції</a:t>
            </a:r>
            <a:r>
              <a:rPr lang="ru-RU" sz="1600" dirty="0" smtClean="0"/>
              <a:t> в </a:t>
            </a:r>
            <a:r>
              <a:rPr lang="ru-RU" sz="1600" dirty="0" err="1" smtClean="0"/>
              <a:t>природі</a:t>
            </a:r>
            <a:r>
              <a:rPr lang="ru-RU" sz="1600" dirty="0" smtClean="0"/>
              <a:t> </a:t>
            </a:r>
            <a:r>
              <a:rPr lang="ru-RU" sz="1600" dirty="0" err="1" smtClean="0"/>
              <a:t>і</a:t>
            </a:r>
            <a:r>
              <a:rPr lang="ru-RU" sz="1600" dirty="0" smtClean="0"/>
              <a:t> </a:t>
            </a:r>
            <a:r>
              <a:rPr lang="ru-RU" sz="1600" dirty="0" err="1" smtClean="0"/>
              <a:t>техніці</a:t>
            </a:r>
            <a:r>
              <a:rPr lang="ru-RU" sz="1600" dirty="0" smtClean="0"/>
              <a:t>.</a:t>
            </a:r>
          </a:p>
          <a:p>
            <a:pPr eaLnBrk="1" fontAlgn="auto" hangingPunct="1">
              <a:buFont typeface="+mj-lt"/>
              <a:buAutoNum type="arabicPeriod"/>
              <a:defRPr/>
            </a:pPr>
            <a:r>
              <a:rPr lang="ru-RU" sz="1600" dirty="0" err="1" smtClean="0"/>
              <a:t>Що</a:t>
            </a:r>
            <a:r>
              <a:rPr lang="ru-RU" sz="1600" dirty="0" smtClean="0"/>
              <a:t> </a:t>
            </a:r>
            <a:r>
              <a:rPr lang="ru-RU" sz="1600" dirty="0" err="1" smtClean="0"/>
              <a:t>таке</a:t>
            </a:r>
            <a:r>
              <a:rPr lang="ru-RU" sz="1600" dirty="0" smtClean="0"/>
              <a:t> </a:t>
            </a:r>
            <a:r>
              <a:rPr lang="ru-RU" sz="1600" dirty="0" err="1" smtClean="0"/>
              <a:t>інерціальні</a:t>
            </a:r>
            <a:r>
              <a:rPr lang="ru-RU" sz="1600" dirty="0" smtClean="0"/>
              <a:t> </a:t>
            </a:r>
            <a:r>
              <a:rPr lang="ru-RU" sz="1600" dirty="0" err="1" smtClean="0"/>
              <a:t>системи</a:t>
            </a:r>
            <a:r>
              <a:rPr lang="ru-RU" sz="1600" dirty="0" smtClean="0"/>
              <a:t> </a:t>
            </a:r>
            <a:r>
              <a:rPr lang="ru-RU" sz="1600" dirty="0" err="1" smtClean="0"/>
              <a:t>відліку</a:t>
            </a:r>
            <a:r>
              <a:rPr lang="ru-RU" sz="1600" dirty="0" smtClean="0"/>
              <a:t>?</a:t>
            </a:r>
          </a:p>
          <a:p>
            <a:pPr eaLnBrk="1" fontAlgn="auto" hangingPunct="1">
              <a:buFont typeface="+mj-lt"/>
              <a:buAutoNum type="arabicPeriod"/>
              <a:defRPr/>
            </a:pPr>
            <a:r>
              <a:rPr lang="uk-UA" sz="1600" dirty="0" smtClean="0"/>
              <a:t>Сформулюйте перший закон Ньютона.</a:t>
            </a:r>
          </a:p>
          <a:p>
            <a:pPr eaLnBrk="1" fontAlgn="auto" hangingPunct="1">
              <a:buFont typeface="Arial"/>
              <a:buNone/>
              <a:defRPr/>
            </a:pPr>
            <a:r>
              <a:rPr lang="uk-UA" sz="1600" dirty="0" smtClean="0"/>
              <a:t>Якісні задачі:</a:t>
            </a:r>
          </a:p>
          <a:p>
            <a:pPr eaLnBrk="1" fontAlgn="auto" hangingPunct="1">
              <a:buFont typeface="+mj-lt"/>
              <a:buAutoNum type="arabicPeriod"/>
              <a:defRPr/>
            </a:pPr>
            <a:r>
              <a:rPr lang="ru-RU" sz="1600" dirty="0" smtClean="0"/>
              <a:t>Барон Мюнхгаузен твердив, </a:t>
            </a:r>
            <a:r>
              <a:rPr lang="ru-RU" sz="1600" dirty="0" err="1" smtClean="0"/>
              <a:t>що</a:t>
            </a:r>
            <a:r>
              <a:rPr lang="ru-RU" sz="1600" dirty="0" smtClean="0"/>
              <a:t> сам себе </a:t>
            </a:r>
            <a:r>
              <a:rPr lang="ru-RU" sz="1600" dirty="0" err="1" smtClean="0"/>
              <a:t>витягнув</a:t>
            </a:r>
            <a:r>
              <a:rPr lang="ru-RU" sz="1600" dirty="0" smtClean="0"/>
              <a:t> за чуба </a:t>
            </a:r>
            <a:r>
              <a:rPr lang="ru-RU" sz="1600" dirty="0" err="1" smtClean="0"/>
              <a:t>з</a:t>
            </a:r>
            <a:r>
              <a:rPr lang="ru-RU" sz="1600" dirty="0" smtClean="0"/>
              <a:t> болота. Чому </a:t>
            </a:r>
            <a:r>
              <a:rPr lang="ru-RU" sz="1600" dirty="0" err="1" smtClean="0"/>
              <a:t>це</a:t>
            </a:r>
            <a:r>
              <a:rPr lang="ru-RU" sz="1600" dirty="0" smtClean="0"/>
              <a:t> </a:t>
            </a:r>
            <a:r>
              <a:rPr lang="ru-RU" sz="1600" dirty="0" err="1" smtClean="0"/>
              <a:t>неможливо</a:t>
            </a:r>
            <a:r>
              <a:rPr lang="ru-RU" sz="1600" dirty="0" smtClean="0"/>
              <a:t>? </a:t>
            </a:r>
          </a:p>
          <a:p>
            <a:pPr eaLnBrk="1" fontAlgn="auto" hangingPunct="1">
              <a:buFont typeface="+mj-lt"/>
              <a:buAutoNum type="arabicPeriod"/>
              <a:defRPr/>
            </a:pPr>
            <a:r>
              <a:rPr lang="ru-RU" sz="1600" dirty="0" smtClean="0"/>
              <a:t>Чому </a:t>
            </a:r>
            <a:r>
              <a:rPr lang="ru-RU" sz="1600" dirty="0" err="1" smtClean="0"/>
              <a:t>човен</a:t>
            </a:r>
            <a:r>
              <a:rPr lang="ru-RU" sz="1600" dirty="0" smtClean="0"/>
              <a:t> не </a:t>
            </a:r>
            <a:r>
              <a:rPr lang="ru-RU" sz="1600" dirty="0" err="1" smtClean="0"/>
              <a:t>зрушує</a:t>
            </a:r>
            <a:r>
              <a:rPr lang="ru-RU" sz="1600" dirty="0" smtClean="0"/>
              <a:t> </a:t>
            </a:r>
            <a:r>
              <a:rPr lang="ru-RU" sz="1600" dirty="0" err="1" smtClean="0"/>
              <a:t>з</a:t>
            </a:r>
            <a:r>
              <a:rPr lang="ru-RU" sz="1600" dirty="0" smtClean="0"/>
              <a:t> </a:t>
            </a:r>
            <a:r>
              <a:rPr lang="ru-RU" sz="1600" dirty="0" err="1" smtClean="0"/>
              <a:t>місця</a:t>
            </a:r>
            <a:r>
              <a:rPr lang="ru-RU" sz="1600" dirty="0" smtClean="0"/>
              <a:t>, коли </a:t>
            </a:r>
            <a:r>
              <a:rPr lang="ru-RU" sz="1600" dirty="0" err="1" smtClean="0"/>
              <a:t>людина</a:t>
            </a:r>
            <a:r>
              <a:rPr lang="ru-RU" sz="1600" dirty="0" smtClean="0"/>
              <a:t>, яка </a:t>
            </a:r>
            <a:r>
              <a:rPr lang="ru-RU" sz="1600" dirty="0" err="1" smtClean="0"/>
              <a:t>сидить</a:t>
            </a:r>
            <a:r>
              <a:rPr lang="ru-RU" sz="1600" dirty="0" smtClean="0"/>
              <a:t> у </a:t>
            </a:r>
            <a:r>
              <a:rPr lang="ru-RU" sz="1600" dirty="0" err="1" smtClean="0"/>
              <a:t>ньому</a:t>
            </a:r>
            <a:r>
              <a:rPr lang="ru-RU" sz="1600" dirty="0" smtClean="0"/>
              <a:t>, </a:t>
            </a:r>
            <a:r>
              <a:rPr lang="ru-RU" sz="1600" dirty="0" err="1" smtClean="0"/>
              <a:t>тисне</a:t>
            </a:r>
            <a:r>
              <a:rPr lang="ru-RU" sz="1600" dirty="0" smtClean="0"/>
              <a:t> на борт, </a:t>
            </a:r>
            <a:r>
              <a:rPr lang="ru-RU" sz="1600" dirty="0" err="1" smtClean="0"/>
              <a:t>і</a:t>
            </a:r>
            <a:r>
              <a:rPr lang="ru-RU" sz="1600" dirty="0" smtClean="0"/>
              <a:t> </a:t>
            </a:r>
            <a:r>
              <a:rPr lang="ru-RU" sz="1600" dirty="0" err="1" smtClean="0"/>
              <a:t>рушає</a:t>
            </a:r>
            <a:r>
              <a:rPr lang="ru-RU" sz="1600" dirty="0" smtClean="0"/>
              <a:t>, коли </a:t>
            </a:r>
            <a:r>
              <a:rPr lang="ru-RU" sz="1600" dirty="0" err="1" smtClean="0"/>
              <a:t>людина</a:t>
            </a:r>
            <a:r>
              <a:rPr lang="ru-RU" sz="1600" dirty="0" smtClean="0"/>
              <a:t> </a:t>
            </a:r>
            <a:r>
              <a:rPr lang="ru-RU" sz="1600" dirty="0" err="1" smtClean="0"/>
              <a:t>вийде</a:t>
            </a:r>
            <a:r>
              <a:rPr lang="ru-RU" sz="1600" dirty="0" smtClean="0"/>
              <a:t> </a:t>
            </a:r>
            <a:r>
              <a:rPr lang="ru-RU" sz="1600" dirty="0" err="1" smtClean="0"/>
              <a:t>з</a:t>
            </a:r>
            <a:r>
              <a:rPr lang="ru-RU" sz="1600" dirty="0" smtClean="0"/>
              <a:t> </a:t>
            </a:r>
            <a:r>
              <a:rPr lang="ru-RU" sz="1600" dirty="0" err="1" smtClean="0"/>
              <a:t>човна</a:t>
            </a:r>
            <a:r>
              <a:rPr lang="ru-RU" sz="1600" dirty="0" smtClean="0"/>
              <a:t> </a:t>
            </a:r>
            <a:r>
              <a:rPr lang="ru-RU" sz="1600" dirty="0" err="1" smtClean="0"/>
              <a:t>й</a:t>
            </a:r>
            <a:r>
              <a:rPr lang="ru-RU" sz="1600" dirty="0" smtClean="0"/>
              <a:t> </a:t>
            </a:r>
            <a:r>
              <a:rPr lang="ru-RU" sz="1600" dirty="0" err="1" smtClean="0"/>
              <a:t>штовхатиме</a:t>
            </a:r>
            <a:r>
              <a:rPr lang="ru-RU" sz="1600" dirty="0" smtClean="0"/>
              <a:t> </a:t>
            </a:r>
            <a:r>
              <a:rPr lang="ru-RU" sz="1600" dirty="0" err="1" smtClean="0"/>
              <a:t>його</a:t>
            </a:r>
            <a:r>
              <a:rPr lang="ru-RU" sz="1600" dirty="0" smtClean="0"/>
              <a:t> </a:t>
            </a:r>
            <a:r>
              <a:rPr lang="ru-RU" sz="1600" dirty="0" err="1" smtClean="0"/>
              <a:t>з</a:t>
            </a:r>
            <a:r>
              <a:rPr lang="ru-RU" sz="1600" dirty="0" smtClean="0"/>
              <a:t> такою самою силою? </a:t>
            </a:r>
            <a:r>
              <a:rPr lang="uk-UA" sz="1600" dirty="0" smtClean="0"/>
              <a:t/>
            </a:r>
            <a:br>
              <a:rPr lang="uk-UA" sz="1600" dirty="0" smtClean="0"/>
            </a:br>
            <a:endParaRPr lang="uk-UA" sz="1600" dirty="0"/>
          </a:p>
        </p:txBody>
      </p:sp>
      <p:sp>
        <p:nvSpPr>
          <p:cNvPr id="3" name="Заголовок 2"/>
          <p:cNvSpPr>
            <a:spLocks noGrp="1"/>
          </p:cNvSpPr>
          <p:nvPr>
            <p:ph type="title"/>
          </p:nvPr>
        </p:nvSpPr>
        <p:spPr/>
        <p:txBody>
          <a:bodyPr/>
          <a:lstStyle/>
          <a:p>
            <a:pPr algn="ctr" eaLnBrk="1" fontAlgn="auto" hangingPunct="1">
              <a:spcAft>
                <a:spcPts val="0"/>
              </a:spcAft>
              <a:defRPr/>
            </a:pPr>
            <a:r>
              <a:rPr lang="uk-UA" dirty="0"/>
              <a:t>Закріплення знань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eaLnBrk="1" fontAlgn="auto" hangingPunct="1">
              <a:buFont typeface="Arial"/>
              <a:buChar char="•"/>
              <a:defRPr/>
            </a:pPr>
            <a:r>
              <a:rPr lang="uk-UA" dirty="0" smtClean="0"/>
              <a:t>Розділ механіки, який описує причини руху тіл, називається динамікою.</a:t>
            </a:r>
          </a:p>
          <a:p>
            <a:pPr eaLnBrk="1" fontAlgn="auto" hangingPunct="1">
              <a:buFont typeface="Arial"/>
              <a:buChar char="•"/>
              <a:defRPr/>
            </a:pPr>
            <a:r>
              <a:rPr lang="uk-UA" dirty="0" smtClean="0"/>
              <a:t>Інерція</a:t>
            </a:r>
            <a:r>
              <a:rPr lang="uk-UA" dirty="0" smtClean="0">
                <a:solidFill>
                  <a:schemeClr val="accent1">
                    <a:lumMod val="75000"/>
                  </a:schemeClr>
                </a:solidFill>
              </a:rPr>
              <a:t> </a:t>
            </a:r>
            <a:r>
              <a:rPr lang="uk-UA" dirty="0" smtClean="0"/>
              <a:t>— це явище збереження швидкості тіла при відсутності дії на нього інших тіл</a:t>
            </a:r>
          </a:p>
          <a:p>
            <a:pPr eaLnBrk="1" fontAlgn="auto" hangingPunct="1">
              <a:buFont typeface="Arial"/>
              <a:buChar char="•"/>
              <a:defRPr/>
            </a:pPr>
            <a:r>
              <a:rPr lang="uk-UA" dirty="0" smtClean="0"/>
              <a:t>І закон Ньютона:існують такі системи відліку, відносно яких тіла, які рухаються поступально, зберігають свою швидкість незмінною, якщо на них не діють інші тіла, або дія інших тіл скомпенсована. Такі системи відліку називають інерціальними.</a:t>
            </a:r>
          </a:p>
          <a:p>
            <a:pPr eaLnBrk="1" fontAlgn="auto" hangingPunct="1">
              <a:buFont typeface="Arial"/>
              <a:buChar char="•"/>
              <a:defRPr/>
            </a:pPr>
            <a:endParaRPr lang="uk-UA" dirty="0" smtClean="0"/>
          </a:p>
          <a:p>
            <a:pPr eaLnBrk="1" fontAlgn="auto" hangingPunct="1">
              <a:buFont typeface="Arial"/>
              <a:buChar char="•"/>
              <a:defRPr/>
            </a:pPr>
            <a:endParaRPr lang="uk-UA" dirty="0"/>
          </a:p>
        </p:txBody>
      </p:sp>
      <p:sp>
        <p:nvSpPr>
          <p:cNvPr id="3" name="Заголовок 2"/>
          <p:cNvSpPr>
            <a:spLocks noGrp="1"/>
          </p:cNvSpPr>
          <p:nvPr>
            <p:ph type="title"/>
          </p:nvPr>
        </p:nvSpPr>
        <p:spPr/>
        <p:txBody>
          <a:bodyPr/>
          <a:lstStyle/>
          <a:p>
            <a:pPr algn="ctr" eaLnBrk="1" fontAlgn="auto" hangingPunct="1">
              <a:spcAft>
                <a:spcPts val="0"/>
              </a:spcAft>
              <a:defRPr/>
            </a:pPr>
            <a:r>
              <a:rPr lang="uk-UA" dirty="0"/>
              <a:t>Висновок</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786322"/>
            <a:ext cx="7772400" cy="1362075"/>
          </a:xfrm>
        </p:spPr>
        <p:txBody>
          <a:bodyPr/>
          <a:lstStyle/>
          <a:p>
            <a:r>
              <a:rPr lang="uk-UA" dirty="0" smtClean="0"/>
              <a:t>Джерела інформації</a:t>
            </a:r>
            <a:endParaRPr lang="ru-RU" dirty="0"/>
          </a:p>
        </p:txBody>
      </p:sp>
      <p:sp>
        <p:nvSpPr>
          <p:cNvPr id="3" name="Текст 2"/>
          <p:cNvSpPr>
            <a:spLocks noGrp="1"/>
          </p:cNvSpPr>
          <p:nvPr>
            <p:ph type="body" idx="1"/>
          </p:nvPr>
        </p:nvSpPr>
        <p:spPr>
          <a:xfrm>
            <a:off x="357158" y="785794"/>
            <a:ext cx="8129590" cy="3643327"/>
          </a:xfrm>
        </p:spPr>
        <p:txBody>
          <a:bodyPr>
            <a:normAutofit fontScale="92500" lnSpcReduction="20000"/>
          </a:bodyPr>
          <a:lstStyle/>
          <a:p>
            <a:r>
              <a:rPr lang="en-US" dirty="0" smtClean="0">
                <a:hlinkClick r:id="rId2"/>
              </a:rPr>
              <a:t>http://</a:t>
            </a:r>
            <a:r>
              <a:rPr lang="en-US" dirty="0" smtClean="0">
                <a:hlinkClick r:id="rId2"/>
              </a:rPr>
              <a:t>fizika.net.ua/index.php?newsid=241</a:t>
            </a:r>
            <a:endParaRPr lang="uk-UA" dirty="0" smtClean="0"/>
          </a:p>
          <a:p>
            <a:r>
              <a:rPr lang="en-US" dirty="0" smtClean="0">
                <a:hlinkClick r:id="rId3"/>
              </a:rPr>
              <a:t>http://histport.info/?</a:t>
            </a:r>
            <a:r>
              <a:rPr lang="en-US" dirty="0" smtClean="0">
                <a:hlinkClick r:id="rId3"/>
              </a:rPr>
              <a:t>p=44</a:t>
            </a:r>
            <a:endParaRPr lang="uk-UA" dirty="0" smtClean="0"/>
          </a:p>
          <a:p>
            <a:r>
              <a:rPr lang="en-US" dirty="0" smtClean="0">
                <a:hlinkClick r:id="rId4"/>
              </a:rPr>
              <a:t>http://letopisi.ru/index.php/</a:t>
            </a:r>
            <a:r>
              <a:rPr lang="ru-RU" dirty="0" smtClean="0">
                <a:hlinkClick r:id="rId4"/>
              </a:rPr>
              <a:t>Вики-учебник_для_подготовки_к_ЕГЭ/</a:t>
            </a:r>
            <a:r>
              <a:rPr lang="ru-RU" dirty="0" err="1" smtClean="0">
                <a:hlinkClick r:id="rId4"/>
              </a:rPr>
              <a:t>Раздел_Физика</a:t>
            </a:r>
            <a:r>
              <a:rPr lang="ru-RU" dirty="0" smtClean="0">
                <a:hlinkClick r:id="rId4"/>
              </a:rPr>
              <a:t>/Динамика/</a:t>
            </a:r>
            <a:r>
              <a:rPr lang="ru-RU" dirty="0" err="1" smtClean="0">
                <a:hlinkClick r:id="rId4"/>
              </a:rPr>
              <a:t>Первый_закон_Ньютона</a:t>
            </a:r>
            <a:endParaRPr lang="ru-RU" dirty="0" smtClean="0"/>
          </a:p>
          <a:p>
            <a:r>
              <a:rPr lang="en-US" dirty="0" smtClean="0">
                <a:hlinkClick r:id="rId5"/>
              </a:rPr>
              <a:t>http://</a:t>
            </a:r>
            <a:r>
              <a:rPr lang="en-US" dirty="0" smtClean="0">
                <a:hlinkClick r:id="rId5"/>
              </a:rPr>
              <a:t>ukped.com/plan-konspekti/fizika/2619-zakon-inertsiyi-pershij-zakon-njutona.html</a:t>
            </a:r>
            <a:endParaRPr lang="uk-UA" dirty="0" smtClean="0"/>
          </a:p>
          <a:p>
            <a:r>
              <a:rPr lang="en-US" dirty="0" smtClean="0">
                <a:hlinkClick r:id="rId6"/>
              </a:rPr>
              <a:t>http://myfizika.wordpress.com/</a:t>
            </a:r>
            <a:r>
              <a:rPr lang="ru-RU" dirty="0" smtClean="0">
                <a:hlinkClick r:id="rId6"/>
              </a:rPr>
              <a:t>уроки-фізики-10-клас/</a:t>
            </a:r>
            <a:r>
              <a:rPr lang="ru-RU" dirty="0" err="1" smtClean="0">
                <a:hlinkClick r:id="rId6"/>
              </a:rPr>
              <a:t>перший-закон-ньютона</a:t>
            </a:r>
            <a:r>
              <a:rPr lang="ru-RU" dirty="0" smtClean="0">
                <a:hlinkClick r:id="rId6"/>
              </a:rPr>
              <a:t>/</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63" y="428625"/>
            <a:ext cx="8229600" cy="1265238"/>
          </a:xfrm>
        </p:spPr>
        <p:txBody>
          <a:bodyPr>
            <a:normAutofit fontScale="90000"/>
          </a:bodyPr>
          <a:lstStyle/>
          <a:p>
            <a:pPr eaLnBrk="1" fontAlgn="auto" hangingPunct="1">
              <a:spcAft>
                <a:spcPts val="0"/>
              </a:spcAft>
              <a:defRPr/>
            </a:pPr>
            <a:r>
              <a:rPr lang="uk-UA" sz="1800" b="1" dirty="0"/>
              <a:t>Ньютонові закони руху (або просто закони Ньютона) — це фундаментальні закони класичної механіки. </a:t>
            </a:r>
            <a:r>
              <a:rPr lang="uk-UA" sz="1800" b="1" dirty="0">
                <a:solidFill>
                  <a:prstClr val="white"/>
                </a:solidFill>
              </a:rPr>
              <a:t>Вони були вперше опубліковані Ісаком Ньютоном в праці «Математичні начала натуральної філософії» (1687) та застосовані ним для пояснення багатьох фізичних явищ, пов'язаних з рухом фізичних тіл. </a:t>
            </a:r>
            <a:r>
              <a:rPr lang="uk-UA" dirty="0"/>
              <a:t/>
            </a:r>
            <a:br>
              <a:rPr lang="uk-UA" dirty="0"/>
            </a:br>
            <a:r>
              <a:rPr lang="uk-UA" dirty="0"/>
              <a:t/>
            </a:r>
            <a:br>
              <a:rPr lang="uk-UA" dirty="0"/>
            </a:br>
            <a:endParaRPr lang="uk-UA" sz="1800" dirty="0"/>
          </a:p>
        </p:txBody>
      </p:sp>
      <p:pic>
        <p:nvPicPr>
          <p:cNvPr id="12290" name="Picture 2"/>
          <p:cNvPicPr>
            <a:picLocks noGrp="1" noChangeAspect="1" noChangeArrowheads="1"/>
          </p:cNvPicPr>
          <p:nvPr>
            <p:ph idx="1"/>
          </p:nvPr>
        </p:nvPicPr>
        <p:blipFill>
          <a:blip r:embed="rId2"/>
          <a:srcRect/>
          <a:stretch>
            <a:fillRect/>
          </a:stretch>
        </p:blipFill>
        <p:spPr bwMode="auto">
          <a:xfrm>
            <a:off x="1357313" y="1643063"/>
            <a:ext cx="6572250" cy="49291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57200" y="1643063"/>
            <a:ext cx="3829050" cy="5072062"/>
          </a:xfrm>
        </p:spPr>
        <p:txBody>
          <a:bodyPr>
            <a:normAutofit fontScale="85000" lnSpcReduction="20000"/>
          </a:bodyPr>
          <a:lstStyle/>
          <a:p>
            <a:pPr eaLnBrk="1" fontAlgn="auto" hangingPunct="1">
              <a:buFont typeface="Arial"/>
              <a:buNone/>
              <a:defRPr/>
            </a:pPr>
            <a:r>
              <a:rPr lang="uk-UA" dirty="0" smtClean="0"/>
              <a:t>Розділ механіки, який описує причини руху тіл, називається </a:t>
            </a:r>
            <a:r>
              <a:rPr lang="uk-UA" dirty="0" smtClean="0">
                <a:solidFill>
                  <a:schemeClr val="accent1">
                    <a:lumMod val="75000"/>
                  </a:schemeClr>
                </a:solidFill>
              </a:rPr>
              <a:t>динамікою</a:t>
            </a:r>
            <a:r>
              <a:rPr lang="uk-UA" dirty="0" smtClean="0"/>
              <a:t>. Головним завданням динаміки є розкриття закономірних зв’язків між рухом і причинами, які змінюють або породжують рух. Основні поняття і закони механіки сформулював видатний англійський фізик </a:t>
            </a:r>
            <a:r>
              <a:rPr lang="uk-UA" dirty="0" err="1" smtClean="0"/>
              <a:t>Ісаак</a:t>
            </a:r>
            <a:r>
              <a:rPr lang="uk-UA" dirty="0" smtClean="0"/>
              <a:t> Ньютон. Але ще до Ньютона Галілео Галілей дійшов до висновку, що причиною зміни руху є взаємодія тіл. Він першим звернув увагу на те, що рівномірний прямолінійний рух відносно Землі не впливає на перебіг усіх механічних процесів.</a:t>
            </a:r>
            <a:endParaRPr lang="uk-UA" dirty="0"/>
          </a:p>
        </p:txBody>
      </p:sp>
      <p:sp>
        <p:nvSpPr>
          <p:cNvPr id="4" name="Текст 3"/>
          <p:cNvSpPr>
            <a:spLocks noGrp="1"/>
          </p:cNvSpPr>
          <p:nvPr>
            <p:ph type="body" sz="quarter" idx="3"/>
          </p:nvPr>
        </p:nvSpPr>
        <p:spPr>
          <a:xfrm>
            <a:off x="4643438" y="1285875"/>
            <a:ext cx="4141787" cy="5322888"/>
          </a:xfrm>
        </p:spPr>
        <p:txBody>
          <a:bodyPr>
            <a:normAutofit fontScale="85000" lnSpcReduction="20000"/>
          </a:bodyPr>
          <a:lstStyle/>
          <a:p>
            <a:pPr eaLnBrk="1" fontAlgn="auto" hangingPunct="1">
              <a:buFont typeface="Arial"/>
              <a:buNone/>
              <a:defRPr/>
            </a:pPr>
            <a:r>
              <a:rPr lang="uk-UA" dirty="0" smtClean="0">
                <a:solidFill>
                  <a:schemeClr val="accent1">
                    <a:lumMod val="75000"/>
                  </a:schemeClr>
                </a:solidFill>
              </a:rPr>
              <a:t>Принцип відносності Галілея: </a:t>
            </a:r>
            <a:r>
              <a:rPr lang="uk-UA" dirty="0" smtClean="0"/>
              <a:t>в усіх </a:t>
            </a:r>
            <a:r>
              <a:rPr lang="uk-UA" dirty="0" err="1" smtClean="0"/>
              <a:t>інерціальних</a:t>
            </a:r>
            <a:r>
              <a:rPr lang="uk-UA" dirty="0" smtClean="0"/>
              <a:t> системах відліку закони руху однакові.</a:t>
            </a:r>
          </a:p>
          <a:p>
            <a:pPr eaLnBrk="1" fontAlgn="auto" hangingPunct="1">
              <a:buFont typeface="Arial"/>
              <a:buNone/>
              <a:defRPr/>
            </a:pPr>
            <a:r>
              <a:rPr lang="uk-UA" dirty="0" smtClean="0"/>
              <a:t>Ми живемо у світі різних тіл, які постійно діють одне на одне, в результаті їхня швидкість змінюється. Цю дію неможливо усунути, її можна лише </a:t>
            </a:r>
            <a:r>
              <a:rPr lang="uk-UA" dirty="0" err="1" smtClean="0"/>
              <a:t>скомпенсувати</a:t>
            </a:r>
            <a:r>
              <a:rPr lang="uk-UA" dirty="0" smtClean="0"/>
              <a:t>. Тоді тіло не буде змінювати свій рух, його швидкість залишатиметься незмінною. У цьому полягає явище інерції. </a:t>
            </a:r>
          </a:p>
          <a:p>
            <a:pPr eaLnBrk="1" fontAlgn="auto" hangingPunct="1">
              <a:buFont typeface="Arial"/>
              <a:buNone/>
              <a:defRPr/>
            </a:pPr>
            <a:r>
              <a:rPr lang="uk-UA" dirty="0" smtClean="0">
                <a:solidFill>
                  <a:schemeClr val="accent1">
                    <a:lumMod val="75000"/>
                  </a:schemeClr>
                </a:solidFill>
              </a:rPr>
              <a:t>Інерція </a:t>
            </a:r>
            <a:r>
              <a:rPr lang="uk-UA" dirty="0" smtClean="0"/>
              <a:t>— це явище збереження швидкості тіла при відсутності дії на нього інших тіл. Форму закону механіки, який відіграє загальну важливу роль у природі, цьому явищу надав Ньютон.</a:t>
            </a:r>
            <a:endParaRPr lang="uk-UA" dirty="0"/>
          </a:p>
        </p:txBody>
      </p:sp>
      <p:sp>
        <p:nvSpPr>
          <p:cNvPr id="6" name="Заголовок 5"/>
          <p:cNvSpPr>
            <a:spLocks noGrp="1"/>
          </p:cNvSpPr>
          <p:nvPr>
            <p:ph type="title"/>
          </p:nvPr>
        </p:nvSpPr>
        <p:spPr/>
        <p:txBody>
          <a:bodyPr>
            <a:normAutofit fontScale="90000"/>
          </a:bodyPr>
          <a:lstStyle/>
          <a:p>
            <a:pPr algn="ctr" eaLnBrk="1" fontAlgn="auto" hangingPunct="1">
              <a:spcAft>
                <a:spcPts val="0"/>
              </a:spcAft>
              <a:defRPr/>
            </a:pPr>
            <a:r>
              <a:rPr lang="uk-UA" dirty="0"/>
              <a:t>Перший закон Ньютона</a:t>
            </a:r>
            <a:br>
              <a:rPr lang="uk-UA" dirty="0"/>
            </a:br>
            <a:r>
              <a:rPr lang="uk-UA" dirty="0"/>
              <a:t> (закон інерції)</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00063" y="1643063"/>
            <a:ext cx="8258175" cy="4751387"/>
          </a:xfrm>
        </p:spPr>
        <p:txBody>
          <a:bodyPr>
            <a:noAutofit/>
          </a:bodyPr>
          <a:lstStyle/>
          <a:p>
            <a:pPr eaLnBrk="1" fontAlgn="auto" hangingPunct="1">
              <a:buFont typeface="Arial"/>
              <a:buNone/>
              <a:defRPr/>
            </a:pPr>
            <a:r>
              <a:rPr lang="uk-UA" sz="4000" dirty="0" smtClean="0"/>
              <a:t>існують такі системи відліку, відносно яких тіла, які рухаються поступально, зберігають свою швидкість незмінною, якщо на них не діють інші тіла, або дія інших тіл скомпенсована. Такі системи відліку називають інерціальними.</a:t>
            </a:r>
            <a:endParaRPr lang="uk-UA" sz="4000" dirty="0"/>
          </a:p>
        </p:txBody>
      </p:sp>
      <p:sp>
        <p:nvSpPr>
          <p:cNvPr id="6" name="Заголовок 5"/>
          <p:cNvSpPr>
            <a:spLocks noGrp="1"/>
          </p:cNvSpPr>
          <p:nvPr>
            <p:ph type="title"/>
          </p:nvPr>
        </p:nvSpPr>
        <p:spPr/>
        <p:txBody>
          <a:bodyPr/>
          <a:lstStyle/>
          <a:p>
            <a:pPr eaLnBrk="1" fontAlgn="auto" hangingPunct="1">
              <a:spcAft>
                <a:spcPts val="0"/>
              </a:spcAft>
              <a:defRPr/>
            </a:pPr>
            <a:r>
              <a:rPr lang="uk-UA" sz="4400" dirty="0">
                <a:solidFill>
                  <a:schemeClr val="accent1">
                    <a:lumMod val="75000"/>
                  </a:schemeClr>
                </a:solidFill>
              </a:rPr>
              <a:t>І закон Ньютона</a:t>
            </a:r>
            <a:r>
              <a:rPr lang="uk-UA" sz="440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eaLnBrk="1" fontAlgn="auto" hangingPunct="1">
              <a:spcAft>
                <a:spcPts val="0"/>
              </a:spcAft>
              <a:defRPr/>
            </a:pPr>
            <a:endParaRPr lang="uk-UA"/>
          </a:p>
        </p:txBody>
      </p:sp>
      <p:pic>
        <p:nvPicPr>
          <p:cNvPr id="15362" name="Picture 2"/>
          <p:cNvPicPr>
            <a:picLocks noGrp="1" noChangeAspect="1" noChangeArrowheads="1"/>
          </p:cNvPicPr>
          <p:nvPr>
            <p:ph sz="half" idx="1"/>
          </p:nvPr>
        </p:nvPicPr>
        <p:blipFill>
          <a:blip r:embed="rId2"/>
          <a:srcRect/>
          <a:stretch>
            <a:fillRect/>
          </a:stretch>
        </p:blipFill>
        <p:spPr bwMode="auto">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uk-UA"/>
          </a:p>
        </p:txBody>
      </p:sp>
      <p:pic>
        <p:nvPicPr>
          <p:cNvPr id="16386" name="Picture 2"/>
          <p:cNvPicPr>
            <a:picLocks noGrp="1" noChangeAspect="1" noChangeArrowheads="1"/>
          </p:cNvPicPr>
          <p:nvPr>
            <p:ph idx="1"/>
          </p:nvPr>
        </p:nvPicPr>
        <p:blipFill>
          <a:blip r:embed="rId2"/>
          <a:srcRect/>
          <a:stretch>
            <a:fillRect/>
          </a:stretch>
        </p:blipFill>
        <p:spPr bwMode="auto">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00200"/>
            <a:ext cx="8543925" cy="5257800"/>
          </a:xfrm>
        </p:spPr>
        <p:txBody>
          <a:bodyPr>
            <a:noAutofit/>
          </a:bodyPr>
          <a:lstStyle/>
          <a:p>
            <a:pPr eaLnBrk="1" fontAlgn="auto" hangingPunct="1">
              <a:buFont typeface="Arial"/>
              <a:buNone/>
              <a:defRPr/>
            </a:pPr>
            <a:r>
              <a:rPr lang="uk-UA" sz="1600" dirty="0" smtClean="0"/>
              <a:t>Як показують досліди, закон інерції з достатньою точністю виконується в системі відліку, пов’язаній із Землею. А от, наприклад, у системі відліку, пов’язаній із тролейбусом, що їде міською вулицею, закон інерції не виконується: коли тролейбус рушає з місця, пасажирів  «кидає»  назад,  а  коли  тролейбус  гальмує,  пасажирів «кидає» </a:t>
            </a:r>
            <a:r>
              <a:rPr lang="uk-UA" sz="1600" dirty="0" err="1" smtClean="0"/>
              <a:t>вперед.Можна</a:t>
            </a:r>
            <a:r>
              <a:rPr lang="uk-UA" sz="1600" dirty="0" smtClean="0"/>
              <a:t> уявити таку систему відліку, у якій закон інерції </a:t>
            </a:r>
            <a:r>
              <a:rPr lang="uk-UA" sz="1600" dirty="0" err="1" smtClean="0"/>
              <a:t>вико-нується</a:t>
            </a:r>
            <a:r>
              <a:rPr lang="uk-UA" sz="1600" dirty="0" smtClean="0"/>
              <a:t> досить суворо.  Системи відліку, у яких виконується закон інерції, називають </a:t>
            </a:r>
            <a:r>
              <a:rPr lang="uk-UA" sz="1600" dirty="0" err="1" smtClean="0"/>
              <a:t>інерціальними.Той</a:t>
            </a:r>
            <a:r>
              <a:rPr lang="uk-UA" sz="1600" dirty="0" smtClean="0"/>
              <a:t>  факт,  що  закон  інерції  з  достатньою  точністю  виконується  в  системі  відліку,  пов’язаній  із  Землею,  означає,  що  пов’язану із  Землею  систему  відліку  з  достатньою  точністю  можна  вважати </a:t>
            </a:r>
            <a:r>
              <a:rPr lang="uk-UA" sz="1600" dirty="0" err="1" smtClean="0"/>
              <a:t>інерціальною</a:t>
            </a:r>
            <a:r>
              <a:rPr lang="uk-UA" sz="1600" dirty="0" smtClean="0"/>
              <a:t> системою </a:t>
            </a:r>
            <a:r>
              <a:rPr lang="uk-UA" sz="1600" dirty="0" err="1" smtClean="0"/>
              <a:t>відліку.У</a:t>
            </a:r>
            <a:r>
              <a:rPr lang="uk-UA" sz="1600" dirty="0" smtClean="0"/>
              <a:t>  наведеному  нижче  формулюванні  першого  закону  Ньютона зазначено, у яких системах відліку він справедливий:  існують  такі  системи  відліку,  що  називаються  інерціальними, відносно яких тіла зберігають свою швидкість незмінною, якщо на них не діють інші тіла або дії інших тіл </a:t>
            </a:r>
            <a:r>
              <a:rPr lang="uk-UA" sz="1600" dirty="0" err="1" smtClean="0"/>
              <a:t>скомпенсовані.Отже</a:t>
            </a:r>
            <a:r>
              <a:rPr lang="uk-UA" sz="1600" dirty="0" smtClean="0"/>
              <a:t>, існують системи відліку, у яких закон інерції виконується.  З  будь-яким  вільним  тілом  можна  пов’язати  систему  відліку, що  називається  </a:t>
            </a:r>
            <a:r>
              <a:rPr lang="uk-UA" sz="1600" dirty="0" err="1" smtClean="0"/>
              <a:t>інерціальною</a:t>
            </a:r>
            <a:r>
              <a:rPr lang="uk-UA" sz="1600" dirty="0" smtClean="0"/>
              <a:t>.  Таким  чином,  </a:t>
            </a:r>
            <a:r>
              <a:rPr lang="uk-UA" sz="1600" dirty="0" err="1" smtClean="0"/>
              <a:t>інерціальних</a:t>
            </a:r>
            <a:r>
              <a:rPr lang="uk-UA" sz="1600" dirty="0" smtClean="0"/>
              <a:t>  систем відліку  нескінченно  багато.  У  багатьох  задачах  </a:t>
            </a:r>
            <a:r>
              <a:rPr lang="uk-UA" sz="1600" dirty="0" err="1" smtClean="0"/>
              <a:t>інерціальною</a:t>
            </a:r>
            <a:r>
              <a:rPr lang="uk-UA" sz="1600" dirty="0" smtClean="0"/>
              <a:t>  </a:t>
            </a:r>
            <a:r>
              <a:rPr lang="uk-UA" sz="1600" dirty="0" err="1" smtClean="0"/>
              <a:t>си-стемою</a:t>
            </a:r>
            <a:r>
              <a:rPr lang="uk-UA" sz="1600" dirty="0" smtClean="0"/>
              <a:t> відліку з великим ступенем точності можна вважати систему відліку, пов’язану із Землею.</a:t>
            </a:r>
            <a:endParaRPr lang="uk-UA" sz="1600" dirty="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a:t>Інерціальні </a:t>
            </a:r>
            <a:r>
              <a:rPr lang="uk-UA" dirty="0"/>
              <a:t>системи</a:t>
            </a:r>
            <a:r>
              <a:rPr lang="ru-RU" dirty="0"/>
              <a:t> </a:t>
            </a:r>
            <a:r>
              <a:rPr lang="uk-UA" dirty="0"/>
              <a:t>відліку</a:t>
            </a:r>
            <a:r>
              <a:rPr lang="ru-RU" dirty="0"/>
              <a:t> </a:t>
            </a:r>
            <a:r>
              <a:rPr lang="ru-RU" dirty="0" err="1"/>
              <a:t>і</a:t>
            </a:r>
            <a:r>
              <a:rPr lang="ru-RU" dirty="0"/>
              <a:t> перший закон Ньютона</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pPr eaLnBrk="1" fontAlgn="auto" hangingPunct="1">
              <a:buFont typeface="Arial"/>
              <a:buNone/>
              <a:defRPr/>
            </a:pPr>
            <a:r>
              <a:rPr lang="uk-UA" sz="1800" dirty="0" smtClean="0"/>
              <a:t>Явище  інерції  широко  застосовується  в  побуті  й  техніці.  Наприклад, витрушування курної ганчірки, струшування зайвої краплі чорнила з пера, «скидання» стовпчика ртуті в медичному термометрі — усі ці дії використовують інерцію руху тіл (порошинок, краплі чорнила, ртуті в капілярі термометра)</a:t>
            </a:r>
            <a:r>
              <a:rPr lang="uk-UA" sz="1800" dirty="0" err="1" smtClean="0"/>
              <a:t>.Явище</a:t>
            </a:r>
            <a:r>
              <a:rPr lang="uk-UA" sz="1800" dirty="0" smtClean="0"/>
              <a:t>  інерції  використано  й  у  детонаторах  артилерійських снарядів. Коли снаряд, ударяючись об перешкоду, раптово зупиняється, вибуховий капсуль, що знаходиться всередині снаряда, але не  зв’язаний  жорстко  з  його  корпусом,  продовжує  рухатися  й  натикається  на  жало  детонатора,  з’єднаного  з  корпусом.  Подібно  до цього значне прискорення, яке отримує снаряд у момент пострілу, використовується  для  того,  щоб  відвести  запобіжник,  що  усуває небезпеку вибуху снаряда під час його зберігання, перевезення або заряджання </a:t>
            </a:r>
            <a:r>
              <a:rPr lang="uk-UA" sz="1800" dirty="0" err="1" smtClean="0"/>
              <a:t>гармати.Водночас</a:t>
            </a:r>
            <a:r>
              <a:rPr lang="uk-UA" sz="1800" dirty="0" smtClean="0"/>
              <a:t>  явище  інерції  може  бути  й  небезпечним,  якщо  його не  враховувати.  Наприклад,  не  можна  різко  гальмувати  переднім гальмом під час їзди на велосипеді: «зберігаючи швидкість», можна легко вилетіти із сідла й отримати травму. Не можна перебігати дорогу  перед  транспортом,  що  проїжджає  близько:  це  небезпечно для життя!</a:t>
            </a:r>
            <a:endParaRPr lang="uk-UA" sz="1800" dirty="0"/>
          </a:p>
        </p:txBody>
      </p:sp>
      <p:sp>
        <p:nvSpPr>
          <p:cNvPr id="3" name="Заголовок 2"/>
          <p:cNvSpPr>
            <a:spLocks noGrp="1"/>
          </p:cNvSpPr>
          <p:nvPr>
            <p:ph type="title"/>
          </p:nvPr>
        </p:nvSpPr>
        <p:spPr/>
        <p:txBody>
          <a:bodyPr/>
          <a:lstStyle/>
          <a:p>
            <a:pPr eaLnBrk="1" fontAlgn="auto" hangingPunct="1">
              <a:spcAft>
                <a:spcPts val="0"/>
              </a:spcAft>
              <a:defRPr/>
            </a:pPr>
            <a:r>
              <a:rPr lang="uk-UA" dirty="0"/>
              <a:t>Застосування явища інерції</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uk-UA" dirty="0"/>
              <a:t>Явище інерції</a:t>
            </a:r>
          </a:p>
        </p:txBody>
      </p:sp>
      <p:pic>
        <p:nvPicPr>
          <p:cNvPr id="19458" name="Picture 2"/>
          <p:cNvPicPr>
            <a:picLocks noGrp="1" noChangeAspect="1" noChangeArrowheads="1"/>
          </p:cNvPicPr>
          <p:nvPr>
            <p:ph idx="1"/>
          </p:nvPr>
        </p:nvPicPr>
        <p:blipFill>
          <a:blip r:embed="rId2"/>
          <a:srcRect/>
          <a:stretch>
            <a:fillRect/>
          </a:stretch>
        </p:blipFill>
        <p:spPr bwMode="auto">
          <a:xfrm>
            <a:off x="857250" y="2500313"/>
            <a:ext cx="7242175" cy="335756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choolpresentation">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доска с мелом</Template>
  <TotalTime>200</TotalTime>
  <Words>1146</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schoolpresentation</vt:lpstr>
      <vt:lpstr>Перший закон Ньютона</vt:lpstr>
      <vt:lpstr>Ньютонові закони руху (або просто закони Ньютона) — це фундаментальні закони класичної механіки. Вони були вперше опубліковані Ісаком Ньютоном в праці «Математичні начала натуральної філософії» (1687) та застосовані ним для пояснення багатьох фізичних явищ, пов'язаних з рухом фізичних тіл.   </vt:lpstr>
      <vt:lpstr>Перший закон Ньютона  (закон інерції)</vt:lpstr>
      <vt:lpstr>І закон Ньютона:</vt:lpstr>
      <vt:lpstr>Слайд 5</vt:lpstr>
      <vt:lpstr>Слайд 6</vt:lpstr>
      <vt:lpstr>Інерціальні системи відліку і перший закон Ньютона</vt:lpstr>
      <vt:lpstr>Застосування явища інерції</vt:lpstr>
      <vt:lpstr>Явище інерції</vt:lpstr>
      <vt:lpstr>Чи є очевидним перший закон Ньютона?</vt:lpstr>
      <vt:lpstr>Експеримент </vt:lpstr>
      <vt:lpstr>Закріплення знань</vt:lpstr>
      <vt:lpstr>Висновок</vt:lpstr>
      <vt:lpstr>Джерела інформації</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Перший закон Ньютона</dc:title>
  <dc:creator>User</dc:creator>
  <cp:lastModifiedBy>User</cp:lastModifiedBy>
  <cp:revision>22</cp:revision>
  <dcterms:created xsi:type="dcterms:W3CDTF">2012-11-04T09:11:45Z</dcterms:created>
  <dcterms:modified xsi:type="dcterms:W3CDTF">2012-11-07T17:08:24Z</dcterms:modified>
</cp:coreProperties>
</file>