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92" r:id="rId3"/>
    <p:sldId id="258" r:id="rId4"/>
    <p:sldId id="259" r:id="rId5"/>
    <p:sldId id="260" r:id="rId6"/>
    <p:sldId id="261" r:id="rId7"/>
    <p:sldId id="262" r:id="rId8"/>
    <p:sldId id="263" r:id="rId9"/>
    <p:sldId id="266" r:id="rId10"/>
    <p:sldId id="265" r:id="rId11"/>
    <p:sldId id="284"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5" r:id="rId28"/>
    <p:sldId id="286" r:id="rId29"/>
    <p:sldId id="287" r:id="rId30"/>
    <p:sldId id="293" r:id="rId31"/>
    <p:sldId id="294" r:id="rId32"/>
    <p:sldId id="295" r:id="rId33"/>
    <p:sldId id="289" r:id="rId34"/>
    <p:sldId id="288" r:id="rId35"/>
    <p:sldId id="290" r:id="rId36"/>
    <p:sldId id="291" r:id="rId37"/>
    <p:sldId id="282" r:id="rId38"/>
    <p:sldId id="296" r:id="rId3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1860" y="-23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A71DF616-A954-448C-9E46-CDE7544148B5}" type="datetimeFigureOut">
              <a:rPr lang="ru-RU">
                <a:solidFill>
                  <a:prstClr val="black">
                    <a:tint val="75000"/>
                  </a:prstClr>
                </a:solidFill>
              </a:rPr>
              <a:pPr>
                <a:defRPr/>
              </a:pPr>
              <a:t>11.05.2014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B630051C-4319-498A-8814-8F64852C52BE}"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68086914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C5A99EC-BF09-409D-A589-A0E7C760AF3E}" type="datetimeFigureOut">
              <a:rPr lang="ru-RU">
                <a:solidFill>
                  <a:prstClr val="black">
                    <a:tint val="75000"/>
                  </a:prstClr>
                </a:solidFill>
              </a:rPr>
              <a:pPr>
                <a:defRPr/>
              </a:pPr>
              <a:t>11.05.2014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65F74D83-CBEC-45B9-9D03-16E8AFC2290C}"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08888262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4B8D639-098B-48CF-BE90-CBFFEB2451AF}" type="datetimeFigureOut">
              <a:rPr lang="ru-RU">
                <a:solidFill>
                  <a:prstClr val="black">
                    <a:tint val="75000"/>
                  </a:prstClr>
                </a:solidFill>
              </a:rPr>
              <a:pPr>
                <a:defRPr/>
              </a:pPr>
              <a:t>11.05.2014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A09379C5-7CAB-4F2B-8935-C3251D27DC6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95480488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D7F1F0D-9A63-49D3-88A2-7E340458AFE1}" type="datetimeFigureOut">
              <a:rPr lang="ru-RU">
                <a:solidFill>
                  <a:prstClr val="black">
                    <a:tint val="75000"/>
                  </a:prstClr>
                </a:solidFill>
              </a:rPr>
              <a:pPr>
                <a:defRPr/>
              </a:pPr>
              <a:t>11.05.2014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FDCC6B65-1BA7-4BE9-9C1E-A48BC2F59944}"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84454940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3F2D2E52-D83E-49E2-92EF-10B4D60E5EB8}" type="datetimeFigureOut">
              <a:rPr lang="ru-RU">
                <a:solidFill>
                  <a:prstClr val="black">
                    <a:tint val="75000"/>
                  </a:prstClr>
                </a:solidFill>
              </a:rPr>
              <a:pPr>
                <a:defRPr/>
              </a:pPr>
              <a:t>11.05.2014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D06BD8F1-6E16-4B39-855E-763B62A3A54C}"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61159248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97095C0B-DE92-45A2-BB95-08C66F4E297D}" type="datetimeFigureOut">
              <a:rPr lang="ru-RU">
                <a:solidFill>
                  <a:prstClr val="black">
                    <a:tint val="75000"/>
                  </a:prstClr>
                </a:solidFill>
              </a:rPr>
              <a:pPr>
                <a:defRPr/>
              </a:pPr>
              <a:t>11.05.2014</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D3D6AFA3-5096-4E10-852C-7F90F091FF80}"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71176540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588A6E4D-998E-45F9-BB11-24345F9E07CA}" type="datetimeFigureOut">
              <a:rPr lang="ru-RU">
                <a:solidFill>
                  <a:prstClr val="black">
                    <a:tint val="75000"/>
                  </a:prstClr>
                </a:solidFill>
              </a:rPr>
              <a:pPr>
                <a:defRPr/>
              </a:pPr>
              <a:t>11.05.2014</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43B462CC-3F05-4721-BB4D-E3CF2BB46DD2}"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7941586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0BD7BEE8-38CF-4832-A43A-3E00850A4EB1}" type="datetimeFigureOut">
              <a:rPr lang="ru-RU">
                <a:solidFill>
                  <a:prstClr val="black">
                    <a:tint val="75000"/>
                  </a:prstClr>
                </a:solidFill>
              </a:rPr>
              <a:pPr>
                <a:defRPr/>
              </a:pPr>
              <a:t>11.05.2014</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9DF11206-CC6F-4D5A-9C44-1F7C65860373}"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0601071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F7584E33-7250-4B48-9284-8F67567C8D93}" type="datetimeFigureOut">
              <a:rPr lang="ru-RU">
                <a:solidFill>
                  <a:prstClr val="black">
                    <a:tint val="75000"/>
                  </a:prstClr>
                </a:solidFill>
              </a:rPr>
              <a:pPr>
                <a:defRPr/>
              </a:pPr>
              <a:t>11.05.2014</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E1C8A3AB-0961-4C2E-B08E-2AAF2229CA19}"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83718128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15E679F4-0E65-462F-8DDA-2D4EB05D4BAA}" type="datetimeFigureOut">
              <a:rPr lang="ru-RU">
                <a:solidFill>
                  <a:prstClr val="black">
                    <a:tint val="75000"/>
                  </a:prstClr>
                </a:solidFill>
              </a:rPr>
              <a:pPr>
                <a:defRPr/>
              </a:pPr>
              <a:t>11.05.2014</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5507ED12-E128-4AD2-BEB6-C1BAF0D7E795}"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5006369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E0BB0B3C-22DC-4446-A1BD-7D72D6BAB468}" type="datetimeFigureOut">
              <a:rPr lang="ru-RU">
                <a:solidFill>
                  <a:prstClr val="black">
                    <a:tint val="75000"/>
                  </a:prstClr>
                </a:solidFill>
              </a:rPr>
              <a:pPr>
                <a:defRPr/>
              </a:pPr>
              <a:t>11.05.2014</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446118E6-E462-44F3-98CB-D93666AFE8BB}"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04641671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5000" b="-15000"/>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C1E6216-81FE-42E9-A1F8-DECCD1D16DEC}" type="datetimeFigureOut">
              <a:rPr lang="ru-RU">
                <a:solidFill>
                  <a:prstClr val="black">
                    <a:tint val="75000"/>
                  </a:prstClr>
                </a:solidFill>
              </a:rPr>
              <a:pPr>
                <a:defRPr/>
              </a:pPr>
              <a:t>11.05.2014</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388FA5AE-445E-4526-8192-EA1C147F04F2}"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9447472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img-fotki.yandex.ru/get/13/balet-elf.0/0_5c0d_36295d68_XL" TargetMode="External"/><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hyperlink" Target="&#1042;&#1072;&#1083;&#1100;&#1089;%20&#1080;&#1079;%20&#1073;&#1072;&#1083;&#1077;&#1090;&#1072;%20&#1057;&#1087;&#1103;&#1097;&#1072;&#1103;%20&#1082;&#1088;&#1072;&#1089;&#1072;&#1074;&#1080;&#1094;&#1072;.mp4" TargetMode="Externa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meteo.by/upload/theatre/balet/shopeniana.jpg" TargetMode="Externa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relooking.ru/upload/blog/77a/istormodi-2-27.jpg" TargetMode="Externa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hyperlink" Target="http://aleho.narod.ru/book/img/fokin.jpg"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3.jpeg"/><Relationship Id="rId2" Type="http://schemas.openxmlformats.org/officeDocument/2006/relationships/hyperlink" Target="http://biletleader.ru/db.img/gallery/1-petrouchka-photo_by_damir_yusupov.jpg" TargetMode="External"/><Relationship Id="rId1" Type="http://schemas.openxmlformats.org/officeDocument/2006/relationships/slideLayout" Target="../slideLayouts/slideLayout7.xml"/><Relationship Id="rId6" Type="http://schemas.openxmlformats.org/officeDocument/2006/relationships/hyperlink" Target="&#1048;gor_-Stravinskiy-Petrushka-Scena-4-5(muzofon.com).mp3" TargetMode="External"/><Relationship Id="rId5" Type="http://schemas.openxmlformats.org/officeDocument/2006/relationships/image" Target="../media/image22.jpeg"/><Relationship Id="rId4" Type="http://schemas.openxmlformats.org/officeDocument/2006/relationships/hyperlink" Target="http://www.emc.komi.com/03/17/img/096.jpg"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1055;&#1088;&#1086;&#1082;&#1086;&#1092;&#1100;&#1077;&#1074;.%20&#1052;&#1086;&#1085;&#1090;&#1077;&#1082;&#1082;&#1080;%20&#1080;%20&#1050;&#1072;&#1087;&#1091;&#1083;&#1077;&#1090;&#1090;&#1080;%20(Prokofiev%20montagues%20and%20capulets).mp4" TargetMode="External"/><Relationship Id="rId3" Type="http://schemas.openxmlformats.org/officeDocument/2006/relationships/image" Target="../media/image24.jpeg"/><Relationship Id="rId7" Type="http://schemas.openxmlformats.org/officeDocument/2006/relationships/image" Target="../media/image26.jpeg"/><Relationship Id="rId2" Type="http://schemas.openxmlformats.org/officeDocument/2006/relationships/hyperlink" Target="http://biletleader.ru/db.img/gallery/cind3lap12.jpg" TargetMode="External"/><Relationship Id="rId1" Type="http://schemas.openxmlformats.org/officeDocument/2006/relationships/slideLayout" Target="../slideLayouts/slideLayout7.xml"/><Relationship Id="rId6" Type="http://schemas.openxmlformats.org/officeDocument/2006/relationships/hyperlink" Target="http://gallery-mt.narod.ru/images/balet/full/0070-08b.jpg" TargetMode="External"/><Relationship Id="rId5" Type="http://schemas.openxmlformats.org/officeDocument/2006/relationships/image" Target="../media/image25.jpeg"/><Relationship Id="rId4" Type="http://schemas.openxmlformats.org/officeDocument/2006/relationships/hyperlink" Target="http://art.1september.ru/2010/12/main.jpg" TargetMode="External"/><Relationship Id="rId9" Type="http://schemas.openxmlformats.org/officeDocument/2006/relationships/image" Target="../media/image27.jpeg"/></Relationships>
</file>

<file path=ppt/slides/_rels/slide16.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6.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 Id="rId9" Type="http://schemas.openxmlformats.org/officeDocument/2006/relationships/image" Target="../media/image35.jpeg"/></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Anna%20Pavlova%20in%20Dying%20Swan.mp4" TargetMode="External"/><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8" Type="http://schemas.openxmlformats.org/officeDocument/2006/relationships/hyperlink" Target="http://img0.liveinternet.ru/images/attach/c/1/54/863/54863385_f37ce0ba5404.jpg" TargetMode="External"/><Relationship Id="rId3" Type="http://schemas.openxmlformats.org/officeDocument/2006/relationships/image" Target="../media/image38.jpeg"/><Relationship Id="rId7" Type="http://schemas.openxmlformats.org/officeDocument/2006/relationships/image" Target="../media/image40.jpeg"/><Relationship Id="rId2" Type="http://schemas.openxmlformats.org/officeDocument/2006/relationships/hyperlink" Target="http://enc.permkultura.ru/getImage.do?object=1804198391&amp;original=1" TargetMode="External"/><Relationship Id="rId1" Type="http://schemas.openxmlformats.org/officeDocument/2006/relationships/slideLayout" Target="../slideLayouts/slideLayout6.xml"/><Relationship Id="rId6" Type="http://schemas.openxmlformats.org/officeDocument/2006/relationships/hyperlink" Target="http://all-photo.ru/portret/photos/25182-0.jpg" TargetMode="External"/><Relationship Id="rId5" Type="http://schemas.openxmlformats.org/officeDocument/2006/relationships/image" Target="../media/image39.jpeg"/><Relationship Id="rId4" Type="http://schemas.openxmlformats.org/officeDocument/2006/relationships/hyperlink" Target="http://megpro.narod.ru/images/vaclav/Niginski1.jpeg" TargetMode="External"/><Relationship Id="rId9" Type="http://schemas.openxmlformats.org/officeDocument/2006/relationships/image" Target="../media/image4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47.jpeg"/><Relationship Id="rId2" Type="http://schemas.openxmlformats.org/officeDocument/2006/relationships/image" Target="../media/image44.jpeg"/><Relationship Id="rId1" Type="http://schemas.openxmlformats.org/officeDocument/2006/relationships/slideLayout" Target="../slideLayouts/slideLayout6.xml"/><Relationship Id="rId6" Type="http://schemas.openxmlformats.org/officeDocument/2006/relationships/hyperlink" Target="http://img0.liveinternet.ru/images/attach/c/0/53/476/53476244_ulanova1.jpg" TargetMode="External"/><Relationship Id="rId5" Type="http://schemas.openxmlformats.org/officeDocument/2006/relationships/image" Target="../media/image46.jpeg"/><Relationship Id="rId4" Type="http://schemas.openxmlformats.org/officeDocument/2006/relationships/hyperlink" Target="http://www.cultinfo.ru/fulltext/1/001/009/001/229756042.jp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enc.permkultura.ru/getImage.do?object=1804744301&amp;original=1" TargetMode="External"/><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hyperlink" Target="&#1043;&#1072;&#1083;&#1080;&#1085;&#1072;%20&#1059;&#1083;&#1072;&#1085;&#1086;&#1074;&#1072;%20%20&#1090;&#1072;&#1085;&#1077;&#1094;%20&#1091;&#1084;&#1080;&#1088;&#1072;&#1102;&#1097;&#1077;&#1075;&#1086;%20&#1083;&#1077;&#1073;&#1077;&#1076;&#1103;%201956%20&#1075;&#1086;&#1076;.mp4"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50.jpeg"/><Relationship Id="rId7" Type="http://schemas.openxmlformats.org/officeDocument/2006/relationships/image" Target="../media/image54.jpeg"/><Relationship Id="rId2" Type="http://schemas.openxmlformats.org/officeDocument/2006/relationships/image" Target="../media/image49.jpeg"/><Relationship Id="rId1" Type="http://schemas.openxmlformats.org/officeDocument/2006/relationships/slideLayout" Target="../slideLayouts/slideLayout6.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2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hyperlink" Target="Maya%20Plisetskaya%20in%20Don%20Quixote%20ca%201959.mp4" TargetMode="Externa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hyperlink" Target="http://www.mk.ru/upload/article_images/82/5f/9c/495_2705.jp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60.jpeg"/><Relationship Id="rId7" Type="http://schemas.openxmlformats.org/officeDocument/2006/relationships/image" Target="../media/image15.jpeg"/><Relationship Id="rId2" Type="http://schemas.openxmlformats.org/officeDocument/2006/relationships/hyperlink" Target="http://www.geriatricsclub.com/upload/blog/a39/a39218c3523a8ccde1bc80e04c830e7e.jpg" TargetMode="External"/><Relationship Id="rId1" Type="http://schemas.openxmlformats.org/officeDocument/2006/relationships/slideLayout" Target="../slideLayouts/slideLayout7.xml"/><Relationship Id="rId6" Type="http://schemas.openxmlformats.org/officeDocument/2006/relationships/hyperlink" Target="&#1052;&#1072;&#1103;%20&#1055;&#1083;&#1080;&#1089;&#1077;&#1094;&#1089;&#1082;&#1072;&#1103;.%20&#1050;&#1072;&#1088;&#1084;&#1077;&#1085;-%20&#1057;&#1102;&#1080;&#1090;&#1072;..mp4" TargetMode="External"/><Relationship Id="rId5" Type="http://schemas.openxmlformats.org/officeDocument/2006/relationships/image" Target="../media/image61.jpeg"/><Relationship Id="rId4" Type="http://schemas.openxmlformats.org/officeDocument/2006/relationships/hyperlink" Target="http://www.mdf.ru/i/photo/014/14645.jp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7.xml"/><Relationship Id="rId4" Type="http://schemas.openxmlformats.org/officeDocument/2006/relationships/image" Target="../media/image64.jpeg"/></Relationships>
</file>

<file path=ppt/slides/_rels/slide28.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7.xml"/><Relationship Id="rId4" Type="http://schemas.openxmlformats.org/officeDocument/2006/relationships/image" Target="../media/image67.jpeg"/></Relationships>
</file>

<file path=ppt/slides/_rels/slide29.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7.xml"/><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jpeg"/></Relationships>
</file>

<file path=ppt/slides/_rels/slide36.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6.jpeg"/><Relationship Id="rId1" Type="http://schemas.openxmlformats.org/officeDocument/2006/relationships/slideLayout" Target="../slideLayouts/slideLayout7.xml"/><Relationship Id="rId6" Type="http://schemas.openxmlformats.org/officeDocument/2006/relationships/image" Target="../media/image77.jpeg"/><Relationship Id="rId5" Type="http://schemas.openxmlformats.org/officeDocument/2006/relationships/image" Target="../media/image80.jpeg"/><Relationship Id="rId4" Type="http://schemas.openxmlformats.org/officeDocument/2006/relationships/image" Target="../media/image78.jpeg"/></Relationships>
</file>

<file path=ppt/slides/_rels/slide37.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82.png"/><Relationship Id="rId7" Type="http://schemas.openxmlformats.org/officeDocument/2006/relationships/image" Target="../media/image86.jpeg"/><Relationship Id="rId2" Type="http://schemas.openxmlformats.org/officeDocument/2006/relationships/image" Target="../media/image81.jpeg"/><Relationship Id="rId1" Type="http://schemas.openxmlformats.org/officeDocument/2006/relationships/slideLayout" Target="../slideLayouts/slideLayout2.xml"/><Relationship Id="rId6" Type="http://schemas.openxmlformats.org/officeDocument/2006/relationships/image" Target="../media/image85.jpeg"/><Relationship Id="rId5" Type="http://schemas.openxmlformats.org/officeDocument/2006/relationships/image" Target="../media/image84.jpeg"/><Relationship Id="rId4" Type="http://schemas.openxmlformats.org/officeDocument/2006/relationships/image" Target="../media/image83.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commondatastorage.googleapis.com/static.panoramio.com/photos/original/2008968.jpg"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img1.liveinternet.ru/images/foto/b/1/512/1476512/f_6200904.jpg"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meteo.by/upload/theatre/balet/shopeniana.jpg" TargetMode="External"/><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050" name="Picture 2" descr="Картинка 53 из 96000">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70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p:nvPr/>
        </p:nvSpPr>
        <p:spPr>
          <a:xfrm>
            <a:off x="1714480" y="500042"/>
            <a:ext cx="5992346" cy="2308324"/>
          </a:xfrm>
          <a:prstGeom prst="rect">
            <a:avLst/>
          </a:prstGeom>
          <a:ln>
            <a:noFill/>
          </a:ln>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uk-UA" sz="7200" b="1" cap="all" dirty="0">
                <a:ln w="0"/>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lin ang="5400000" scaled="1"/>
                  <a:tileRect/>
                </a:gradFill>
                <a:effectLst>
                  <a:outerShdw blurRad="38100" dist="38100" dir="2700000" algn="tl">
                    <a:srgbClr val="000000">
                      <a:alpha val="43137"/>
                    </a:srgbClr>
                  </a:outerShdw>
                  <a:reflection blurRad="12700" stA="50000" endPos="50000" dist="5000" dir="5400000" sy="-100000" rotWithShape="0"/>
                </a:effectLst>
                <a:latin typeface="Monotype Corsiva" pitchFamily="66" charset="0"/>
                <a:ea typeface="Times New Roman" pitchFamily="18" charset="0"/>
                <a:cs typeface="Times New Roman" pitchFamily="18" charset="0"/>
              </a:rPr>
              <a:t>Російський  </a:t>
            </a:r>
          </a:p>
          <a:p>
            <a:pPr algn="ctr">
              <a:defRPr/>
            </a:pPr>
            <a:r>
              <a:rPr lang="uk-UA" sz="7200" b="1" cap="all" dirty="0">
                <a:ln w="0"/>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lin ang="5400000" scaled="1"/>
                  <a:tileRect/>
                </a:gradFill>
                <a:effectLst>
                  <a:outerShdw blurRad="38100" dist="38100" dir="2700000" algn="tl">
                    <a:srgbClr val="000000">
                      <a:alpha val="43137"/>
                    </a:srgbClr>
                  </a:outerShdw>
                  <a:reflection blurRad="12700" stA="50000" endPos="50000" dist="5000" dir="5400000" sy="-100000" rotWithShape="0"/>
                </a:effectLst>
                <a:latin typeface="Monotype Corsiva" pitchFamily="66" charset="0"/>
                <a:ea typeface="Times New Roman" pitchFamily="18" charset="0"/>
                <a:cs typeface="Times New Roman" pitchFamily="18" charset="0"/>
              </a:rPr>
              <a:t>балет </a:t>
            </a:r>
            <a:endParaRPr lang="ru-RU" sz="7200" b="1" cap="all" dirty="0">
              <a:ln w="0"/>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lin ang="5400000" scaled="1"/>
                <a:tileRect/>
              </a:gradFill>
              <a:effectLst>
                <a:outerShdw blurRad="38100" dist="38100" dir="2700000" algn="tl">
                  <a:srgbClr val="000000">
                    <a:alpha val="43137"/>
                  </a:srgbClr>
                </a:outerShdw>
                <a:reflection blurRad="12700" stA="50000" endPos="50000" dist="5000" dir="5400000" sy="-100000" rotWithShape="0"/>
              </a:effectLst>
              <a:latin typeface="Monotype Corsiva" pitchFamily="66" charset="0"/>
            </a:endParaRPr>
          </a:p>
        </p:txBody>
      </p:sp>
      <p:sp>
        <p:nvSpPr>
          <p:cNvPr id="4" name="Rectangle 1"/>
          <p:cNvSpPr>
            <a:spLocks noChangeArrowheads="1"/>
          </p:cNvSpPr>
          <p:nvPr/>
        </p:nvSpPr>
        <p:spPr bwMode="auto">
          <a:xfrm>
            <a:off x="2286000" y="3000375"/>
            <a:ext cx="4857750" cy="1200150"/>
          </a:xfrm>
          <a:prstGeom prst="rect">
            <a:avLst/>
          </a:prstGeom>
          <a:noFill/>
          <a:ln w="9525">
            <a:noFill/>
            <a:miter lim="800000"/>
            <a:headEnd/>
            <a:tailEnd/>
          </a:ln>
          <a:effectLst/>
        </p:spPr>
        <p:txBody>
          <a:bodyPr anchor="ctr">
            <a:spAutoFit/>
          </a:bodyPr>
          <a:lstStyle/>
          <a:p>
            <a:pPr algn="ctr" fontAlgn="base">
              <a:spcBef>
                <a:spcPct val="0"/>
              </a:spcBef>
              <a:spcAft>
                <a:spcPct val="0"/>
              </a:spcAft>
              <a:defRPr/>
            </a:pPr>
            <a:r>
              <a:rPr lang="uk-UA" sz="3600" b="1" i="1" dirty="0">
                <a:solidFill>
                  <a:prstClr val="black"/>
                </a:solidFill>
                <a:effectLst>
                  <a:outerShdw blurRad="38100" dist="38100" dir="2700000" algn="tl">
                    <a:srgbClr val="C0C0C0"/>
                  </a:outerShdw>
                </a:effectLst>
                <a:latin typeface="Monotype Corsiva" pitchFamily="66" charset="0"/>
                <a:cs typeface="Times New Roman" pitchFamily="18" charset="0"/>
              </a:rPr>
              <a:t>Видатні композитори </a:t>
            </a:r>
            <a:r>
              <a:rPr lang="en-US" sz="3600" b="1" i="1" dirty="0">
                <a:solidFill>
                  <a:prstClr val="black"/>
                </a:solidFill>
                <a:effectLst>
                  <a:outerShdw blurRad="38100" dist="38100" dir="2700000" algn="tl">
                    <a:srgbClr val="C0C0C0"/>
                  </a:outerShdw>
                </a:effectLst>
                <a:latin typeface="Monotype Corsiva" pitchFamily="66" charset="0"/>
                <a:cs typeface="Times New Roman" pitchFamily="18" charset="0"/>
              </a:rPr>
              <a:t/>
            </a:r>
            <a:br>
              <a:rPr lang="en-US" sz="3600" b="1" i="1" dirty="0">
                <a:solidFill>
                  <a:prstClr val="black"/>
                </a:solidFill>
                <a:effectLst>
                  <a:outerShdw blurRad="38100" dist="38100" dir="2700000" algn="tl">
                    <a:srgbClr val="C0C0C0"/>
                  </a:outerShdw>
                </a:effectLst>
                <a:latin typeface="Monotype Corsiva" pitchFamily="66" charset="0"/>
                <a:cs typeface="Times New Roman" pitchFamily="18" charset="0"/>
              </a:rPr>
            </a:br>
            <a:r>
              <a:rPr lang="uk-UA" sz="3600" b="1" i="1" dirty="0">
                <a:solidFill>
                  <a:prstClr val="black"/>
                </a:solidFill>
                <a:effectLst>
                  <a:outerShdw blurRad="38100" dist="38100" dir="2700000" algn="tl">
                    <a:srgbClr val="C0C0C0"/>
                  </a:outerShdw>
                </a:effectLst>
                <a:latin typeface="Monotype Corsiva" pitchFamily="66" charset="0"/>
                <a:cs typeface="Times New Roman" pitchFamily="18" charset="0"/>
              </a:rPr>
              <a:t>і виконавці </a:t>
            </a:r>
            <a:endParaRPr lang="uk-UA" sz="4800" b="1" dirty="0">
              <a:solidFill>
                <a:prstClr val="black"/>
              </a:solidFill>
              <a:effectLst>
                <a:outerShdw blurRad="38100" dist="38100" dir="2700000" algn="tl">
                  <a:srgbClr val="C0C0C0"/>
                </a:outerShdw>
              </a:effectLst>
              <a:latin typeface="Monotype Corsiva" pitchFamily="66" charset="0"/>
            </a:endParaRPr>
          </a:p>
        </p:txBody>
      </p:sp>
    </p:spTree>
    <p:extLst>
      <p:ext uri="{BB962C8B-B14F-4D97-AF65-F5344CB8AC3E}">
        <p14:creationId xmlns:p14="http://schemas.microsoft.com/office/powerpoint/2010/main" val="39174874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a:xfrm>
            <a:off x="5929322" y="714356"/>
            <a:ext cx="2857500" cy="571500"/>
          </a:xfrm>
        </p:spPr>
        <p:txBody>
          <a:bodyPr/>
          <a:lstStyle/>
          <a:p>
            <a:pPr eaLnBrk="1" hangingPunct="1"/>
            <a:r>
              <a:rPr lang="ru-RU" sz="1800" b="1" dirty="0" smtClean="0">
                <a:solidFill>
                  <a:srgbClr val="990099"/>
                </a:solidFill>
                <a:latin typeface="Constantia" pitchFamily="18" charset="0"/>
                <a:cs typeface="Arial" pitchFamily="34" charset="0"/>
              </a:rPr>
              <a:t>Балет «</a:t>
            </a:r>
            <a:r>
              <a:rPr lang="ru-RU" sz="1800" b="1" dirty="0" err="1" smtClean="0">
                <a:solidFill>
                  <a:srgbClr val="990099"/>
                </a:solidFill>
                <a:latin typeface="Constantia" pitchFamily="18" charset="0"/>
                <a:cs typeface="Arial" pitchFamily="34" charset="0"/>
              </a:rPr>
              <a:t>Лускунчик</a:t>
            </a:r>
            <a:r>
              <a:rPr lang="ru-RU" sz="1800" b="1" dirty="0" smtClean="0">
                <a:solidFill>
                  <a:srgbClr val="990099"/>
                </a:solidFill>
                <a:latin typeface="Constantia" pitchFamily="18" charset="0"/>
                <a:cs typeface="Arial" pitchFamily="34" charset="0"/>
              </a:rPr>
              <a:t>» 1892</a:t>
            </a:r>
          </a:p>
        </p:txBody>
      </p:sp>
      <p:pic>
        <p:nvPicPr>
          <p:cNvPr id="4" name="Рисунок 3" descr="sleeping_beauty.jpg"/>
          <p:cNvPicPr>
            <a:picLocks noChangeAspect="1"/>
          </p:cNvPicPr>
          <p:nvPr/>
        </p:nvPicPr>
        <p:blipFill>
          <a:blip r:embed="rId2"/>
          <a:stretch>
            <a:fillRect/>
          </a:stretch>
        </p:blipFill>
        <p:spPr>
          <a:xfrm>
            <a:off x="285720" y="3214686"/>
            <a:ext cx="5214960" cy="3128976"/>
          </a:xfrm>
          <a:prstGeom prst="rect">
            <a:avLst/>
          </a:prstGeom>
          <a:ln>
            <a:noFill/>
          </a:ln>
          <a:effectLst>
            <a:outerShdw blurRad="292100" dist="139700" dir="2700000" algn="tl" rotWithShape="0">
              <a:srgbClr val="333333">
                <a:alpha val="65000"/>
              </a:srgbClr>
            </a:outerShdw>
          </a:effectLst>
        </p:spPr>
      </p:pic>
      <p:pic>
        <p:nvPicPr>
          <p:cNvPr id="5" name="Рисунок 4" descr="Nuss6%20bearb.jpg"/>
          <p:cNvPicPr>
            <a:picLocks noChangeAspect="1"/>
          </p:cNvPicPr>
          <p:nvPr/>
        </p:nvPicPr>
        <p:blipFill>
          <a:blip r:embed="rId3"/>
          <a:stretch>
            <a:fillRect/>
          </a:stretch>
        </p:blipFill>
        <p:spPr>
          <a:xfrm>
            <a:off x="5786446" y="1500174"/>
            <a:ext cx="2850295" cy="3867156"/>
          </a:xfrm>
          <a:prstGeom prst="rect">
            <a:avLst/>
          </a:prstGeom>
          <a:ln>
            <a:noFill/>
          </a:ln>
          <a:effectLst>
            <a:outerShdw blurRad="292100" dist="139700" dir="2700000" algn="tl" rotWithShape="0">
              <a:srgbClr val="333333">
                <a:alpha val="65000"/>
              </a:srgbClr>
            </a:outerShdw>
          </a:effectLst>
        </p:spPr>
      </p:pic>
      <p:pic>
        <p:nvPicPr>
          <p:cNvPr id="6" name="Рисунок 5" descr="nutcracker2.jpg"/>
          <p:cNvPicPr>
            <a:picLocks noChangeAspect="1"/>
          </p:cNvPicPr>
          <p:nvPr/>
        </p:nvPicPr>
        <p:blipFill>
          <a:blip r:embed="rId4"/>
          <a:stretch>
            <a:fillRect/>
          </a:stretch>
        </p:blipFill>
        <p:spPr>
          <a:xfrm>
            <a:off x="285720" y="500042"/>
            <a:ext cx="4881597" cy="2928958"/>
          </a:xfrm>
          <a:prstGeom prst="rect">
            <a:avLst/>
          </a:prstGeom>
          <a:ln>
            <a:noFill/>
          </a:ln>
          <a:effectLst>
            <a:outerShdw blurRad="292100" dist="139700" dir="2700000" algn="tl" rotWithShape="0">
              <a:srgbClr val="333333">
                <a:alpha val="65000"/>
              </a:srgbClr>
            </a:outerShdw>
          </a:effectLst>
        </p:spPr>
      </p:pic>
      <p:sp>
        <p:nvSpPr>
          <p:cNvPr id="10246" name="Прямоугольник 6"/>
          <p:cNvSpPr>
            <a:spLocks noChangeArrowheads="1"/>
          </p:cNvSpPr>
          <p:nvPr/>
        </p:nvSpPr>
        <p:spPr bwMode="auto">
          <a:xfrm>
            <a:off x="1500166" y="6488113"/>
            <a:ext cx="34441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ru-RU" b="1" dirty="0">
                <a:solidFill>
                  <a:srgbClr val="990099"/>
                </a:solidFill>
                <a:latin typeface="Constantia" pitchFamily="18" charset="0"/>
                <a:cs typeface="Arial" pitchFamily="34" charset="0"/>
              </a:rPr>
              <a:t>Балет «</a:t>
            </a:r>
            <a:r>
              <a:rPr lang="ru-RU" b="1" dirty="0" err="1">
                <a:solidFill>
                  <a:srgbClr val="990099"/>
                </a:solidFill>
                <a:latin typeface="Constantia" pitchFamily="18" charset="0"/>
                <a:cs typeface="Arial" pitchFamily="34" charset="0"/>
              </a:rPr>
              <a:t>Спляча</a:t>
            </a:r>
            <a:r>
              <a:rPr lang="ru-RU" b="1" dirty="0">
                <a:solidFill>
                  <a:srgbClr val="990099"/>
                </a:solidFill>
                <a:latin typeface="Constantia" pitchFamily="18" charset="0"/>
                <a:cs typeface="Arial" pitchFamily="34" charset="0"/>
              </a:rPr>
              <a:t> </a:t>
            </a:r>
            <a:r>
              <a:rPr lang="ru-RU" b="1" dirty="0" err="1">
                <a:solidFill>
                  <a:srgbClr val="990099"/>
                </a:solidFill>
                <a:latin typeface="Constantia" pitchFamily="18" charset="0"/>
                <a:cs typeface="Arial" pitchFamily="34" charset="0"/>
              </a:rPr>
              <a:t>красуня</a:t>
            </a:r>
            <a:r>
              <a:rPr lang="ru-RU" b="1" dirty="0" smtClean="0">
                <a:solidFill>
                  <a:srgbClr val="990099"/>
                </a:solidFill>
                <a:latin typeface="Constantia" pitchFamily="18" charset="0"/>
                <a:cs typeface="Arial" pitchFamily="34" charset="0"/>
              </a:rPr>
              <a:t>» 1889</a:t>
            </a:r>
            <a:endParaRPr lang="ru-RU" dirty="0">
              <a:solidFill>
                <a:prstClr val="black"/>
              </a:solidFill>
              <a:latin typeface="Constantia" pitchFamily="18" charset="0"/>
              <a:cs typeface="Arial" pitchFamily="34" charset="0"/>
            </a:endParaRPr>
          </a:p>
        </p:txBody>
      </p:sp>
      <p:sp>
        <p:nvSpPr>
          <p:cNvPr id="10247" name="Прямоугольник 7"/>
          <p:cNvSpPr>
            <a:spLocks noChangeArrowheads="1"/>
          </p:cNvSpPr>
          <p:nvPr/>
        </p:nvSpPr>
        <p:spPr bwMode="auto">
          <a:xfrm>
            <a:off x="714348" y="142852"/>
            <a:ext cx="34248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ru-RU" b="1" dirty="0">
                <a:solidFill>
                  <a:srgbClr val="990099"/>
                </a:solidFill>
                <a:latin typeface="Constantia" pitchFamily="18" charset="0"/>
                <a:cs typeface="Arial" pitchFamily="34" charset="0"/>
              </a:rPr>
              <a:t>Балет «Лебедине озеро</a:t>
            </a:r>
            <a:r>
              <a:rPr lang="ru-RU" b="1" dirty="0" smtClean="0">
                <a:solidFill>
                  <a:srgbClr val="990099"/>
                </a:solidFill>
                <a:latin typeface="Constantia" pitchFamily="18" charset="0"/>
                <a:cs typeface="Arial" pitchFamily="34" charset="0"/>
              </a:rPr>
              <a:t>» 1876</a:t>
            </a:r>
            <a:endParaRPr lang="ru-RU" dirty="0">
              <a:solidFill>
                <a:prstClr val="black"/>
              </a:solidFill>
              <a:latin typeface="Constantia" pitchFamily="18" charset="0"/>
              <a:cs typeface="Arial" pitchFamily="34" charset="0"/>
            </a:endParaRPr>
          </a:p>
        </p:txBody>
      </p:sp>
      <p:sp>
        <p:nvSpPr>
          <p:cNvPr id="8" name="Прямоугольник 7">
            <a:hlinkClick r:id="rId5" action="ppaction://hlinkfile"/>
          </p:cNvPr>
          <p:cNvSpPr/>
          <p:nvPr/>
        </p:nvSpPr>
        <p:spPr>
          <a:xfrm>
            <a:off x="5857884" y="6429396"/>
            <a:ext cx="2669513" cy="276999"/>
          </a:xfrm>
          <a:prstGeom prst="rect">
            <a:avLst/>
          </a:prstGeom>
        </p:spPr>
        <p:txBody>
          <a:bodyPr wrap="none">
            <a:spAutoFit/>
          </a:bodyPr>
          <a:lstStyle/>
          <a:p>
            <a:r>
              <a:rPr lang="ru-RU" sz="1200" dirty="0" smtClean="0">
                <a:latin typeface="Constantia" pitchFamily="18" charset="0"/>
              </a:rPr>
              <a:t>Вальс из балета 'Спящая красавица'</a:t>
            </a:r>
            <a:endParaRPr lang="ru-RU" sz="1200" dirty="0">
              <a:latin typeface="Constantia" pitchFamily="18" charset="0"/>
            </a:endParaRPr>
          </a:p>
        </p:txBody>
      </p:sp>
      <p:pic>
        <p:nvPicPr>
          <p:cNvPr id="26626" name="Picture 2" descr="http://t1.gstatic.com/images?q=tbn:ANd9GcTfhXDimXfxfPaUena8kqhMVDRjl2pax_H-Hh9IGf-vo4jzuAco1g">
            <a:hlinkClick r:id="rId5" action="ppaction://hlinkfile"/>
          </p:cNvPr>
          <p:cNvPicPr>
            <a:picLocks noChangeAspect="1" noChangeArrowheads="1"/>
          </p:cNvPicPr>
          <p:nvPr/>
        </p:nvPicPr>
        <p:blipFill>
          <a:blip r:embed="rId6" cstate="print"/>
          <a:srcRect/>
          <a:stretch>
            <a:fillRect/>
          </a:stretch>
        </p:blipFill>
        <p:spPr bwMode="auto">
          <a:xfrm>
            <a:off x="8429652" y="6215082"/>
            <a:ext cx="515880" cy="500042"/>
          </a:xfrm>
          <a:prstGeom prst="rect">
            <a:avLst/>
          </a:prstGeom>
          <a:noFill/>
        </p:spPr>
      </p:pic>
    </p:spTree>
    <p:extLst>
      <p:ext uri="{BB962C8B-B14F-4D97-AF65-F5344CB8AC3E}">
        <p14:creationId xmlns:p14="http://schemas.microsoft.com/office/powerpoint/2010/main" val="22410191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ppt_x</p:attrName>
                                        </p:attrNameLst>
                                      </p:cBhvr>
                                      <p:tavLst>
                                        <p:tav tm="0">
                                          <p:val>
                                            <p:strVal val="#ppt_x-.2"/>
                                          </p:val>
                                        </p:tav>
                                        <p:tav tm="100000">
                                          <p:val>
                                            <p:strVal val="#ppt_x"/>
                                          </p:val>
                                        </p:tav>
                                      </p:tavLst>
                                    </p:anim>
                                    <p:anim calcmode="lin" valueType="num">
                                      <p:cBhvr>
                                        <p:cTn id="15"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ppt_x</p:attrName>
                                        </p:attrNameLst>
                                      </p:cBhvr>
                                      <p:tavLst>
                                        <p:tav tm="0">
                                          <p:val>
                                            <p:strVal val="#ppt_x-.2"/>
                                          </p:val>
                                        </p:tav>
                                        <p:tav tm="100000">
                                          <p:val>
                                            <p:strVal val="#ppt_x"/>
                                          </p:val>
                                        </p:tav>
                                      </p:tavLst>
                                    </p:anim>
                                    <p:anim calcmode="lin" valueType="num">
                                      <p:cBhvr>
                                        <p:cTn id="22"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descr="Картинка 21 из 318">
            <a:hlinkClick r:id="rId2"/>
          </p:cNvPr>
          <p:cNvPicPr>
            <a:picLocks noChangeAspect="1" noChangeArrowheads="1"/>
          </p:cNvPicPr>
          <p:nvPr/>
        </p:nvPicPr>
        <p:blipFill>
          <a:blip r:embed="rId3">
            <a:lum bright="10000"/>
            <a:extLst>
              <a:ext uri="{28A0092B-C50C-407E-A947-70E740481C1C}">
                <a14:useLocalDpi xmlns:a14="http://schemas.microsoft.com/office/drawing/2010/main" val="0"/>
              </a:ext>
            </a:extLst>
          </a:blip>
          <a:srcRect/>
          <a:stretch>
            <a:fillRect/>
          </a:stretch>
        </p:blipFill>
        <p:spPr bwMode="auto">
          <a:xfrm>
            <a:off x="0" y="0"/>
            <a:ext cx="9132888" cy="592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3" descr="Картинка 21 из 318">
            <a:hlinkClick r:id="rId2"/>
          </p:cNvPr>
          <p:cNvPicPr>
            <a:picLocks noChangeAspect="1" noChangeArrowheads="1"/>
          </p:cNvPicPr>
          <p:nvPr/>
        </p:nvPicPr>
        <p:blipFill>
          <a:blip r:embed="rId3">
            <a:lum bright="10000"/>
            <a:extLst>
              <a:ext uri="{28A0092B-C50C-407E-A947-70E740481C1C}">
                <a14:useLocalDpi xmlns:a14="http://schemas.microsoft.com/office/drawing/2010/main" val="0"/>
              </a:ext>
            </a:extLst>
          </a:blip>
          <a:srcRect b="14458"/>
          <a:stretch>
            <a:fillRect/>
          </a:stretch>
        </p:blipFill>
        <p:spPr bwMode="auto">
          <a:xfrm>
            <a:off x="0" y="1785938"/>
            <a:ext cx="9132888" cy="507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7" descr="Мариус Петипа"/>
          <p:cNvPicPr>
            <a:picLocks noChangeAspect="1" noChangeArrowheads="1"/>
          </p:cNvPicPr>
          <p:nvPr/>
        </p:nvPicPr>
        <p:blipFill>
          <a:blip r:embed="rId4"/>
          <a:srcRect/>
          <a:stretch>
            <a:fillRect/>
          </a:stretch>
        </p:blipFill>
        <p:spPr bwMode="auto">
          <a:xfrm>
            <a:off x="5357818" y="357166"/>
            <a:ext cx="3519992" cy="478634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176" name="Text Box 8"/>
          <p:cNvSpPr txBox="1">
            <a:spLocks noChangeArrowheads="1"/>
          </p:cNvSpPr>
          <p:nvPr/>
        </p:nvSpPr>
        <p:spPr bwMode="auto">
          <a:xfrm>
            <a:off x="5143505" y="5286388"/>
            <a:ext cx="3643338" cy="1077218"/>
          </a:xfrm>
          <a:prstGeom prst="rect">
            <a:avLst/>
          </a:prstGeom>
          <a:noFill/>
          <a:ln w="9525">
            <a:noFill/>
            <a:miter lim="800000"/>
            <a:headEnd/>
            <a:tailEnd/>
          </a:ln>
          <a:effectLst/>
        </p:spPr>
        <p:txBody>
          <a:bodyPr wrap="square">
            <a:spAutoFit/>
          </a:bodyPr>
          <a:lstStyle/>
          <a:p>
            <a:pPr>
              <a:defRPr/>
            </a:pPr>
            <a:r>
              <a:rPr lang="ru-RU" sz="3600" b="1" dirty="0" err="1">
                <a:solidFill>
                  <a:srgbClr val="002060"/>
                </a:solidFill>
                <a:effectLst>
                  <a:outerShdw blurRad="38100" dist="38100" dir="2700000" algn="tl">
                    <a:srgbClr val="000000">
                      <a:alpha val="43137"/>
                    </a:srgbClr>
                  </a:outerShdw>
                </a:effectLst>
                <a:latin typeface="Constantia" pitchFamily="18" charset="0"/>
              </a:rPr>
              <a:t>Маріус</a:t>
            </a:r>
            <a:r>
              <a:rPr lang="ru-RU" sz="3600" b="1" dirty="0">
                <a:solidFill>
                  <a:srgbClr val="002060"/>
                </a:solidFill>
                <a:effectLst>
                  <a:outerShdw blurRad="38100" dist="38100" dir="2700000" algn="tl">
                    <a:srgbClr val="000000">
                      <a:alpha val="43137"/>
                    </a:srgbClr>
                  </a:outerShdw>
                </a:effectLst>
                <a:latin typeface="Constantia" pitchFamily="18" charset="0"/>
              </a:rPr>
              <a:t> </a:t>
            </a:r>
            <a:r>
              <a:rPr lang="ru-RU" sz="3600" b="1" dirty="0" err="1" smtClean="0">
                <a:solidFill>
                  <a:srgbClr val="002060"/>
                </a:solidFill>
                <a:effectLst>
                  <a:outerShdw blurRad="38100" dist="38100" dir="2700000" algn="tl">
                    <a:srgbClr val="000000">
                      <a:alpha val="43137"/>
                    </a:srgbClr>
                  </a:outerShdw>
                </a:effectLst>
                <a:latin typeface="Constantia" pitchFamily="18" charset="0"/>
              </a:rPr>
              <a:t>Петіпа</a:t>
            </a:r>
            <a:endParaRPr lang="ru-RU" sz="3600" b="1" dirty="0" smtClean="0">
              <a:solidFill>
                <a:srgbClr val="002060"/>
              </a:solidFill>
              <a:effectLst>
                <a:outerShdw blurRad="38100" dist="38100" dir="2700000" algn="tl">
                  <a:srgbClr val="000000">
                    <a:alpha val="43137"/>
                  </a:srgbClr>
                </a:outerShdw>
              </a:effectLst>
              <a:latin typeface="Constantia" pitchFamily="18" charset="0"/>
            </a:endParaRPr>
          </a:p>
          <a:p>
            <a:pPr algn="ctr">
              <a:defRPr/>
            </a:pPr>
            <a:r>
              <a:rPr lang="ru-RU" sz="2800" b="1" dirty="0" smtClean="0">
                <a:solidFill>
                  <a:srgbClr val="002060"/>
                </a:solidFill>
                <a:effectLst>
                  <a:outerShdw blurRad="38100" dist="38100" dir="2700000" algn="tl">
                    <a:srgbClr val="000000">
                      <a:alpha val="43137"/>
                    </a:srgbClr>
                  </a:outerShdw>
                </a:effectLst>
                <a:latin typeface="Constantia" pitchFamily="18" charset="0"/>
              </a:rPr>
              <a:t>1818-1910</a:t>
            </a:r>
            <a:endParaRPr lang="ru-RU" sz="2800" b="1" dirty="0">
              <a:solidFill>
                <a:srgbClr val="002060"/>
              </a:solidFill>
              <a:effectLst>
                <a:outerShdw blurRad="38100" dist="38100" dir="2700000" algn="tl">
                  <a:srgbClr val="000000">
                    <a:alpha val="43137"/>
                  </a:srgbClr>
                </a:outerShdw>
              </a:effectLst>
              <a:latin typeface="Constantia" pitchFamily="18" charset="0"/>
            </a:endParaRPr>
          </a:p>
        </p:txBody>
      </p:sp>
      <p:sp>
        <p:nvSpPr>
          <p:cNvPr id="51201" name="Rectangle 1"/>
          <p:cNvSpPr>
            <a:spLocks noChangeArrowheads="1"/>
          </p:cNvSpPr>
          <p:nvPr/>
        </p:nvSpPr>
        <p:spPr bwMode="auto">
          <a:xfrm>
            <a:off x="214282" y="214290"/>
            <a:ext cx="5000626" cy="3970318"/>
          </a:xfrm>
          <a:prstGeom prst="rect">
            <a:avLst/>
          </a:prstGeom>
          <a:noFill/>
          <a:ln w="9525">
            <a:noFill/>
            <a:miter lim="800000"/>
            <a:headEnd/>
            <a:tailEnd/>
          </a:ln>
          <a:effectLst/>
        </p:spPr>
        <p:txBody>
          <a:bodyPr wrap="square" anchor="ctr">
            <a:spAutoFit/>
          </a:bodyPr>
          <a:lstStyle/>
          <a:p>
            <a:pPr algn="just" fontAlgn="base">
              <a:spcBef>
                <a:spcPct val="0"/>
              </a:spcBef>
              <a:spcAft>
                <a:spcPct val="0"/>
              </a:spcAft>
              <a:defRPr/>
            </a:pPr>
            <a:r>
              <a:rPr lang="uk-UA" dirty="0">
                <a:solidFill>
                  <a:schemeClr val="accent1">
                    <a:lumMod val="40000"/>
                    <a:lumOff val="60000"/>
                  </a:schemeClr>
                </a:solidFill>
                <a:effectLst>
                  <a:outerShdw blurRad="38100" dist="38100" dir="2700000" algn="tl">
                    <a:srgbClr val="C0C0C0"/>
                  </a:outerShdw>
                </a:effectLst>
                <a:latin typeface="Constantia" pitchFamily="18" charset="0"/>
                <a:cs typeface="Times New Roman" pitchFamily="18" charset="0"/>
              </a:rPr>
              <a:t>Величезний внесок у розвиток російського балету зробив </a:t>
            </a:r>
            <a:br>
              <a:rPr lang="uk-UA" dirty="0">
                <a:solidFill>
                  <a:schemeClr val="accent1">
                    <a:lumMod val="40000"/>
                    <a:lumOff val="60000"/>
                  </a:schemeClr>
                </a:solidFill>
                <a:effectLst>
                  <a:outerShdw blurRad="38100" dist="38100" dir="2700000" algn="tl">
                    <a:srgbClr val="C0C0C0"/>
                  </a:outerShdw>
                </a:effectLst>
                <a:latin typeface="Constantia" pitchFamily="18" charset="0"/>
                <a:cs typeface="Times New Roman" pitchFamily="18" charset="0"/>
              </a:rPr>
            </a:br>
            <a:r>
              <a:rPr lang="uk-UA" dirty="0" err="1">
                <a:solidFill>
                  <a:schemeClr val="accent1">
                    <a:lumMod val="40000"/>
                    <a:lumOff val="60000"/>
                  </a:schemeClr>
                </a:solidFill>
                <a:effectLst>
                  <a:outerShdw blurRad="38100" dist="38100" dir="2700000" algn="tl">
                    <a:srgbClr val="C0C0C0"/>
                  </a:outerShdw>
                </a:effectLst>
                <a:latin typeface="Constantia" pitchFamily="18" charset="0"/>
                <a:cs typeface="Times New Roman" pitchFamily="18" charset="0"/>
              </a:rPr>
              <a:t>Маріус</a:t>
            </a:r>
            <a:r>
              <a:rPr lang="uk-UA" dirty="0">
                <a:solidFill>
                  <a:schemeClr val="accent1">
                    <a:lumMod val="40000"/>
                    <a:lumOff val="60000"/>
                  </a:schemeClr>
                </a:solidFill>
                <a:effectLst>
                  <a:outerShdw blurRad="38100" dist="38100" dir="2700000" algn="tl">
                    <a:srgbClr val="C0C0C0"/>
                  </a:outerShdw>
                </a:effectLst>
                <a:latin typeface="Constantia" pitchFamily="18" charset="0"/>
                <a:cs typeface="Times New Roman" pitchFamily="18" charset="0"/>
              </a:rPr>
              <a:t> </a:t>
            </a:r>
            <a:r>
              <a:rPr lang="uk-UA" dirty="0" err="1">
                <a:solidFill>
                  <a:schemeClr val="accent1">
                    <a:lumMod val="40000"/>
                    <a:lumOff val="60000"/>
                  </a:schemeClr>
                </a:solidFill>
                <a:effectLst>
                  <a:outerShdw blurRad="38100" dist="38100" dir="2700000" algn="tl">
                    <a:srgbClr val="C0C0C0"/>
                  </a:outerShdw>
                </a:effectLst>
                <a:latin typeface="Constantia" pitchFamily="18" charset="0"/>
                <a:cs typeface="Times New Roman" pitchFamily="18" charset="0"/>
              </a:rPr>
              <a:t>Петіпа</a:t>
            </a:r>
            <a:r>
              <a:rPr lang="uk-UA" dirty="0">
                <a:solidFill>
                  <a:schemeClr val="accent1">
                    <a:lumMod val="40000"/>
                    <a:lumOff val="60000"/>
                  </a:schemeClr>
                </a:solidFill>
                <a:effectLst>
                  <a:outerShdw blurRad="38100" dist="38100" dir="2700000" algn="tl">
                    <a:srgbClr val="C0C0C0"/>
                  </a:outerShdw>
                </a:effectLst>
                <a:latin typeface="Constantia" pitchFamily="18" charset="0"/>
                <a:cs typeface="Times New Roman" pitchFamily="18" charset="0"/>
              </a:rPr>
              <a:t>, французький артист </a:t>
            </a:r>
            <a:br>
              <a:rPr lang="uk-UA" dirty="0">
                <a:solidFill>
                  <a:schemeClr val="accent1">
                    <a:lumMod val="40000"/>
                    <a:lumOff val="60000"/>
                  </a:schemeClr>
                </a:solidFill>
                <a:effectLst>
                  <a:outerShdw blurRad="38100" dist="38100" dir="2700000" algn="tl">
                    <a:srgbClr val="C0C0C0"/>
                  </a:outerShdw>
                </a:effectLst>
                <a:latin typeface="Constantia" pitchFamily="18" charset="0"/>
                <a:cs typeface="Times New Roman" pitchFamily="18" charset="0"/>
              </a:rPr>
            </a:br>
            <a:r>
              <a:rPr lang="uk-UA" dirty="0">
                <a:solidFill>
                  <a:schemeClr val="accent1">
                    <a:lumMod val="40000"/>
                    <a:lumOff val="60000"/>
                  </a:schemeClr>
                </a:solidFill>
                <a:effectLst>
                  <a:outerShdw blurRad="38100" dist="38100" dir="2700000" algn="tl">
                    <a:srgbClr val="C0C0C0"/>
                  </a:outerShdw>
                </a:effectLst>
                <a:latin typeface="Constantia" pitchFamily="18" charset="0"/>
                <a:cs typeface="Times New Roman" pitchFamily="18" charset="0"/>
              </a:rPr>
              <a:t>і хореограф, що працював у Росії. Найбільший хореограф другої половини XIX століття, він очолював Петербурзьку імператорську балетну трупу, де поставив понад 50 спектаклів, що стали зразками стилю «великого балету», який сформувався в цю епоху в Росії. Співпраця з Чайковським стала для </a:t>
            </a:r>
            <a:r>
              <a:rPr lang="uk-UA" dirty="0" err="1">
                <a:solidFill>
                  <a:schemeClr val="accent1">
                    <a:lumMod val="40000"/>
                    <a:lumOff val="60000"/>
                  </a:schemeClr>
                </a:solidFill>
                <a:effectLst>
                  <a:outerShdw blurRad="38100" dist="38100" dir="2700000" algn="tl">
                    <a:srgbClr val="C0C0C0"/>
                  </a:outerShdw>
                </a:effectLst>
                <a:latin typeface="Constantia" pitchFamily="18" charset="0"/>
                <a:cs typeface="Times New Roman" pitchFamily="18" charset="0"/>
              </a:rPr>
              <a:t>Петіпа</a:t>
            </a:r>
            <a:r>
              <a:rPr lang="uk-UA" dirty="0">
                <a:solidFill>
                  <a:schemeClr val="accent1">
                    <a:lumMod val="40000"/>
                    <a:lumOff val="60000"/>
                  </a:schemeClr>
                </a:solidFill>
                <a:effectLst>
                  <a:outerShdw blurRad="38100" dist="38100" dir="2700000" algn="tl">
                    <a:srgbClr val="C0C0C0"/>
                  </a:outerShdw>
                </a:effectLst>
                <a:latin typeface="Constantia" pitchFamily="18" charset="0"/>
                <a:cs typeface="Times New Roman" pitchFamily="18" charset="0"/>
              </a:rPr>
              <a:t> джерелом натхнення, з якого народилися геніальні твори, </a:t>
            </a:r>
            <a:br>
              <a:rPr lang="uk-UA" dirty="0">
                <a:solidFill>
                  <a:schemeClr val="accent1">
                    <a:lumMod val="40000"/>
                    <a:lumOff val="60000"/>
                  </a:schemeClr>
                </a:solidFill>
                <a:effectLst>
                  <a:outerShdw blurRad="38100" dist="38100" dir="2700000" algn="tl">
                    <a:srgbClr val="C0C0C0"/>
                  </a:outerShdw>
                </a:effectLst>
                <a:latin typeface="Constantia" pitchFamily="18" charset="0"/>
                <a:cs typeface="Times New Roman" pitchFamily="18" charset="0"/>
              </a:rPr>
            </a:br>
            <a:r>
              <a:rPr lang="uk-UA" dirty="0">
                <a:solidFill>
                  <a:schemeClr val="accent1">
                    <a:lumMod val="40000"/>
                    <a:lumOff val="60000"/>
                  </a:schemeClr>
                </a:solidFill>
                <a:effectLst>
                  <a:outerShdw blurRad="38100" dist="38100" dir="2700000" algn="tl">
                    <a:srgbClr val="C0C0C0"/>
                  </a:outerShdw>
                </a:effectLst>
                <a:latin typeface="Constantia" pitchFamily="18" charset="0"/>
                <a:cs typeface="Times New Roman" pitchFamily="18" charset="0"/>
              </a:rPr>
              <a:t>і насамперед «Спляча красуня», де він досяг вершин досконалості.</a:t>
            </a:r>
            <a:endParaRPr lang="uk-UA" dirty="0">
              <a:solidFill>
                <a:schemeClr val="accent1">
                  <a:lumMod val="40000"/>
                  <a:lumOff val="60000"/>
                </a:schemeClr>
              </a:solidFill>
              <a:effectLst>
                <a:outerShdw blurRad="38100" dist="38100" dir="2700000" algn="tl">
                  <a:srgbClr val="C0C0C0"/>
                </a:outerShdw>
              </a:effectLst>
              <a:latin typeface="Constantia" pitchFamily="18" charset="0"/>
            </a:endParaRPr>
          </a:p>
        </p:txBody>
      </p:sp>
    </p:spTree>
    <p:extLst>
      <p:ext uri="{BB962C8B-B14F-4D97-AF65-F5344CB8AC3E}">
        <p14:creationId xmlns:p14="http://schemas.microsoft.com/office/powerpoint/2010/main" val="277960751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afterEffect">
                                  <p:stCondLst>
                                    <p:cond delay="0"/>
                                  </p:stCondLst>
                                  <p:childTnLst>
                                    <p:set>
                                      <p:cBhvr>
                                        <p:cTn id="6" dur="1" fill="hold">
                                          <p:stCondLst>
                                            <p:cond delay="0"/>
                                          </p:stCondLst>
                                        </p:cTn>
                                        <p:tgtEl>
                                          <p:spTgt spid="7175"/>
                                        </p:tgtEl>
                                        <p:attrNameLst>
                                          <p:attrName>style.visibility</p:attrName>
                                        </p:attrNameLst>
                                      </p:cBhvr>
                                      <p:to>
                                        <p:strVal val="visible"/>
                                      </p:to>
                                    </p:set>
                                    <p:animEffect transition="in" filter="circle(in)">
                                      <p:cBhvr>
                                        <p:cTn id="7" dur="2000"/>
                                        <p:tgtEl>
                                          <p:spTgt spid="7175"/>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7176"/>
                                        </p:tgtEl>
                                        <p:attrNameLst>
                                          <p:attrName>style.visibility</p:attrName>
                                        </p:attrNameLst>
                                      </p:cBhvr>
                                      <p:to>
                                        <p:strVal val="visible"/>
                                      </p:to>
                                    </p:set>
                                    <p:animEffect transition="in" filter="fade">
                                      <p:cBhvr>
                                        <p:cTn id="11" dur="2000"/>
                                        <p:tgtEl>
                                          <p:spTgt spid="7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214282" y="1714488"/>
            <a:ext cx="6143668" cy="2554545"/>
          </a:xfrm>
          <a:prstGeom prst="rect">
            <a:avLst/>
          </a:prstGeom>
        </p:spPr>
        <p:txBody>
          <a:bodyPr wrap="square">
            <a:spAutoFit/>
          </a:bodyPr>
          <a:lstStyle/>
          <a:p>
            <a:pPr>
              <a:defRPr/>
            </a:pPr>
            <a:r>
              <a:rPr lang="uk-UA" sz="2000" b="1" dirty="0">
                <a:solidFill>
                  <a:srgbClr val="C00000"/>
                </a:solidFill>
                <a:effectLst>
                  <a:outerShdw blurRad="38100" dist="38100" dir="2700000" algn="tl">
                    <a:srgbClr val="000000">
                      <a:alpha val="43137"/>
                    </a:srgbClr>
                  </a:outerShdw>
                </a:effectLst>
                <a:latin typeface="Constantia" pitchFamily="18" charset="0"/>
              </a:rPr>
              <a:t>Справжній реформатор балетного мистецтва  </a:t>
            </a:r>
            <a:r>
              <a:rPr lang="uk-UA" sz="2000" b="1" dirty="0">
                <a:solidFill>
                  <a:srgbClr val="C00000"/>
                </a:solidFill>
                <a:effectLst>
                  <a:outerShdw blurRad="38100" dist="38100" dir="2700000" algn="tl">
                    <a:srgbClr val="000000">
                      <a:alpha val="43137"/>
                    </a:srgbClr>
                  </a:outerShdw>
                </a:effectLst>
                <a:latin typeface="Constantia" pitchFamily="18" charset="0"/>
                <a:cs typeface="Calibri"/>
              </a:rPr>
              <a:t>̶</a:t>
            </a:r>
            <a:r>
              <a:rPr lang="uk-UA" sz="2000" b="1" dirty="0">
                <a:solidFill>
                  <a:srgbClr val="C00000"/>
                </a:solidFill>
                <a:effectLst>
                  <a:outerShdw blurRad="38100" dist="38100" dir="2700000" algn="tl">
                    <a:srgbClr val="000000">
                      <a:alpha val="43137"/>
                    </a:srgbClr>
                  </a:outerShdw>
                </a:effectLst>
                <a:latin typeface="Constantia" pitchFamily="18" charset="0"/>
              </a:rPr>
              <a:t>  Михайло Фокін, що повстав проти традиційної побудови балетної вистави. Він склав новий тип вистави</a:t>
            </a:r>
            <a:r>
              <a:rPr lang="en-US" sz="2000" b="1" dirty="0">
                <a:solidFill>
                  <a:srgbClr val="C00000"/>
                </a:solidFill>
                <a:effectLst>
                  <a:outerShdw blurRad="38100" dist="38100" dir="2700000" algn="tl">
                    <a:srgbClr val="000000">
                      <a:alpha val="43137"/>
                    </a:srgbClr>
                  </a:outerShdw>
                </a:effectLst>
                <a:latin typeface="Constantia" pitchFamily="18" charset="0"/>
              </a:rPr>
              <a:t> </a:t>
            </a:r>
            <a:r>
              <a:rPr lang="uk-UA" sz="2000" b="1" dirty="0">
                <a:solidFill>
                  <a:srgbClr val="C00000"/>
                </a:solidFill>
                <a:effectLst>
                  <a:outerShdw blurRad="38100" dist="38100" dir="2700000" algn="tl">
                    <a:srgbClr val="000000">
                      <a:alpha val="43137"/>
                    </a:srgbClr>
                  </a:outerShdw>
                </a:effectLst>
                <a:latin typeface="Constantia" pitchFamily="18" charset="0"/>
              </a:rPr>
              <a:t> </a:t>
            </a:r>
            <a:r>
              <a:rPr lang="uk-UA" sz="2000" b="1" dirty="0">
                <a:solidFill>
                  <a:srgbClr val="C00000"/>
                </a:solidFill>
                <a:effectLst>
                  <a:outerShdw blurRad="38100" dist="38100" dir="2700000" algn="tl">
                    <a:srgbClr val="000000">
                      <a:alpha val="43137"/>
                    </a:srgbClr>
                  </a:outerShdw>
                </a:effectLst>
                <a:latin typeface="Constantia" pitchFamily="18" charset="0"/>
                <a:cs typeface="Calibri"/>
              </a:rPr>
              <a:t>̶</a:t>
            </a:r>
            <a:r>
              <a:rPr lang="uk-UA" sz="2000" b="1" dirty="0">
                <a:solidFill>
                  <a:srgbClr val="C00000"/>
                </a:solidFill>
                <a:effectLst>
                  <a:outerShdw blurRad="38100" dist="38100" dir="2700000" algn="tl">
                    <a:srgbClr val="000000">
                      <a:alpha val="43137"/>
                    </a:srgbClr>
                  </a:outerShdw>
                </a:effectLst>
                <a:latin typeface="Constantia" pitchFamily="18" charset="0"/>
              </a:rPr>
              <a:t> </a:t>
            </a:r>
            <a:r>
              <a:rPr lang="en-US" sz="2000" b="1" dirty="0">
                <a:solidFill>
                  <a:srgbClr val="C00000"/>
                </a:solidFill>
                <a:effectLst>
                  <a:outerShdw blurRad="38100" dist="38100" dir="2700000" algn="tl">
                    <a:srgbClr val="000000">
                      <a:alpha val="43137"/>
                    </a:srgbClr>
                  </a:outerShdw>
                </a:effectLst>
                <a:latin typeface="Constantia" pitchFamily="18" charset="0"/>
              </a:rPr>
              <a:t> </a:t>
            </a:r>
            <a:r>
              <a:rPr lang="uk-UA" sz="2000" b="1" dirty="0">
                <a:solidFill>
                  <a:srgbClr val="C00000"/>
                </a:solidFill>
                <a:effectLst>
                  <a:outerShdw blurRad="38100" dist="38100" dir="2700000" algn="tl">
                    <a:srgbClr val="000000">
                      <a:alpha val="43137"/>
                    </a:srgbClr>
                  </a:outerShdw>
                </a:effectLst>
                <a:latin typeface="Constantia" pitchFamily="18" charset="0"/>
              </a:rPr>
              <a:t>одноактний балет </a:t>
            </a:r>
            <a:br>
              <a:rPr lang="uk-UA" sz="2000" b="1" dirty="0">
                <a:solidFill>
                  <a:srgbClr val="C00000"/>
                </a:solidFill>
                <a:effectLst>
                  <a:outerShdw blurRad="38100" dist="38100" dir="2700000" algn="tl">
                    <a:srgbClr val="000000">
                      <a:alpha val="43137"/>
                    </a:srgbClr>
                  </a:outerShdw>
                </a:effectLst>
                <a:latin typeface="Constantia" pitchFamily="18" charset="0"/>
              </a:rPr>
            </a:br>
            <a:r>
              <a:rPr lang="uk-UA" sz="2000" b="1" dirty="0">
                <a:solidFill>
                  <a:srgbClr val="C00000"/>
                </a:solidFill>
                <a:effectLst>
                  <a:outerShdw blurRad="38100" dist="38100" dir="2700000" algn="tl">
                    <a:srgbClr val="000000">
                      <a:alpha val="43137"/>
                    </a:srgbClr>
                  </a:outerShdw>
                </a:effectLst>
                <a:latin typeface="Constantia" pitchFamily="18" charset="0"/>
              </a:rPr>
              <a:t>із наскрізною дією, стильовою єдністю музики, хореографії та сценографії. На зміну монументальній виставі прийшов одноактний балет-мініатюра</a:t>
            </a:r>
            <a:r>
              <a:rPr lang="uk-UA" sz="2000" b="1" dirty="0">
                <a:solidFill>
                  <a:srgbClr val="C00000"/>
                </a:solidFill>
                <a:effectLst>
                  <a:outerShdw blurRad="38100" dist="38100" dir="2700000" algn="tl">
                    <a:srgbClr val="000000">
                      <a:alpha val="43137"/>
                    </a:srgbClr>
                  </a:outerShdw>
                </a:effectLst>
              </a:rPr>
              <a:t>. </a:t>
            </a:r>
            <a:endParaRPr lang="ru-RU" sz="2000" b="1" dirty="0">
              <a:solidFill>
                <a:srgbClr val="C00000"/>
              </a:solidFill>
              <a:effectLst>
                <a:outerShdw blurRad="38100" dist="38100" dir="2700000" algn="tl">
                  <a:srgbClr val="000000">
                    <a:alpha val="43137"/>
                  </a:srgbClr>
                </a:outerShdw>
              </a:effectLst>
            </a:endParaRPr>
          </a:p>
        </p:txBody>
      </p:sp>
      <p:sp>
        <p:nvSpPr>
          <p:cNvPr id="11" name="Прямоугольник 10"/>
          <p:cNvSpPr/>
          <p:nvPr/>
        </p:nvSpPr>
        <p:spPr>
          <a:xfrm>
            <a:off x="214282" y="4572008"/>
            <a:ext cx="5500726" cy="1938992"/>
          </a:xfrm>
          <a:prstGeom prst="rect">
            <a:avLst/>
          </a:prstGeom>
        </p:spPr>
        <p:txBody>
          <a:bodyPr wrap="square">
            <a:spAutoFit/>
          </a:bodyPr>
          <a:lstStyle/>
          <a:p>
            <a:pPr>
              <a:defRPr/>
            </a:pPr>
            <a:r>
              <a:rPr lang="uk-UA" sz="2000" b="1" dirty="0">
                <a:solidFill>
                  <a:srgbClr val="C00000"/>
                </a:solidFill>
                <a:effectLst>
                  <a:outerShdw blurRad="38100" dist="38100" dir="2700000" algn="tl">
                    <a:srgbClr val="000000">
                      <a:alpha val="43137"/>
                    </a:srgbClr>
                  </a:outerShdw>
                </a:effectLst>
                <a:latin typeface="Constantia" pitchFamily="18" charset="0"/>
              </a:rPr>
              <a:t>Важливого значення Фокін надавав сценографії. Художники об’єднання «Мир </a:t>
            </a:r>
            <a:r>
              <a:rPr lang="uk-UA" sz="2000" b="1" dirty="0" err="1">
                <a:solidFill>
                  <a:srgbClr val="C00000"/>
                </a:solidFill>
                <a:effectLst>
                  <a:outerShdw blurRad="38100" dist="38100" dir="2700000" algn="tl">
                    <a:srgbClr val="000000">
                      <a:alpha val="43137"/>
                    </a:srgbClr>
                  </a:outerShdw>
                </a:effectLst>
                <a:latin typeface="Constantia" pitchFamily="18" charset="0"/>
              </a:rPr>
              <a:t>искусства</a:t>
            </a:r>
            <a:r>
              <a:rPr lang="uk-UA" sz="2000" b="1" dirty="0">
                <a:solidFill>
                  <a:srgbClr val="C00000"/>
                </a:solidFill>
                <a:effectLst>
                  <a:outerShdw blurRad="38100" dist="38100" dir="2700000" algn="tl">
                    <a:srgbClr val="000000">
                      <a:alpha val="43137"/>
                    </a:srgbClr>
                  </a:outerShdw>
                </a:effectLst>
                <a:latin typeface="Constantia" pitchFamily="18" charset="0"/>
              </a:rPr>
              <a:t>» (Л.С. </a:t>
            </a:r>
            <a:r>
              <a:rPr lang="uk-UA" sz="2000" b="1" dirty="0" err="1">
                <a:solidFill>
                  <a:srgbClr val="C00000"/>
                </a:solidFill>
                <a:effectLst>
                  <a:outerShdw blurRad="38100" dist="38100" dir="2700000" algn="tl">
                    <a:srgbClr val="000000">
                      <a:alpha val="43137"/>
                    </a:srgbClr>
                  </a:outerShdw>
                </a:effectLst>
                <a:latin typeface="Constantia" pitchFamily="18" charset="0"/>
              </a:rPr>
              <a:t>Бакст</a:t>
            </a:r>
            <a:r>
              <a:rPr lang="uk-UA" sz="2000" b="1" dirty="0">
                <a:solidFill>
                  <a:srgbClr val="C00000"/>
                </a:solidFill>
                <a:effectLst>
                  <a:outerShdw blurRad="38100" dist="38100" dir="2700000" algn="tl">
                    <a:srgbClr val="000000">
                      <a:alpha val="43137"/>
                    </a:srgbClr>
                  </a:outerShdw>
                </a:effectLst>
                <a:latin typeface="Constantia" pitchFamily="18" charset="0"/>
              </a:rPr>
              <a:t>, </a:t>
            </a:r>
            <a:r>
              <a:rPr lang="uk-UA" sz="2000" b="1" dirty="0" smtClean="0">
                <a:solidFill>
                  <a:srgbClr val="C00000"/>
                </a:solidFill>
                <a:effectLst>
                  <a:outerShdw blurRad="38100" dist="38100" dir="2700000" algn="tl">
                    <a:srgbClr val="000000">
                      <a:alpha val="43137"/>
                    </a:srgbClr>
                  </a:outerShdw>
                </a:effectLst>
                <a:latin typeface="Constantia" pitchFamily="18" charset="0"/>
              </a:rPr>
              <a:t>О</a:t>
            </a:r>
            <a:r>
              <a:rPr lang="uk-UA" sz="2000" b="1" dirty="0">
                <a:solidFill>
                  <a:srgbClr val="C00000"/>
                </a:solidFill>
                <a:effectLst>
                  <a:outerShdw blurRad="38100" dist="38100" dir="2700000" algn="tl">
                    <a:srgbClr val="000000">
                      <a:alpha val="43137"/>
                    </a:srgbClr>
                  </a:outerShdw>
                </a:effectLst>
                <a:latin typeface="Constantia" pitchFamily="18" charset="0"/>
              </a:rPr>
              <a:t>. Н. </a:t>
            </a:r>
            <a:r>
              <a:rPr lang="uk-UA" sz="2000" b="1" dirty="0" err="1">
                <a:solidFill>
                  <a:srgbClr val="C00000"/>
                </a:solidFill>
                <a:effectLst>
                  <a:outerShdw blurRad="38100" dist="38100" dir="2700000" algn="tl">
                    <a:srgbClr val="000000">
                      <a:alpha val="43137"/>
                    </a:srgbClr>
                  </a:outerShdw>
                </a:effectLst>
                <a:latin typeface="Constantia" pitchFamily="18" charset="0"/>
              </a:rPr>
              <a:t>Бенуа</a:t>
            </a:r>
            <a:r>
              <a:rPr lang="uk-UA" sz="2000" b="1" dirty="0">
                <a:solidFill>
                  <a:srgbClr val="C00000"/>
                </a:solidFill>
                <a:effectLst>
                  <a:outerShdw blurRad="38100" dist="38100" dir="2700000" algn="tl">
                    <a:srgbClr val="000000">
                      <a:alpha val="43137"/>
                    </a:srgbClr>
                  </a:outerShdw>
                </a:effectLst>
                <a:latin typeface="Constantia" pitchFamily="18" charset="0"/>
              </a:rPr>
              <a:t>, М. К. </a:t>
            </a:r>
            <a:r>
              <a:rPr lang="uk-UA" sz="2000" b="1" dirty="0" err="1">
                <a:solidFill>
                  <a:srgbClr val="C00000"/>
                </a:solidFill>
                <a:effectLst>
                  <a:outerShdw blurRad="38100" dist="38100" dir="2700000" algn="tl">
                    <a:srgbClr val="000000">
                      <a:alpha val="43137"/>
                    </a:srgbClr>
                  </a:outerShdw>
                </a:effectLst>
                <a:latin typeface="Constantia" pitchFamily="18" charset="0"/>
              </a:rPr>
              <a:t>Реріх</a:t>
            </a:r>
            <a:r>
              <a:rPr lang="uk-UA" sz="2000" b="1" dirty="0">
                <a:solidFill>
                  <a:srgbClr val="C00000"/>
                </a:solidFill>
                <a:effectLst>
                  <a:outerShdw blurRad="38100" dist="38100" dir="2700000" algn="tl">
                    <a:srgbClr val="000000">
                      <a:alpha val="43137"/>
                    </a:srgbClr>
                  </a:outerShdw>
                </a:effectLst>
                <a:latin typeface="Constantia" pitchFamily="18" charset="0"/>
              </a:rPr>
              <a:t>, К. О. </a:t>
            </a:r>
            <a:r>
              <a:rPr lang="uk-UA" sz="2000" b="1" dirty="0" err="1">
                <a:solidFill>
                  <a:srgbClr val="C00000"/>
                </a:solidFill>
                <a:effectLst>
                  <a:outerShdw blurRad="38100" dist="38100" dir="2700000" algn="tl">
                    <a:srgbClr val="000000">
                      <a:alpha val="43137"/>
                    </a:srgbClr>
                  </a:outerShdw>
                </a:effectLst>
                <a:latin typeface="Constantia" pitchFamily="18" charset="0"/>
              </a:rPr>
              <a:t>Коровін</a:t>
            </a:r>
            <a:r>
              <a:rPr lang="uk-UA" sz="2000" b="1" dirty="0">
                <a:solidFill>
                  <a:srgbClr val="C00000"/>
                </a:solidFill>
                <a:effectLst>
                  <a:outerShdw blurRad="38100" dist="38100" dir="2700000" algn="tl">
                    <a:srgbClr val="000000">
                      <a:alpha val="43137"/>
                    </a:srgbClr>
                  </a:outerShdw>
                </a:effectLst>
                <a:latin typeface="Constantia" pitchFamily="18" charset="0"/>
              </a:rPr>
              <a:t>, </a:t>
            </a:r>
            <a:r>
              <a:rPr lang="uk-UA" sz="2000" b="1" dirty="0" smtClean="0">
                <a:solidFill>
                  <a:srgbClr val="C00000"/>
                </a:solidFill>
                <a:effectLst>
                  <a:outerShdw blurRad="38100" dist="38100" dir="2700000" algn="tl">
                    <a:srgbClr val="000000">
                      <a:alpha val="43137"/>
                    </a:srgbClr>
                  </a:outerShdw>
                </a:effectLst>
                <a:latin typeface="Constantia" pitchFamily="18" charset="0"/>
              </a:rPr>
              <a:t>А</a:t>
            </a:r>
            <a:r>
              <a:rPr lang="uk-UA" sz="2000" b="1" dirty="0">
                <a:solidFill>
                  <a:srgbClr val="C00000"/>
                </a:solidFill>
                <a:effectLst>
                  <a:outerShdw blurRad="38100" dist="38100" dir="2700000" algn="tl">
                    <a:srgbClr val="000000">
                      <a:alpha val="43137"/>
                    </a:srgbClr>
                  </a:outerShdw>
                </a:effectLst>
                <a:latin typeface="Constantia" pitchFamily="18" charset="0"/>
              </a:rPr>
              <a:t>. Я. Головін) що оформлювали постановки Фокіна, стали їх повноправними співавторами. </a:t>
            </a:r>
            <a:endParaRPr lang="ru-RU" sz="2000" b="1" dirty="0">
              <a:solidFill>
                <a:srgbClr val="C00000"/>
              </a:solidFill>
              <a:effectLst>
                <a:outerShdw blurRad="38100" dist="38100" dir="2700000" algn="tl">
                  <a:srgbClr val="000000">
                    <a:alpha val="43137"/>
                  </a:srgbClr>
                </a:outerShdw>
              </a:effectLst>
              <a:latin typeface="Constantia" pitchFamily="18" charset="0"/>
            </a:endParaRPr>
          </a:p>
        </p:txBody>
      </p:sp>
      <p:pic>
        <p:nvPicPr>
          <p:cNvPr id="52228" name="Picture 4" descr="Картинка 18 из 318">
            <a:hlinkClick r:id="rId2"/>
          </p:cNvPr>
          <p:cNvPicPr>
            <a:picLocks noChangeAspect="1" noChangeArrowheads="1"/>
          </p:cNvPicPr>
          <p:nvPr/>
        </p:nvPicPr>
        <p:blipFill>
          <a:blip r:embed="rId3"/>
          <a:srcRect b="15624"/>
          <a:stretch>
            <a:fillRect/>
          </a:stretch>
        </p:blipFill>
        <p:spPr bwMode="auto">
          <a:xfrm>
            <a:off x="6886575" y="1928802"/>
            <a:ext cx="2257425" cy="3214688"/>
          </a:xfrm>
          <a:prstGeom prst="rect">
            <a:avLst/>
          </a:prstGeom>
          <a:ln>
            <a:noFill/>
          </a:ln>
          <a:effectLst>
            <a:outerShdw blurRad="292100" dist="139700" dir="2700000" algn="tl" rotWithShape="0">
              <a:srgbClr val="333333">
                <a:alpha val="65000"/>
              </a:srgbClr>
            </a:outerShdw>
          </a:effectLst>
        </p:spPr>
      </p:pic>
      <p:pic>
        <p:nvPicPr>
          <p:cNvPr id="52230" name="Picture 6" descr="Картинка 3 из 318">
            <a:hlinkClick r:id="rId4"/>
          </p:cNvPr>
          <p:cNvPicPr>
            <a:picLocks noChangeAspect="1" noChangeArrowheads="1"/>
          </p:cNvPicPr>
          <p:nvPr/>
        </p:nvPicPr>
        <p:blipFill>
          <a:blip r:embed="rId5"/>
          <a:srcRect b="9999"/>
          <a:stretch>
            <a:fillRect/>
          </a:stretch>
        </p:blipFill>
        <p:spPr bwMode="auto">
          <a:xfrm>
            <a:off x="5857884" y="4429132"/>
            <a:ext cx="1643062" cy="2182813"/>
          </a:xfrm>
          <a:prstGeom prst="rect">
            <a:avLst/>
          </a:prstGeom>
          <a:ln>
            <a:noFill/>
          </a:ln>
          <a:effectLst>
            <a:outerShdw blurRad="292100" dist="139700" dir="2700000" algn="tl" rotWithShape="0">
              <a:srgbClr val="333333">
                <a:alpha val="65000"/>
              </a:srgbClr>
            </a:outerShdw>
          </a:effectLst>
        </p:spPr>
      </p:pic>
      <p:pic>
        <p:nvPicPr>
          <p:cNvPr id="52226" name="Picture 2" descr="Михаил Фокин"/>
          <p:cNvPicPr>
            <a:picLocks noChangeAspect="1" noChangeArrowheads="1"/>
          </p:cNvPicPr>
          <p:nvPr/>
        </p:nvPicPr>
        <p:blipFill>
          <a:blip r:embed="rId6"/>
          <a:srcRect/>
          <a:stretch>
            <a:fillRect/>
          </a:stretch>
        </p:blipFill>
        <p:spPr bwMode="auto">
          <a:xfrm>
            <a:off x="6143636" y="142852"/>
            <a:ext cx="2000264" cy="318375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5" name="Прямоугольник 14"/>
          <p:cNvSpPr/>
          <p:nvPr/>
        </p:nvSpPr>
        <p:spPr>
          <a:xfrm>
            <a:off x="428596" y="214290"/>
            <a:ext cx="4953151" cy="1323439"/>
          </a:xfrm>
          <a:prstGeom prst="rect">
            <a:avLst/>
          </a:prstGeom>
        </p:spPr>
        <p:txBody>
          <a:bodyPr wrap="none">
            <a:spAutoFit/>
          </a:bodyPr>
          <a:lstStyle/>
          <a:p>
            <a:pPr>
              <a:defRPr/>
            </a:pPr>
            <a:r>
              <a:rPr lang="uk-UA" sz="40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onstantia" pitchFamily="18" charset="0"/>
              </a:rPr>
              <a:t>Михайло </a:t>
            </a:r>
            <a:r>
              <a:rPr lang="uk-UA" sz="4000"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onstantia" pitchFamily="18" charset="0"/>
              </a:rPr>
              <a:t>Фокін</a:t>
            </a:r>
          </a:p>
          <a:p>
            <a:pPr algn="ctr">
              <a:defRPr/>
            </a:pPr>
            <a:r>
              <a:rPr lang="uk-UA" sz="4000"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onstantia" pitchFamily="18" charset="0"/>
              </a:rPr>
              <a:t>1880-1940</a:t>
            </a:r>
            <a:endParaRPr lang="ru-RU" sz="40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onstantia" pitchFamily="18" charset="0"/>
            </a:endParaRPr>
          </a:p>
        </p:txBody>
      </p:sp>
    </p:spTree>
    <p:extLst>
      <p:ext uri="{BB962C8B-B14F-4D97-AF65-F5344CB8AC3E}">
        <p14:creationId xmlns:p14="http://schemas.microsoft.com/office/powerpoint/2010/main" val="47415397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52226"/>
                                        </p:tgtEl>
                                        <p:attrNameLst>
                                          <p:attrName>style.visibility</p:attrName>
                                        </p:attrNameLst>
                                      </p:cBhvr>
                                      <p:to>
                                        <p:strVal val="visible"/>
                                      </p:to>
                                    </p:set>
                                    <p:anim calcmode="lin" valueType="num">
                                      <p:cBhvr>
                                        <p:cTn id="7" dur="1000" fill="hold"/>
                                        <p:tgtEl>
                                          <p:spTgt spid="52226"/>
                                        </p:tgtEl>
                                        <p:attrNameLst>
                                          <p:attrName>ppt_x</p:attrName>
                                        </p:attrNameLst>
                                      </p:cBhvr>
                                      <p:tavLst>
                                        <p:tav tm="0">
                                          <p:val>
                                            <p:strVal val="#ppt_x-.2"/>
                                          </p:val>
                                        </p:tav>
                                        <p:tav tm="100000">
                                          <p:val>
                                            <p:strVal val="#ppt_x"/>
                                          </p:val>
                                        </p:tav>
                                      </p:tavLst>
                                    </p:anim>
                                    <p:anim calcmode="lin" valueType="num">
                                      <p:cBhvr>
                                        <p:cTn id="8" dur="1000" fill="hold"/>
                                        <p:tgtEl>
                                          <p:spTgt spid="52226"/>
                                        </p:tgtEl>
                                        <p:attrNameLst>
                                          <p:attrName>ppt_y</p:attrName>
                                        </p:attrNameLst>
                                      </p:cBhvr>
                                      <p:tavLst>
                                        <p:tav tm="0">
                                          <p:val>
                                            <p:strVal val="#ppt_y"/>
                                          </p:val>
                                        </p:tav>
                                        <p:tav tm="100000">
                                          <p:val>
                                            <p:strVal val="#ppt_y"/>
                                          </p:val>
                                        </p:tav>
                                      </p:tavLst>
                                    </p:anim>
                                    <p:animEffect transition="in" filter="wipe(right)" prLst="gradientSize: 0.1">
                                      <p:cBhvr>
                                        <p:cTn id="9" dur="1000"/>
                                        <p:tgtEl>
                                          <p:spTgt spid="52226"/>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52228"/>
                                        </p:tgtEl>
                                        <p:attrNameLst>
                                          <p:attrName>style.visibility</p:attrName>
                                        </p:attrNameLst>
                                      </p:cBhvr>
                                      <p:to>
                                        <p:strVal val="visible"/>
                                      </p:to>
                                    </p:set>
                                    <p:anim calcmode="lin" valueType="num">
                                      <p:cBhvr>
                                        <p:cTn id="14" dur="1000" fill="hold"/>
                                        <p:tgtEl>
                                          <p:spTgt spid="52228"/>
                                        </p:tgtEl>
                                        <p:attrNameLst>
                                          <p:attrName>ppt_x</p:attrName>
                                        </p:attrNameLst>
                                      </p:cBhvr>
                                      <p:tavLst>
                                        <p:tav tm="0">
                                          <p:val>
                                            <p:strVal val="#ppt_x-.2"/>
                                          </p:val>
                                        </p:tav>
                                        <p:tav tm="100000">
                                          <p:val>
                                            <p:strVal val="#ppt_x"/>
                                          </p:val>
                                        </p:tav>
                                      </p:tavLst>
                                    </p:anim>
                                    <p:anim calcmode="lin" valueType="num">
                                      <p:cBhvr>
                                        <p:cTn id="15" dur="1000" fill="hold"/>
                                        <p:tgtEl>
                                          <p:spTgt spid="52228"/>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2228"/>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52230"/>
                                        </p:tgtEl>
                                        <p:attrNameLst>
                                          <p:attrName>style.visibility</p:attrName>
                                        </p:attrNameLst>
                                      </p:cBhvr>
                                      <p:to>
                                        <p:strVal val="visible"/>
                                      </p:to>
                                    </p:set>
                                    <p:anim calcmode="lin" valueType="num">
                                      <p:cBhvr>
                                        <p:cTn id="21" dur="1000" fill="hold"/>
                                        <p:tgtEl>
                                          <p:spTgt spid="52230"/>
                                        </p:tgtEl>
                                        <p:attrNameLst>
                                          <p:attrName>ppt_x</p:attrName>
                                        </p:attrNameLst>
                                      </p:cBhvr>
                                      <p:tavLst>
                                        <p:tav tm="0">
                                          <p:val>
                                            <p:strVal val="#ppt_x-.2"/>
                                          </p:val>
                                        </p:tav>
                                        <p:tav tm="100000">
                                          <p:val>
                                            <p:strVal val="#ppt_x"/>
                                          </p:val>
                                        </p:tav>
                                      </p:tavLst>
                                    </p:anim>
                                    <p:anim calcmode="lin" valueType="num">
                                      <p:cBhvr>
                                        <p:cTn id="22" dur="1000" fill="hold"/>
                                        <p:tgtEl>
                                          <p:spTgt spid="52230"/>
                                        </p:tgtEl>
                                        <p:attrNameLst>
                                          <p:attrName>ppt_y</p:attrName>
                                        </p:attrNameLst>
                                      </p:cBhvr>
                                      <p:tavLst>
                                        <p:tav tm="0">
                                          <p:val>
                                            <p:strVal val="#ppt_y"/>
                                          </p:val>
                                        </p:tav>
                                        <p:tav tm="100000">
                                          <p:val>
                                            <p:strVal val="#ppt_y"/>
                                          </p:val>
                                        </p:tav>
                                      </p:tavLst>
                                    </p:anim>
                                    <p:animEffect transition="in" filter="wipe(right)" prLst="gradientSize: 0.1">
                                      <p:cBhvr>
                                        <p:cTn id="23" dur="1000"/>
                                        <p:tgtEl>
                                          <p:spTgt spid="52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selfire.com/wp-content/uploads/2008/05/dyagilev.jpg"/>
          <p:cNvPicPr>
            <a:picLocks noChangeAspect="1" noChangeArrowheads="1"/>
          </p:cNvPicPr>
          <p:nvPr/>
        </p:nvPicPr>
        <p:blipFill>
          <a:blip r:embed="rId2"/>
          <a:srcRect/>
          <a:stretch>
            <a:fillRect/>
          </a:stretch>
        </p:blipFill>
        <p:spPr bwMode="auto">
          <a:xfrm>
            <a:off x="5934073" y="0"/>
            <a:ext cx="3209927" cy="4391432"/>
          </a:xfrm>
          <a:prstGeom prst="rect">
            <a:avLst/>
          </a:prstGeom>
          <a:noFill/>
          <a:effectLst>
            <a:softEdge rad="317500"/>
          </a:effectLst>
        </p:spPr>
      </p:pic>
      <p:sp>
        <p:nvSpPr>
          <p:cNvPr id="4" name="Прямоугольник 3"/>
          <p:cNvSpPr/>
          <p:nvPr/>
        </p:nvSpPr>
        <p:spPr>
          <a:xfrm>
            <a:off x="285720" y="214290"/>
            <a:ext cx="6142066" cy="1077218"/>
          </a:xfrm>
          <a:prstGeom prst="rect">
            <a:avLst/>
          </a:prstGeom>
        </p:spPr>
        <p:txBody>
          <a:bodyPr wrap="none">
            <a:spAutoFit/>
          </a:bodyPr>
          <a:lstStyle/>
          <a:p>
            <a:pPr>
              <a:defRPr/>
            </a:pPr>
            <a:r>
              <a:rPr lang="uk-UA" sz="32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onstantia" pitchFamily="18" charset="0"/>
              </a:rPr>
              <a:t>Сергій Павлович </a:t>
            </a:r>
            <a:r>
              <a:rPr lang="uk-UA" sz="3200"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onstantia" pitchFamily="18" charset="0"/>
              </a:rPr>
              <a:t>Дягілєв</a:t>
            </a:r>
          </a:p>
          <a:p>
            <a:pPr algn="ctr">
              <a:defRPr/>
            </a:pPr>
            <a:r>
              <a:rPr lang="uk-UA" sz="3200"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onstantia" pitchFamily="18" charset="0"/>
              </a:rPr>
              <a:t>1872-1929</a:t>
            </a:r>
            <a:endParaRPr lang="ru-RU" sz="32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onstantia" pitchFamily="18" charset="0"/>
            </a:endParaRPr>
          </a:p>
        </p:txBody>
      </p:sp>
      <p:sp>
        <p:nvSpPr>
          <p:cNvPr id="5" name="Прямоугольник 4"/>
          <p:cNvSpPr/>
          <p:nvPr/>
        </p:nvSpPr>
        <p:spPr>
          <a:xfrm>
            <a:off x="142844" y="1571612"/>
            <a:ext cx="5929354" cy="1631216"/>
          </a:xfrm>
          <a:prstGeom prst="rect">
            <a:avLst/>
          </a:prstGeom>
        </p:spPr>
        <p:txBody>
          <a:bodyPr wrap="square">
            <a:spAutoFit/>
          </a:bodyPr>
          <a:lstStyle/>
          <a:p>
            <a:pPr algn="just">
              <a:defRPr/>
            </a:pPr>
            <a:r>
              <a:rPr lang="uk-UA" sz="2000" b="1" dirty="0">
                <a:solidFill>
                  <a:srgbClr val="C00000"/>
                </a:solidFill>
                <a:effectLst>
                  <a:outerShdw blurRad="38100" dist="38100" dir="2700000" algn="tl">
                    <a:srgbClr val="000000">
                      <a:alpha val="43137"/>
                    </a:srgbClr>
                  </a:outerShdw>
                </a:effectLst>
                <a:latin typeface="Constantia" pitchFamily="18" charset="0"/>
              </a:rPr>
              <a:t>Сергій Павлович Дягілєв </a:t>
            </a:r>
            <a:r>
              <a:rPr lang="uk-UA" sz="2000" b="1" dirty="0">
                <a:solidFill>
                  <a:srgbClr val="C00000"/>
                </a:solidFill>
                <a:effectLst>
                  <a:outerShdw blurRad="38100" dist="38100" dir="2700000" algn="tl">
                    <a:srgbClr val="000000">
                      <a:alpha val="43137"/>
                    </a:srgbClr>
                  </a:outerShdw>
                </a:effectLst>
                <a:latin typeface="Constantia" pitchFamily="18" charset="0"/>
                <a:cs typeface="Calibri"/>
              </a:rPr>
              <a:t>̶</a:t>
            </a:r>
            <a:r>
              <a:rPr lang="uk-UA" sz="2000" b="1" dirty="0">
                <a:solidFill>
                  <a:srgbClr val="C00000"/>
                </a:solidFill>
                <a:effectLst>
                  <a:outerShdw blurRad="38100" dist="38100" dir="2700000" algn="tl">
                    <a:srgbClr val="000000">
                      <a:alpha val="43137"/>
                    </a:srgbClr>
                  </a:outerShdw>
                </a:effectLst>
                <a:latin typeface="Constantia" pitchFamily="18" charset="0"/>
              </a:rPr>
              <a:t> меценат, першовідкривач талантів, автор зухвалих проектів і в цьому розумінні </a:t>
            </a:r>
            <a:r>
              <a:rPr lang="uk-UA" sz="2000" b="1" dirty="0">
                <a:solidFill>
                  <a:srgbClr val="C00000"/>
                </a:solidFill>
                <a:effectLst>
                  <a:outerShdw blurRad="38100" dist="38100" dir="2700000" algn="tl">
                    <a:srgbClr val="000000">
                      <a:alpha val="43137"/>
                    </a:srgbClr>
                  </a:outerShdw>
                </a:effectLst>
                <a:latin typeface="Constantia" pitchFamily="18" charset="0"/>
                <a:cs typeface="Calibri"/>
              </a:rPr>
              <a:t>̶</a:t>
            </a:r>
            <a:r>
              <a:rPr lang="uk-UA" sz="2000" b="1" dirty="0">
                <a:solidFill>
                  <a:srgbClr val="C00000"/>
                </a:solidFill>
                <a:effectLst>
                  <a:outerShdw blurRad="38100" dist="38100" dir="2700000" algn="tl">
                    <a:srgbClr val="000000">
                      <a:alpha val="43137"/>
                    </a:srgbClr>
                  </a:outerShdw>
                </a:effectLst>
                <a:latin typeface="Constantia" pitchFamily="18" charset="0"/>
              </a:rPr>
              <a:t> борець, гравець. У 1898 р. починає видавати перший у Росії художній журнал «Мир </a:t>
            </a:r>
            <a:r>
              <a:rPr lang="ru-RU" sz="2000" b="1" dirty="0">
                <a:solidFill>
                  <a:srgbClr val="C00000"/>
                </a:solidFill>
                <a:effectLst>
                  <a:outerShdw blurRad="38100" dist="38100" dir="2700000" algn="tl">
                    <a:srgbClr val="000000">
                      <a:alpha val="43137"/>
                    </a:srgbClr>
                  </a:outerShdw>
                </a:effectLst>
                <a:latin typeface="Constantia" pitchFamily="18" charset="0"/>
              </a:rPr>
              <a:t>искусства</a:t>
            </a:r>
            <a:r>
              <a:rPr lang="uk-UA" sz="2000" b="1" dirty="0">
                <a:solidFill>
                  <a:srgbClr val="C00000"/>
                </a:solidFill>
                <a:effectLst>
                  <a:outerShdw blurRad="38100" dist="38100" dir="2700000" algn="tl">
                    <a:srgbClr val="000000">
                      <a:alpha val="43137"/>
                    </a:srgbClr>
                  </a:outerShdw>
                </a:effectLst>
                <a:latin typeface="Constantia" pitchFamily="18" charset="0"/>
              </a:rPr>
              <a:t>». </a:t>
            </a:r>
            <a:endParaRPr lang="ru-RU" sz="2000" b="1" dirty="0">
              <a:solidFill>
                <a:srgbClr val="C00000"/>
              </a:solidFill>
              <a:effectLst>
                <a:outerShdw blurRad="38100" dist="38100" dir="2700000" algn="tl">
                  <a:srgbClr val="000000">
                    <a:alpha val="43137"/>
                  </a:srgbClr>
                </a:outerShdw>
              </a:effectLst>
              <a:latin typeface="Constantia" pitchFamily="18" charset="0"/>
            </a:endParaRPr>
          </a:p>
        </p:txBody>
      </p:sp>
      <p:sp>
        <p:nvSpPr>
          <p:cNvPr id="6" name="Прямоугольник 5"/>
          <p:cNvSpPr/>
          <p:nvPr/>
        </p:nvSpPr>
        <p:spPr>
          <a:xfrm>
            <a:off x="428596" y="3214686"/>
            <a:ext cx="5214938" cy="1016000"/>
          </a:xfrm>
          <a:prstGeom prst="rect">
            <a:avLst/>
          </a:prstGeom>
        </p:spPr>
        <p:txBody>
          <a:bodyPr>
            <a:spAutoFit/>
          </a:bodyPr>
          <a:lstStyle/>
          <a:p>
            <a:pPr algn="just">
              <a:defRPr/>
            </a:pPr>
            <a:r>
              <a:rPr lang="uk-UA" sz="2000" b="1" dirty="0">
                <a:solidFill>
                  <a:srgbClr val="C00000"/>
                </a:solidFill>
                <a:effectLst>
                  <a:outerShdw blurRad="38100" dist="38100" dir="2700000" algn="tl">
                    <a:srgbClr val="000000">
                      <a:alpha val="43137"/>
                    </a:srgbClr>
                  </a:outerShdw>
                </a:effectLst>
                <a:latin typeface="Constantia" pitchFamily="18" charset="0"/>
              </a:rPr>
              <a:t>Із 1909 року Дягілєв організовує щорічні гастролі російського балету «Російські сезони» до Парижа. </a:t>
            </a:r>
            <a:endParaRPr lang="ru-RU" sz="2000" b="1" dirty="0">
              <a:solidFill>
                <a:srgbClr val="C00000"/>
              </a:solidFill>
              <a:effectLst>
                <a:outerShdw blurRad="38100" dist="38100" dir="2700000" algn="tl">
                  <a:srgbClr val="000000">
                    <a:alpha val="43137"/>
                  </a:srgbClr>
                </a:outerShdw>
              </a:effectLst>
              <a:latin typeface="Constantia" pitchFamily="18" charset="0"/>
            </a:endParaRPr>
          </a:p>
        </p:txBody>
      </p:sp>
      <p:sp>
        <p:nvSpPr>
          <p:cNvPr id="2049" name="Rectangle 1"/>
          <p:cNvSpPr>
            <a:spLocks noChangeArrowheads="1"/>
          </p:cNvSpPr>
          <p:nvPr/>
        </p:nvSpPr>
        <p:spPr bwMode="auto">
          <a:xfrm>
            <a:off x="285750" y="4286250"/>
            <a:ext cx="8572500" cy="2032000"/>
          </a:xfrm>
          <a:prstGeom prst="rect">
            <a:avLst/>
          </a:prstGeom>
          <a:noFill/>
          <a:ln w="9525">
            <a:noFill/>
            <a:miter lim="800000"/>
            <a:headEnd/>
            <a:tailEnd/>
          </a:ln>
          <a:effectLst/>
        </p:spPr>
        <p:txBody>
          <a:bodyPr anchor="ctr">
            <a:spAutoFit/>
          </a:bodyPr>
          <a:lstStyle/>
          <a:p>
            <a:pPr algn="just">
              <a:defRPr/>
            </a:pPr>
            <a:r>
              <a:rPr lang="uk-UA" b="1" dirty="0">
                <a:solidFill>
                  <a:srgbClr val="002060"/>
                </a:solidFill>
                <a:effectLst>
                  <a:outerShdw blurRad="38100" dist="38100" dir="2700000" algn="tl">
                    <a:srgbClr val="000000">
                      <a:alpha val="43137"/>
                    </a:srgbClr>
                  </a:outerShdw>
                </a:effectLst>
                <a:latin typeface="Constantia" pitchFamily="18" charset="0"/>
                <a:cs typeface="Arial" pitchFamily="34" charset="0"/>
              </a:rPr>
              <a:t>Видатні композитори Стравінський, Дебюссі, </a:t>
            </a:r>
            <a:r>
              <a:rPr lang="uk-UA" b="1" dirty="0" err="1">
                <a:solidFill>
                  <a:srgbClr val="002060"/>
                </a:solidFill>
                <a:effectLst>
                  <a:outerShdw blurRad="38100" dist="38100" dir="2700000" algn="tl">
                    <a:srgbClr val="000000">
                      <a:alpha val="43137"/>
                    </a:srgbClr>
                  </a:outerShdw>
                </a:effectLst>
                <a:latin typeface="Constantia" pitchFamily="18" charset="0"/>
                <a:cs typeface="Arial" pitchFamily="34" charset="0"/>
              </a:rPr>
              <a:t>Равель</a:t>
            </a:r>
            <a:r>
              <a:rPr lang="uk-UA" b="1" dirty="0">
                <a:solidFill>
                  <a:srgbClr val="002060"/>
                </a:solidFill>
                <a:effectLst>
                  <a:outerShdw blurRad="38100" dist="38100" dir="2700000" algn="tl">
                    <a:srgbClr val="000000">
                      <a:alpha val="43137"/>
                    </a:srgbClr>
                  </a:outerShdw>
                </a:effectLst>
                <a:latin typeface="Constantia" pitchFamily="18" charset="0"/>
                <a:cs typeface="Arial" pitchFamily="34" charset="0"/>
              </a:rPr>
              <a:t>, </a:t>
            </a:r>
            <a:r>
              <a:rPr lang="uk-UA" b="1" dirty="0" smtClean="0">
                <a:solidFill>
                  <a:srgbClr val="002060"/>
                </a:solidFill>
                <a:effectLst>
                  <a:outerShdw blurRad="38100" dist="38100" dir="2700000" algn="tl">
                    <a:srgbClr val="000000">
                      <a:alpha val="43137"/>
                    </a:srgbClr>
                  </a:outerShdw>
                </a:effectLst>
                <a:latin typeface="Constantia" pitchFamily="18" charset="0"/>
                <a:cs typeface="Arial" pitchFamily="34" charset="0"/>
              </a:rPr>
              <a:t>Прокоф’єв</a:t>
            </a:r>
            <a:r>
              <a:rPr lang="uk-UA" b="1" dirty="0">
                <a:solidFill>
                  <a:srgbClr val="002060"/>
                </a:solidFill>
                <a:effectLst>
                  <a:outerShdw blurRad="38100" dist="38100" dir="2700000" algn="tl">
                    <a:srgbClr val="000000">
                      <a:alpha val="43137"/>
                    </a:srgbClr>
                  </a:outerShdw>
                </a:effectLst>
                <a:latin typeface="Constantia" pitchFamily="18" charset="0"/>
                <a:cs typeface="Arial" pitchFamily="34" charset="0"/>
              </a:rPr>
              <a:t>, </a:t>
            </a:r>
            <a:br>
              <a:rPr lang="uk-UA" b="1" dirty="0">
                <a:solidFill>
                  <a:srgbClr val="002060"/>
                </a:solidFill>
                <a:effectLst>
                  <a:outerShdw blurRad="38100" dist="38100" dir="2700000" algn="tl">
                    <a:srgbClr val="000000">
                      <a:alpha val="43137"/>
                    </a:srgbClr>
                  </a:outerShdw>
                </a:effectLst>
                <a:latin typeface="Constantia" pitchFamily="18" charset="0"/>
                <a:cs typeface="Arial" pitchFamily="34" charset="0"/>
              </a:rPr>
            </a:br>
            <a:r>
              <a:rPr lang="uk-UA" b="1" dirty="0">
                <a:solidFill>
                  <a:srgbClr val="002060"/>
                </a:solidFill>
                <a:effectLst>
                  <a:outerShdw blurRad="38100" dist="38100" dir="2700000" algn="tl">
                    <a:srgbClr val="000000">
                      <a:alpha val="43137"/>
                    </a:srgbClr>
                  </a:outerShdw>
                </a:effectLst>
                <a:latin typeface="Constantia" pitchFamily="18" charset="0"/>
                <a:cs typeface="Arial" pitchFamily="34" charset="0"/>
              </a:rPr>
              <a:t>де </a:t>
            </a:r>
            <a:r>
              <a:rPr lang="uk-UA" b="1" dirty="0" err="1">
                <a:solidFill>
                  <a:srgbClr val="002060"/>
                </a:solidFill>
                <a:effectLst>
                  <a:outerShdw blurRad="38100" dist="38100" dir="2700000" algn="tl">
                    <a:srgbClr val="000000">
                      <a:alpha val="43137"/>
                    </a:srgbClr>
                  </a:outerShdw>
                </a:effectLst>
                <a:latin typeface="Constantia" pitchFamily="18" charset="0"/>
                <a:cs typeface="Arial" pitchFamily="34" charset="0"/>
              </a:rPr>
              <a:t>Фалья</a:t>
            </a:r>
            <a:r>
              <a:rPr lang="uk-UA" b="1" dirty="0">
                <a:solidFill>
                  <a:srgbClr val="002060"/>
                </a:solidFill>
                <a:effectLst>
                  <a:outerShdw blurRad="38100" dist="38100" dir="2700000" algn="tl">
                    <a:srgbClr val="000000">
                      <a:alpha val="43137"/>
                    </a:srgbClr>
                  </a:outerShdw>
                </a:effectLst>
                <a:latin typeface="Constantia" pitchFamily="18" charset="0"/>
                <a:cs typeface="Arial" pitchFamily="34" charset="0"/>
              </a:rPr>
              <a:t>, </a:t>
            </a:r>
            <a:r>
              <a:rPr lang="uk-UA" b="1" dirty="0" err="1">
                <a:solidFill>
                  <a:srgbClr val="002060"/>
                </a:solidFill>
                <a:effectLst>
                  <a:outerShdw blurRad="38100" dist="38100" dir="2700000" algn="tl">
                    <a:srgbClr val="000000">
                      <a:alpha val="43137"/>
                    </a:srgbClr>
                  </a:outerShdw>
                </a:effectLst>
                <a:latin typeface="Constantia" pitchFamily="18" charset="0"/>
                <a:cs typeface="Arial" pitchFamily="34" charset="0"/>
              </a:rPr>
              <a:t>Саті</a:t>
            </a:r>
            <a:r>
              <a:rPr lang="uk-UA" b="1" dirty="0">
                <a:solidFill>
                  <a:srgbClr val="002060"/>
                </a:solidFill>
                <a:effectLst>
                  <a:outerShdw blurRad="38100" dist="38100" dir="2700000" algn="tl">
                    <a:srgbClr val="000000">
                      <a:alpha val="43137"/>
                    </a:srgbClr>
                  </a:outerShdw>
                </a:effectLst>
                <a:latin typeface="Constantia" pitchFamily="18" charset="0"/>
                <a:cs typeface="Arial" pitchFamily="34" charset="0"/>
              </a:rPr>
              <a:t>, Набоков створювали нову й оригінальну музику для </a:t>
            </a:r>
            <a:r>
              <a:rPr lang="uk-UA" b="1" dirty="0" err="1">
                <a:solidFill>
                  <a:srgbClr val="002060"/>
                </a:solidFill>
                <a:effectLst>
                  <a:outerShdw blurRad="38100" dist="38100" dir="2700000" algn="tl">
                    <a:srgbClr val="000000">
                      <a:alpha val="43137"/>
                    </a:srgbClr>
                  </a:outerShdw>
                </a:effectLst>
                <a:latin typeface="Constantia" pitchFamily="18" charset="0"/>
                <a:cs typeface="Arial" pitchFamily="34" charset="0"/>
              </a:rPr>
              <a:t>дягілєвських</a:t>
            </a:r>
            <a:r>
              <a:rPr lang="uk-UA" b="1" dirty="0">
                <a:solidFill>
                  <a:srgbClr val="002060"/>
                </a:solidFill>
                <a:effectLst>
                  <a:outerShdw blurRad="38100" dist="38100" dir="2700000" algn="tl">
                    <a:srgbClr val="000000">
                      <a:alpha val="43137"/>
                    </a:srgbClr>
                  </a:outerShdw>
                </a:effectLst>
                <a:latin typeface="Constantia" pitchFamily="18" charset="0"/>
                <a:cs typeface="Arial" pitchFamily="34" charset="0"/>
              </a:rPr>
              <a:t> балетів. Чудові художники були авторами декорацій </a:t>
            </a:r>
            <a:br>
              <a:rPr lang="uk-UA" b="1" dirty="0">
                <a:solidFill>
                  <a:srgbClr val="002060"/>
                </a:solidFill>
                <a:effectLst>
                  <a:outerShdw blurRad="38100" dist="38100" dir="2700000" algn="tl">
                    <a:srgbClr val="000000">
                      <a:alpha val="43137"/>
                    </a:srgbClr>
                  </a:outerShdw>
                </a:effectLst>
                <a:latin typeface="Constantia" pitchFamily="18" charset="0"/>
                <a:cs typeface="Arial" pitchFamily="34" charset="0"/>
              </a:rPr>
            </a:br>
            <a:r>
              <a:rPr lang="uk-UA" b="1" dirty="0">
                <a:solidFill>
                  <a:srgbClr val="002060"/>
                </a:solidFill>
                <a:effectLst>
                  <a:outerShdw blurRad="38100" dist="38100" dir="2700000" algn="tl">
                    <a:srgbClr val="000000">
                      <a:alpha val="43137"/>
                    </a:srgbClr>
                  </a:outerShdw>
                </a:effectLst>
                <a:latin typeface="Constantia" pitchFamily="18" charset="0"/>
                <a:cs typeface="Arial" pitchFamily="34" charset="0"/>
              </a:rPr>
              <a:t>і костюмів, що стали </a:t>
            </a:r>
            <a:r>
              <a:rPr lang="uk-UA" b="1" dirty="0" err="1">
                <a:solidFill>
                  <a:srgbClr val="002060"/>
                </a:solidFill>
                <a:effectLst>
                  <a:outerShdw blurRad="38100" dist="38100" dir="2700000" algn="tl">
                    <a:srgbClr val="000000">
                      <a:alpha val="43137"/>
                    </a:srgbClr>
                  </a:outerShdw>
                </a:effectLst>
                <a:latin typeface="Constantia" pitchFamily="18" charset="0"/>
                <a:cs typeface="Arial" pitchFamily="34" charset="0"/>
              </a:rPr>
              <a:t>хрестомaтійними</a:t>
            </a:r>
            <a:r>
              <a:rPr lang="uk-UA" b="1" dirty="0">
                <a:solidFill>
                  <a:srgbClr val="002060"/>
                </a:solidFill>
                <a:effectLst>
                  <a:outerShdw blurRad="38100" dist="38100" dir="2700000" algn="tl">
                    <a:srgbClr val="000000">
                      <a:alpha val="43137"/>
                    </a:srgbClr>
                  </a:outerShdw>
                </a:effectLst>
                <a:latin typeface="Constantia" pitchFamily="18" charset="0"/>
                <a:cs typeface="Arial" pitchFamily="34" charset="0"/>
              </a:rPr>
              <a:t>: Олександр </a:t>
            </a:r>
            <a:r>
              <a:rPr lang="uk-UA" b="1" dirty="0" err="1">
                <a:solidFill>
                  <a:srgbClr val="002060"/>
                </a:solidFill>
                <a:effectLst>
                  <a:outerShdw blurRad="38100" dist="38100" dir="2700000" algn="tl">
                    <a:srgbClr val="000000">
                      <a:alpha val="43137"/>
                    </a:srgbClr>
                  </a:outerShdw>
                </a:effectLst>
                <a:latin typeface="Constantia" pitchFamily="18" charset="0"/>
                <a:cs typeface="Arial" pitchFamily="34" charset="0"/>
              </a:rPr>
              <a:t>Бенуа</a:t>
            </a:r>
            <a:r>
              <a:rPr lang="uk-UA" b="1" dirty="0">
                <a:solidFill>
                  <a:srgbClr val="002060"/>
                </a:solidFill>
                <a:effectLst>
                  <a:outerShdw blurRad="38100" dist="38100" dir="2700000" algn="tl">
                    <a:srgbClr val="000000">
                      <a:alpha val="43137"/>
                    </a:srgbClr>
                  </a:outerShdw>
                </a:effectLst>
                <a:latin typeface="Constantia" pitchFamily="18" charset="0"/>
                <a:cs typeface="Arial" pitchFamily="34" charset="0"/>
              </a:rPr>
              <a:t>, Леон </a:t>
            </a:r>
            <a:r>
              <a:rPr lang="uk-UA" b="1" dirty="0" err="1">
                <a:solidFill>
                  <a:srgbClr val="002060"/>
                </a:solidFill>
                <a:effectLst>
                  <a:outerShdw blurRad="38100" dist="38100" dir="2700000" algn="tl">
                    <a:srgbClr val="000000">
                      <a:alpha val="43137"/>
                    </a:srgbClr>
                  </a:outerShdw>
                </a:effectLst>
                <a:latin typeface="Constantia" pitchFamily="18" charset="0"/>
                <a:cs typeface="Arial" pitchFamily="34" charset="0"/>
              </a:rPr>
              <a:t>Бакст</a:t>
            </a:r>
            <a:r>
              <a:rPr lang="uk-UA" b="1" dirty="0">
                <a:solidFill>
                  <a:srgbClr val="002060"/>
                </a:solidFill>
                <a:effectLst>
                  <a:outerShdw blurRad="38100" dist="38100" dir="2700000" algn="tl">
                    <a:srgbClr val="000000">
                      <a:alpha val="43137"/>
                    </a:srgbClr>
                  </a:outerShdw>
                </a:effectLst>
                <a:latin typeface="Constantia" pitchFamily="18" charset="0"/>
                <a:cs typeface="Arial" pitchFamily="34" charset="0"/>
              </a:rPr>
              <a:t>, Микола </a:t>
            </a:r>
            <a:r>
              <a:rPr lang="uk-UA" b="1" dirty="0" err="1">
                <a:solidFill>
                  <a:srgbClr val="002060"/>
                </a:solidFill>
                <a:effectLst>
                  <a:outerShdw blurRad="38100" dist="38100" dir="2700000" algn="tl">
                    <a:srgbClr val="000000">
                      <a:alpha val="43137"/>
                    </a:srgbClr>
                  </a:outerShdw>
                </a:effectLst>
                <a:latin typeface="Constantia" pitchFamily="18" charset="0"/>
                <a:cs typeface="Arial" pitchFamily="34" charset="0"/>
              </a:rPr>
              <a:t>Реріх</a:t>
            </a:r>
            <a:r>
              <a:rPr lang="uk-UA" b="1" dirty="0">
                <a:solidFill>
                  <a:srgbClr val="002060"/>
                </a:solidFill>
                <a:effectLst>
                  <a:outerShdw blurRad="38100" dist="38100" dir="2700000" algn="tl">
                    <a:srgbClr val="000000">
                      <a:alpha val="43137"/>
                    </a:srgbClr>
                  </a:outerShdw>
                </a:effectLst>
                <a:latin typeface="Constantia" pitchFamily="18" charset="0"/>
                <a:cs typeface="Arial" pitchFamily="34" charset="0"/>
              </a:rPr>
              <a:t>, Мстислав </a:t>
            </a:r>
            <a:r>
              <a:rPr lang="uk-UA" b="1" dirty="0" err="1">
                <a:solidFill>
                  <a:srgbClr val="002060"/>
                </a:solidFill>
                <a:effectLst>
                  <a:outerShdw blurRad="38100" dist="38100" dir="2700000" algn="tl">
                    <a:srgbClr val="000000">
                      <a:alpha val="43137"/>
                    </a:srgbClr>
                  </a:outerShdw>
                </a:effectLst>
                <a:latin typeface="Constantia" pitchFamily="18" charset="0"/>
                <a:cs typeface="Arial" pitchFamily="34" charset="0"/>
              </a:rPr>
              <a:t>Добужинський</a:t>
            </a:r>
            <a:r>
              <a:rPr lang="uk-UA" b="1" dirty="0">
                <a:solidFill>
                  <a:srgbClr val="002060"/>
                </a:solidFill>
                <a:effectLst>
                  <a:outerShdw blurRad="38100" dist="38100" dir="2700000" algn="tl">
                    <a:srgbClr val="000000">
                      <a:alpha val="43137"/>
                    </a:srgbClr>
                  </a:outerShdw>
                </a:effectLst>
                <a:latin typeface="Constantia" pitchFamily="18" charset="0"/>
                <a:cs typeface="Arial" pitchFamily="34" charset="0"/>
              </a:rPr>
              <a:t>, Наталя </a:t>
            </a:r>
            <a:r>
              <a:rPr lang="uk-UA" b="1" dirty="0" err="1">
                <a:solidFill>
                  <a:srgbClr val="002060"/>
                </a:solidFill>
                <a:effectLst>
                  <a:outerShdw blurRad="38100" dist="38100" dir="2700000" algn="tl">
                    <a:srgbClr val="000000">
                      <a:alpha val="43137"/>
                    </a:srgbClr>
                  </a:outerShdw>
                </a:effectLst>
                <a:latin typeface="Constantia" pitchFamily="18" charset="0"/>
                <a:cs typeface="Arial" pitchFamily="34" charset="0"/>
              </a:rPr>
              <a:t>Гончарова</a:t>
            </a:r>
            <a:r>
              <a:rPr lang="uk-UA" b="1" dirty="0">
                <a:solidFill>
                  <a:srgbClr val="002060"/>
                </a:solidFill>
                <a:effectLst>
                  <a:outerShdw blurRad="38100" dist="38100" dir="2700000" algn="tl">
                    <a:srgbClr val="000000">
                      <a:alpha val="43137"/>
                    </a:srgbClr>
                  </a:outerShdw>
                </a:effectLst>
                <a:latin typeface="Constantia" pitchFamily="18" charset="0"/>
                <a:cs typeface="Arial" pitchFamily="34" charset="0"/>
              </a:rPr>
              <a:t>, Михайло </a:t>
            </a:r>
            <a:r>
              <a:rPr lang="uk-UA" b="1" dirty="0" err="1">
                <a:solidFill>
                  <a:srgbClr val="002060"/>
                </a:solidFill>
                <a:effectLst>
                  <a:outerShdw blurRad="38100" dist="38100" dir="2700000" algn="tl">
                    <a:srgbClr val="000000">
                      <a:alpha val="43137"/>
                    </a:srgbClr>
                  </a:outerShdw>
                </a:effectLst>
                <a:latin typeface="Constantia" pitchFamily="18" charset="0"/>
                <a:cs typeface="Arial" pitchFamily="34" charset="0"/>
              </a:rPr>
              <a:t>Ларіонов</a:t>
            </a:r>
            <a:r>
              <a:rPr lang="uk-UA" b="1" dirty="0">
                <a:solidFill>
                  <a:srgbClr val="002060"/>
                </a:solidFill>
                <a:effectLst>
                  <a:outerShdw blurRad="38100" dist="38100" dir="2700000" algn="tl">
                    <a:srgbClr val="000000">
                      <a:alpha val="43137"/>
                    </a:srgbClr>
                  </a:outerShdw>
                </a:effectLst>
                <a:latin typeface="Constantia" pitchFamily="18" charset="0"/>
                <a:cs typeface="Arial" pitchFamily="34" charset="0"/>
              </a:rPr>
              <a:t>, </a:t>
            </a:r>
            <a:r>
              <a:rPr lang="uk-UA" b="1" dirty="0" err="1">
                <a:solidFill>
                  <a:srgbClr val="002060"/>
                </a:solidFill>
                <a:effectLst>
                  <a:outerShdw blurRad="38100" dist="38100" dir="2700000" algn="tl">
                    <a:srgbClr val="000000">
                      <a:alpha val="43137"/>
                    </a:srgbClr>
                  </a:outerShdw>
                </a:effectLst>
                <a:latin typeface="Constantia" pitchFamily="18" charset="0"/>
                <a:cs typeface="Arial" pitchFamily="34" charset="0"/>
              </a:rPr>
              <a:t>Пабло</a:t>
            </a:r>
            <a:r>
              <a:rPr lang="uk-UA" b="1" dirty="0">
                <a:solidFill>
                  <a:srgbClr val="002060"/>
                </a:solidFill>
                <a:effectLst>
                  <a:outerShdw blurRad="38100" dist="38100" dir="2700000" algn="tl">
                    <a:srgbClr val="000000">
                      <a:alpha val="43137"/>
                    </a:srgbClr>
                  </a:outerShdw>
                </a:effectLst>
                <a:latin typeface="Constantia" pitchFamily="18" charset="0"/>
                <a:cs typeface="Arial" pitchFamily="34" charset="0"/>
              </a:rPr>
              <a:t> </a:t>
            </a:r>
            <a:r>
              <a:rPr lang="uk-UA" b="1" dirty="0" err="1">
                <a:solidFill>
                  <a:srgbClr val="002060"/>
                </a:solidFill>
                <a:effectLst>
                  <a:outerShdw blurRad="38100" dist="38100" dir="2700000" algn="tl">
                    <a:srgbClr val="000000">
                      <a:alpha val="43137"/>
                    </a:srgbClr>
                  </a:outerShdw>
                </a:effectLst>
                <a:latin typeface="Constantia" pitchFamily="18" charset="0"/>
                <a:cs typeface="Arial" pitchFamily="34" charset="0"/>
              </a:rPr>
              <a:t>Пікассо</a:t>
            </a:r>
            <a:r>
              <a:rPr lang="uk-UA" b="1" dirty="0">
                <a:solidFill>
                  <a:srgbClr val="002060"/>
                </a:solidFill>
                <a:effectLst>
                  <a:outerShdw blurRad="38100" dist="38100" dir="2700000" algn="tl">
                    <a:srgbClr val="000000">
                      <a:alpha val="43137"/>
                    </a:srgbClr>
                  </a:outerShdw>
                </a:effectLst>
                <a:latin typeface="Constantia" pitchFamily="18" charset="0"/>
                <a:cs typeface="Arial" pitchFamily="34" charset="0"/>
              </a:rPr>
              <a:t>, </a:t>
            </a:r>
            <a:r>
              <a:rPr lang="uk-UA" b="1" dirty="0" err="1">
                <a:solidFill>
                  <a:srgbClr val="002060"/>
                </a:solidFill>
                <a:effectLst>
                  <a:outerShdw blurRad="38100" dist="38100" dir="2700000" algn="tl">
                    <a:srgbClr val="000000">
                      <a:alpha val="43137"/>
                    </a:srgbClr>
                  </a:outerShdw>
                </a:effectLst>
                <a:latin typeface="Constantia" pitchFamily="18" charset="0"/>
                <a:cs typeface="Arial" pitchFamily="34" charset="0"/>
              </a:rPr>
              <a:t>Анрі</a:t>
            </a:r>
            <a:r>
              <a:rPr lang="uk-UA" b="1" dirty="0">
                <a:solidFill>
                  <a:srgbClr val="002060"/>
                </a:solidFill>
                <a:effectLst>
                  <a:outerShdw blurRad="38100" dist="38100" dir="2700000" algn="tl">
                    <a:srgbClr val="000000">
                      <a:alpha val="43137"/>
                    </a:srgbClr>
                  </a:outerShdw>
                </a:effectLst>
                <a:latin typeface="Constantia" pitchFamily="18" charset="0"/>
                <a:cs typeface="Arial" pitchFamily="34" charset="0"/>
              </a:rPr>
              <a:t> </a:t>
            </a:r>
            <a:r>
              <a:rPr lang="uk-UA" b="1" dirty="0" err="1">
                <a:solidFill>
                  <a:srgbClr val="002060"/>
                </a:solidFill>
                <a:effectLst>
                  <a:outerShdw blurRad="38100" dist="38100" dir="2700000" algn="tl">
                    <a:srgbClr val="000000">
                      <a:alpha val="43137"/>
                    </a:srgbClr>
                  </a:outerShdw>
                </a:effectLst>
                <a:latin typeface="Constantia" pitchFamily="18" charset="0"/>
                <a:cs typeface="Arial" pitchFamily="34" charset="0"/>
              </a:rPr>
              <a:t>Матісс</a:t>
            </a:r>
            <a:r>
              <a:rPr lang="uk-UA" b="1" dirty="0">
                <a:solidFill>
                  <a:srgbClr val="002060"/>
                </a:solidFill>
                <a:effectLst>
                  <a:outerShdw blurRad="38100" dist="38100" dir="2700000" algn="tl">
                    <a:srgbClr val="000000">
                      <a:alpha val="43137"/>
                    </a:srgbClr>
                  </a:outerShdw>
                </a:effectLst>
                <a:latin typeface="Constantia" pitchFamily="18" charset="0"/>
                <a:cs typeface="Arial" pitchFamily="34" charset="0"/>
              </a:rPr>
              <a:t> і Наум Габо! Їхній незвичайний талант, відчуття кольору, пропорцій дозволяли творити чудеса... </a:t>
            </a:r>
            <a:endParaRPr lang="ru-RU" b="1" dirty="0">
              <a:solidFill>
                <a:srgbClr val="002060"/>
              </a:solidFill>
              <a:effectLst>
                <a:outerShdw blurRad="38100" dist="38100" dir="2700000" algn="tl">
                  <a:srgbClr val="000000">
                    <a:alpha val="43137"/>
                  </a:srgbClr>
                </a:outerShdw>
              </a:effectLst>
              <a:latin typeface="Constantia" pitchFamily="18" charset="0"/>
              <a:cs typeface="Arial" pitchFamily="34" charset="0"/>
            </a:endParaRPr>
          </a:p>
        </p:txBody>
      </p:sp>
    </p:spTree>
    <p:extLst>
      <p:ext uri="{BB962C8B-B14F-4D97-AF65-F5344CB8AC3E}">
        <p14:creationId xmlns:p14="http://schemas.microsoft.com/office/powerpoint/2010/main" val="19905467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p:cTn id="7" dur="1000" fill="hold"/>
                                        <p:tgtEl>
                                          <p:spTgt spid="15362"/>
                                        </p:tgtEl>
                                        <p:attrNameLst>
                                          <p:attrName>ppt_x</p:attrName>
                                        </p:attrNameLst>
                                      </p:cBhvr>
                                      <p:tavLst>
                                        <p:tav tm="0">
                                          <p:val>
                                            <p:strVal val="#ppt_x-.2"/>
                                          </p:val>
                                        </p:tav>
                                        <p:tav tm="100000">
                                          <p:val>
                                            <p:strVal val="#ppt_x"/>
                                          </p:val>
                                        </p:tav>
                                      </p:tavLst>
                                    </p:anim>
                                    <p:anim calcmode="lin" valueType="num">
                                      <p:cBhvr>
                                        <p:cTn id="8" dur="1000" fill="hold"/>
                                        <p:tgtEl>
                                          <p:spTgt spid="15362"/>
                                        </p:tgtEl>
                                        <p:attrNameLst>
                                          <p:attrName>ppt_y</p:attrName>
                                        </p:attrNameLst>
                                      </p:cBhvr>
                                      <p:tavLst>
                                        <p:tav tm="0">
                                          <p:val>
                                            <p:strVal val="#ppt_y"/>
                                          </p:val>
                                        </p:tav>
                                        <p:tav tm="100000">
                                          <p:val>
                                            <p:strVal val="#ppt_y"/>
                                          </p:val>
                                        </p:tav>
                                      </p:tavLst>
                                    </p:anim>
                                    <p:animEffect transition="in" filter="wipe(right)" prLst="gradientSize: 0.1">
                                      <p:cBhvr>
                                        <p:cTn id="9" dur="10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00034" y="214290"/>
            <a:ext cx="7376635" cy="1077218"/>
          </a:xfrm>
          <a:prstGeom prst="rect">
            <a:avLst/>
          </a:prstGeom>
        </p:spPr>
        <p:txBody>
          <a:bodyPr wrap="none">
            <a:spAutoFit/>
          </a:bodyPr>
          <a:lstStyle/>
          <a:p>
            <a:pPr>
              <a:defRPr/>
            </a:pPr>
            <a:r>
              <a:rPr lang="uk-UA" sz="32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onstantia" pitchFamily="18" charset="0"/>
              </a:rPr>
              <a:t>Ігор Федорович </a:t>
            </a:r>
            <a:r>
              <a:rPr lang="uk-UA" sz="3200"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onstantia" pitchFamily="18" charset="0"/>
              </a:rPr>
              <a:t>Стравінський</a:t>
            </a:r>
          </a:p>
          <a:p>
            <a:pPr algn="ctr">
              <a:defRPr/>
            </a:pPr>
            <a:r>
              <a:rPr lang="uk-UA" sz="3200"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onstantia" pitchFamily="18" charset="0"/>
              </a:rPr>
              <a:t>1882-1971</a:t>
            </a:r>
            <a:endParaRPr lang="ru-RU" sz="32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onstantia" pitchFamily="18" charset="0"/>
            </a:endParaRPr>
          </a:p>
        </p:txBody>
      </p:sp>
      <p:sp>
        <p:nvSpPr>
          <p:cNvPr id="4" name="Прямоугольник 3"/>
          <p:cNvSpPr/>
          <p:nvPr/>
        </p:nvSpPr>
        <p:spPr>
          <a:xfrm>
            <a:off x="3214678" y="1214422"/>
            <a:ext cx="5643602" cy="923330"/>
          </a:xfrm>
          <a:prstGeom prst="rect">
            <a:avLst/>
          </a:prstGeom>
        </p:spPr>
        <p:txBody>
          <a:bodyPr wrap="square">
            <a:spAutoFit/>
          </a:bodyPr>
          <a:lstStyle/>
          <a:p>
            <a:pPr>
              <a:defRPr/>
            </a:pPr>
            <a:r>
              <a:rPr lang="uk-UA" b="1" dirty="0">
                <a:solidFill>
                  <a:srgbClr val="002060"/>
                </a:solidFill>
                <a:effectLst>
                  <a:outerShdw blurRad="38100" dist="38100" dir="2700000" algn="tl">
                    <a:srgbClr val="000000">
                      <a:alpha val="43137"/>
                    </a:srgbClr>
                  </a:outerShdw>
                </a:effectLst>
                <a:latin typeface="Constantia" pitchFamily="18" charset="0"/>
              </a:rPr>
              <a:t>Композитор  зі світовим ім'ям. Його однаково вважають своїм видатним співвітчизником і росіяни</a:t>
            </a:r>
            <a:r>
              <a:rPr lang="uk-UA" b="1" dirty="0" smtClean="0">
                <a:solidFill>
                  <a:srgbClr val="002060"/>
                </a:solidFill>
                <a:effectLst>
                  <a:outerShdw blurRad="38100" dist="38100" dir="2700000" algn="tl">
                    <a:srgbClr val="000000">
                      <a:alpha val="43137"/>
                    </a:srgbClr>
                  </a:outerShdw>
                </a:effectLst>
                <a:latin typeface="Constantia" pitchFamily="18" charset="0"/>
              </a:rPr>
              <a:t>, і </a:t>
            </a:r>
            <a:r>
              <a:rPr lang="uk-UA" b="1" dirty="0">
                <a:solidFill>
                  <a:srgbClr val="002060"/>
                </a:solidFill>
                <a:effectLst>
                  <a:outerShdw blurRad="38100" dist="38100" dir="2700000" algn="tl">
                    <a:srgbClr val="000000">
                      <a:alpha val="43137"/>
                    </a:srgbClr>
                  </a:outerShdw>
                </a:effectLst>
                <a:latin typeface="Constantia" pitchFamily="18" charset="0"/>
              </a:rPr>
              <a:t>українці, </a:t>
            </a:r>
            <a:r>
              <a:rPr lang="uk-UA" b="1" dirty="0" smtClean="0">
                <a:solidFill>
                  <a:srgbClr val="002060"/>
                </a:solidFill>
                <a:effectLst>
                  <a:outerShdw blurRad="38100" dist="38100" dir="2700000" algn="tl">
                    <a:srgbClr val="000000">
                      <a:alpha val="43137"/>
                    </a:srgbClr>
                  </a:outerShdw>
                </a:effectLst>
                <a:latin typeface="Constantia" pitchFamily="18" charset="0"/>
              </a:rPr>
              <a:t>а </a:t>
            </a:r>
            <a:r>
              <a:rPr lang="uk-UA" b="1" dirty="0">
                <a:solidFill>
                  <a:srgbClr val="002060"/>
                </a:solidFill>
                <a:effectLst>
                  <a:outerShdw blurRad="38100" dist="38100" dir="2700000" algn="tl">
                    <a:srgbClr val="000000">
                      <a:alpha val="43137"/>
                    </a:srgbClr>
                  </a:outerShdw>
                </a:effectLst>
                <a:latin typeface="Constantia" pitchFamily="18" charset="0"/>
              </a:rPr>
              <a:t>також громадяни США.</a:t>
            </a:r>
            <a:endParaRPr lang="ru-RU" b="1" dirty="0">
              <a:solidFill>
                <a:srgbClr val="002060"/>
              </a:solidFill>
              <a:effectLst>
                <a:outerShdw blurRad="38100" dist="38100" dir="2700000" algn="tl">
                  <a:srgbClr val="000000">
                    <a:alpha val="43137"/>
                  </a:srgbClr>
                </a:outerShdw>
              </a:effectLst>
              <a:latin typeface="Constantia" pitchFamily="18" charset="0"/>
            </a:endParaRPr>
          </a:p>
        </p:txBody>
      </p:sp>
      <p:pic>
        <p:nvPicPr>
          <p:cNvPr id="56324" name="Picture 4" descr="Картинка 21 из 1002">
            <a:hlinkClick r:id="rId2"/>
          </p:cNvPr>
          <p:cNvPicPr>
            <a:picLocks noChangeAspect="1" noChangeArrowheads="1"/>
          </p:cNvPicPr>
          <p:nvPr/>
        </p:nvPicPr>
        <p:blipFill>
          <a:blip r:embed="rId3"/>
          <a:srcRect t="21449"/>
          <a:stretch>
            <a:fillRect/>
          </a:stretch>
        </p:blipFill>
        <p:spPr bwMode="auto">
          <a:xfrm>
            <a:off x="1071538" y="3714752"/>
            <a:ext cx="5500687" cy="2878137"/>
          </a:xfrm>
          <a:prstGeom prst="rect">
            <a:avLst/>
          </a:prstGeom>
          <a:ln>
            <a:noFill/>
          </a:ln>
          <a:effectLst>
            <a:outerShdw blurRad="292100" dist="139700" dir="2700000" algn="tl" rotWithShape="0">
              <a:srgbClr val="333333">
                <a:alpha val="65000"/>
              </a:srgbClr>
            </a:outerShdw>
          </a:effectLst>
        </p:spPr>
      </p:pic>
      <p:pic>
        <p:nvPicPr>
          <p:cNvPr id="56328" name="Picture 8" descr="Картинка 44 из 1002">
            <a:hlinkClick r:id="rId4"/>
          </p:cNvPr>
          <p:cNvPicPr>
            <a:picLocks noChangeAspect="1" noChangeArrowheads="1"/>
          </p:cNvPicPr>
          <p:nvPr/>
        </p:nvPicPr>
        <p:blipFill>
          <a:blip r:embed="rId5"/>
          <a:srcRect/>
          <a:stretch>
            <a:fillRect/>
          </a:stretch>
        </p:blipFill>
        <p:spPr bwMode="auto">
          <a:xfrm flipH="1">
            <a:off x="214282" y="857232"/>
            <a:ext cx="2614414" cy="350046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Прямоугольник 6"/>
          <p:cNvSpPr/>
          <p:nvPr/>
        </p:nvSpPr>
        <p:spPr>
          <a:xfrm>
            <a:off x="2857488" y="2071678"/>
            <a:ext cx="6143668" cy="1938992"/>
          </a:xfrm>
          <a:prstGeom prst="rect">
            <a:avLst/>
          </a:prstGeom>
        </p:spPr>
        <p:txBody>
          <a:bodyPr wrap="square">
            <a:spAutoFit/>
          </a:bodyPr>
          <a:lstStyle/>
          <a:p>
            <a:pPr>
              <a:defRPr/>
            </a:pPr>
            <a:r>
              <a:rPr lang="uk-UA" sz="2000" b="1" dirty="0">
                <a:solidFill>
                  <a:srgbClr val="C00000"/>
                </a:solidFill>
                <a:effectLst>
                  <a:outerShdw blurRad="38100" dist="38100" dir="2700000" algn="tl">
                    <a:srgbClr val="000000">
                      <a:alpha val="43137"/>
                    </a:srgbClr>
                  </a:outerShdw>
                </a:effectLst>
                <a:latin typeface="Constantia" pitchFamily="18" charset="0"/>
              </a:rPr>
              <a:t>Для </a:t>
            </a:r>
            <a:r>
              <a:rPr lang="uk-UA" sz="2000" b="1" dirty="0" err="1">
                <a:solidFill>
                  <a:srgbClr val="C00000"/>
                </a:solidFill>
                <a:effectLst>
                  <a:outerShdw blurRad="38100" dist="38100" dir="2700000" algn="tl">
                    <a:srgbClr val="000000">
                      <a:alpha val="43137"/>
                    </a:srgbClr>
                  </a:outerShdw>
                </a:effectLst>
                <a:latin typeface="Constantia" pitchFamily="18" charset="0"/>
              </a:rPr>
              <a:t>Дягілєвських</a:t>
            </a:r>
            <a:r>
              <a:rPr lang="uk-UA" sz="2000" b="1" dirty="0">
                <a:solidFill>
                  <a:srgbClr val="C00000"/>
                </a:solidFill>
                <a:effectLst>
                  <a:outerShdw blurRad="38100" dist="38100" dir="2700000" algn="tl">
                    <a:srgbClr val="000000">
                      <a:alpha val="43137"/>
                    </a:srgbClr>
                  </a:outerShdw>
                </a:effectLst>
                <a:latin typeface="Constantia" pitchFamily="18" charset="0"/>
              </a:rPr>
              <a:t> сезонів він написав балети «Жар-птиця», «Петрушка» і «Весна священна», які відіграли значну роль </a:t>
            </a:r>
            <a:br>
              <a:rPr lang="uk-UA" sz="2000" b="1" dirty="0">
                <a:solidFill>
                  <a:srgbClr val="C00000"/>
                </a:solidFill>
                <a:effectLst>
                  <a:outerShdw blurRad="38100" dist="38100" dir="2700000" algn="tl">
                    <a:srgbClr val="000000">
                      <a:alpha val="43137"/>
                    </a:srgbClr>
                  </a:outerShdw>
                </a:effectLst>
                <a:latin typeface="Constantia" pitchFamily="18" charset="0"/>
              </a:rPr>
            </a:br>
            <a:r>
              <a:rPr lang="uk-UA" sz="2000" b="1" dirty="0">
                <a:solidFill>
                  <a:srgbClr val="C00000"/>
                </a:solidFill>
                <a:effectLst>
                  <a:outerShdw blurRad="38100" dist="38100" dir="2700000" algn="tl">
                    <a:srgbClr val="000000">
                      <a:alpha val="43137"/>
                    </a:srgbClr>
                  </a:outerShdw>
                </a:effectLst>
                <a:latin typeface="Constantia" pitchFamily="18" charset="0"/>
              </a:rPr>
              <a:t>у популяризації російської культури в Європі,  сприяли  становленню моди на все російське.</a:t>
            </a:r>
            <a:endParaRPr lang="ru-RU" sz="2000" b="1" dirty="0">
              <a:solidFill>
                <a:srgbClr val="C00000"/>
              </a:solidFill>
              <a:effectLst>
                <a:outerShdw blurRad="38100" dist="38100" dir="2700000" algn="tl">
                  <a:srgbClr val="000000">
                    <a:alpha val="43137"/>
                  </a:srgbClr>
                </a:outerShdw>
              </a:effectLst>
              <a:latin typeface="Constantia" pitchFamily="18" charset="0"/>
            </a:endParaRPr>
          </a:p>
          <a:p>
            <a:pPr algn="just">
              <a:defRPr/>
            </a:pPr>
            <a:endParaRPr lang="ru-RU" sz="2000" b="1" dirty="0">
              <a:solidFill>
                <a:srgbClr val="C00000"/>
              </a:solidFill>
              <a:effectLst>
                <a:outerShdw blurRad="38100" dist="38100" dir="2700000" algn="tl">
                  <a:srgbClr val="000000">
                    <a:alpha val="43137"/>
                  </a:srgbClr>
                </a:outerShdw>
              </a:effectLst>
            </a:endParaRPr>
          </a:p>
        </p:txBody>
      </p:sp>
      <p:sp>
        <p:nvSpPr>
          <p:cNvPr id="9" name="Прямоугольник 8">
            <a:hlinkClick r:id="rId6" action="ppaction://hlinkfile"/>
          </p:cNvPr>
          <p:cNvSpPr/>
          <p:nvPr/>
        </p:nvSpPr>
        <p:spPr>
          <a:xfrm>
            <a:off x="3786182" y="6550223"/>
            <a:ext cx="4572000" cy="307777"/>
          </a:xfrm>
          <a:prstGeom prst="rect">
            <a:avLst/>
          </a:prstGeom>
        </p:spPr>
        <p:txBody>
          <a:bodyPr>
            <a:spAutoFit/>
          </a:bodyPr>
          <a:lstStyle/>
          <a:p>
            <a:pPr lvl="0" algn="just" fontAlgn="base">
              <a:spcBef>
                <a:spcPct val="0"/>
              </a:spcBef>
              <a:spcAft>
                <a:spcPct val="0"/>
              </a:spcAft>
            </a:pPr>
            <a:r>
              <a:rPr lang="uk-UA" sz="1400" b="1" dirty="0" smtClean="0">
                <a:solidFill>
                  <a:srgbClr val="002060"/>
                </a:solidFill>
                <a:latin typeface="Constantia" pitchFamily="18" charset="0"/>
                <a:ea typeface="Times New Roman" pitchFamily="18" charset="0"/>
              </a:rPr>
              <a:t>І.Стравінського: фрагмент із балету «Петрушка».</a:t>
            </a:r>
            <a:endParaRPr lang="uk-UA" sz="1400" dirty="0" smtClean="0">
              <a:solidFill>
                <a:srgbClr val="002060"/>
              </a:solidFill>
              <a:latin typeface="Constantia" pitchFamily="18" charset="0"/>
            </a:endParaRPr>
          </a:p>
        </p:txBody>
      </p:sp>
      <p:pic>
        <p:nvPicPr>
          <p:cNvPr id="22530" name="Picture 2" descr="http://t1.gstatic.com/images?q=tbn:ANd9GcTfhXDimXfxfPaUena8kqhMVDRjl2pax_H-Hh9IGf-vo4jzuAco1g">
            <a:hlinkClick r:id="rId6" action="ppaction://hlinkfile"/>
          </p:cNvPr>
          <p:cNvPicPr>
            <a:picLocks noChangeAspect="1" noChangeArrowheads="1"/>
          </p:cNvPicPr>
          <p:nvPr/>
        </p:nvPicPr>
        <p:blipFill>
          <a:blip r:embed="rId7" cstate="print"/>
          <a:srcRect/>
          <a:stretch>
            <a:fillRect/>
          </a:stretch>
        </p:blipFill>
        <p:spPr bwMode="auto">
          <a:xfrm>
            <a:off x="8429652" y="6286520"/>
            <a:ext cx="476584" cy="461952"/>
          </a:xfrm>
          <a:prstGeom prst="rect">
            <a:avLst/>
          </a:prstGeom>
          <a:noFill/>
        </p:spPr>
      </p:pic>
    </p:spTree>
    <p:extLst>
      <p:ext uri="{BB962C8B-B14F-4D97-AF65-F5344CB8AC3E}">
        <p14:creationId xmlns:p14="http://schemas.microsoft.com/office/powerpoint/2010/main" val="305216991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56328"/>
                                        </p:tgtEl>
                                        <p:attrNameLst>
                                          <p:attrName>style.visibility</p:attrName>
                                        </p:attrNameLst>
                                      </p:cBhvr>
                                      <p:to>
                                        <p:strVal val="visible"/>
                                      </p:to>
                                    </p:set>
                                    <p:anim calcmode="lin" valueType="num">
                                      <p:cBhvr>
                                        <p:cTn id="7" dur="1000" fill="hold"/>
                                        <p:tgtEl>
                                          <p:spTgt spid="56328"/>
                                        </p:tgtEl>
                                        <p:attrNameLst>
                                          <p:attrName>ppt_x</p:attrName>
                                        </p:attrNameLst>
                                      </p:cBhvr>
                                      <p:tavLst>
                                        <p:tav tm="0">
                                          <p:val>
                                            <p:strVal val="#ppt_x-.2"/>
                                          </p:val>
                                        </p:tav>
                                        <p:tav tm="100000">
                                          <p:val>
                                            <p:strVal val="#ppt_x"/>
                                          </p:val>
                                        </p:tav>
                                      </p:tavLst>
                                    </p:anim>
                                    <p:anim calcmode="lin" valueType="num">
                                      <p:cBhvr>
                                        <p:cTn id="8" dur="1000" fill="hold"/>
                                        <p:tgtEl>
                                          <p:spTgt spid="56328"/>
                                        </p:tgtEl>
                                        <p:attrNameLst>
                                          <p:attrName>ppt_y</p:attrName>
                                        </p:attrNameLst>
                                      </p:cBhvr>
                                      <p:tavLst>
                                        <p:tav tm="0">
                                          <p:val>
                                            <p:strVal val="#ppt_y"/>
                                          </p:val>
                                        </p:tav>
                                        <p:tav tm="100000">
                                          <p:val>
                                            <p:strVal val="#ppt_y"/>
                                          </p:val>
                                        </p:tav>
                                      </p:tavLst>
                                    </p:anim>
                                    <p:animEffect transition="in" filter="wipe(right)" prLst="gradientSize: 0.1">
                                      <p:cBhvr>
                                        <p:cTn id="9" dur="1000"/>
                                        <p:tgtEl>
                                          <p:spTgt spid="56328"/>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56324"/>
                                        </p:tgtEl>
                                        <p:attrNameLst>
                                          <p:attrName>style.visibility</p:attrName>
                                        </p:attrNameLst>
                                      </p:cBhvr>
                                      <p:to>
                                        <p:strVal val="visible"/>
                                      </p:to>
                                    </p:set>
                                    <p:anim calcmode="lin" valueType="num">
                                      <p:cBhvr>
                                        <p:cTn id="14" dur="1000" fill="hold"/>
                                        <p:tgtEl>
                                          <p:spTgt spid="56324"/>
                                        </p:tgtEl>
                                        <p:attrNameLst>
                                          <p:attrName>ppt_x</p:attrName>
                                        </p:attrNameLst>
                                      </p:cBhvr>
                                      <p:tavLst>
                                        <p:tav tm="0">
                                          <p:val>
                                            <p:strVal val="#ppt_x-.2"/>
                                          </p:val>
                                        </p:tav>
                                        <p:tav tm="100000">
                                          <p:val>
                                            <p:strVal val="#ppt_x"/>
                                          </p:val>
                                        </p:tav>
                                      </p:tavLst>
                                    </p:anim>
                                    <p:anim calcmode="lin" valueType="num">
                                      <p:cBhvr>
                                        <p:cTn id="15" dur="1000" fill="hold"/>
                                        <p:tgtEl>
                                          <p:spTgt spid="56324"/>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6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0"/>
            <a:ext cx="8215370" cy="954107"/>
          </a:xfrm>
          <a:prstGeom prst="rect">
            <a:avLst/>
          </a:prstGeom>
        </p:spPr>
        <p:txBody>
          <a:bodyPr wrap="square">
            <a:spAutoFit/>
          </a:bodyPr>
          <a:lstStyle/>
          <a:p>
            <a:pPr algn="ctr">
              <a:defRPr/>
            </a:pPr>
            <a:r>
              <a:rPr lang="uk-UA" sz="28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onstantia" pitchFamily="18" charset="0"/>
              </a:rPr>
              <a:t>Сергій Сергійович </a:t>
            </a:r>
            <a:r>
              <a:rPr lang="uk-UA" sz="2800"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onstantia" pitchFamily="18" charset="0"/>
              </a:rPr>
              <a:t>Прокоф</a:t>
            </a:r>
            <a:r>
              <a:rPr lang="uk-UA" sz="28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onstantia" pitchFamily="18" charset="0"/>
              </a:rPr>
              <a:t>'</a:t>
            </a:r>
            <a:r>
              <a:rPr lang="uk-UA" sz="2800"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onstantia" pitchFamily="18" charset="0"/>
              </a:rPr>
              <a:t>єв </a:t>
            </a:r>
          </a:p>
          <a:p>
            <a:pPr algn="ctr">
              <a:defRPr/>
            </a:pPr>
            <a:r>
              <a:rPr lang="uk-UA" sz="2800"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onstantia" pitchFamily="18" charset="0"/>
              </a:rPr>
              <a:t>1891-1953</a:t>
            </a:r>
            <a:endParaRPr lang="ru-RU" sz="28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onstantia" pitchFamily="18" charset="0"/>
            </a:endParaRPr>
          </a:p>
        </p:txBody>
      </p:sp>
      <p:pic>
        <p:nvPicPr>
          <p:cNvPr id="15363" name="Picture 2" descr="Картинка 22 из 2013">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48" y="1831738"/>
            <a:ext cx="4143404" cy="2783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6" descr="Картинка 23 из 2013">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9256" y="1571612"/>
            <a:ext cx="2341562" cy="307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Прямоугольник 5"/>
          <p:cNvSpPr>
            <a:spLocks noChangeArrowheads="1"/>
          </p:cNvSpPr>
          <p:nvPr/>
        </p:nvSpPr>
        <p:spPr bwMode="auto">
          <a:xfrm>
            <a:off x="285720" y="928670"/>
            <a:ext cx="82153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uk-UA" b="1" dirty="0">
                <a:solidFill>
                  <a:prstClr val="black"/>
                </a:solidFill>
                <a:latin typeface="Constantia" pitchFamily="18" charset="0"/>
                <a:cs typeface="Arial" pitchFamily="34" charset="0"/>
              </a:rPr>
              <a:t>Видатний композитор-новатор, піаніст і диригент народився в селі </a:t>
            </a:r>
            <a:r>
              <a:rPr lang="uk-UA" b="1" dirty="0" err="1">
                <a:solidFill>
                  <a:prstClr val="black"/>
                </a:solidFill>
                <a:latin typeface="Constantia" pitchFamily="18" charset="0"/>
                <a:cs typeface="Arial" pitchFamily="34" charset="0"/>
              </a:rPr>
              <a:t>Сонцівка</a:t>
            </a:r>
            <a:r>
              <a:rPr lang="uk-UA" b="1" dirty="0">
                <a:solidFill>
                  <a:prstClr val="black"/>
                </a:solidFill>
                <a:latin typeface="Constantia" pitchFamily="18" charset="0"/>
                <a:cs typeface="Arial" pitchFamily="34" charset="0"/>
              </a:rPr>
              <a:t>, нині село Красне Червоноармійського району Донецької області.</a:t>
            </a:r>
            <a:endParaRPr lang="ru-RU" b="1" dirty="0">
              <a:solidFill>
                <a:prstClr val="black"/>
              </a:solidFill>
              <a:latin typeface="Constantia" pitchFamily="18" charset="0"/>
              <a:cs typeface="Arial" pitchFamily="34" charset="0"/>
            </a:endParaRPr>
          </a:p>
        </p:txBody>
      </p:sp>
      <p:sp>
        <p:nvSpPr>
          <p:cNvPr id="15366" name="Прямоугольник 6"/>
          <p:cNvSpPr>
            <a:spLocks noChangeArrowheads="1"/>
          </p:cNvSpPr>
          <p:nvPr/>
        </p:nvSpPr>
        <p:spPr bwMode="auto">
          <a:xfrm>
            <a:off x="428625" y="4714875"/>
            <a:ext cx="642937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uk-UA" b="1" dirty="0">
                <a:solidFill>
                  <a:prstClr val="black"/>
                </a:solidFill>
                <a:latin typeface="Constantia" pitchFamily="18" charset="0"/>
                <a:cs typeface="Arial" pitchFamily="34" charset="0"/>
              </a:rPr>
              <a:t>Створив балети «Сталевий </a:t>
            </a:r>
            <a:r>
              <a:rPr lang="uk-UA" b="1" dirty="0" err="1">
                <a:solidFill>
                  <a:prstClr val="black"/>
                </a:solidFill>
                <a:latin typeface="Constantia" pitchFamily="18" charset="0"/>
                <a:cs typeface="Arial" pitchFamily="34" charset="0"/>
              </a:rPr>
              <a:t>скок</a:t>
            </a:r>
            <a:r>
              <a:rPr lang="uk-UA" b="1" dirty="0">
                <a:solidFill>
                  <a:prstClr val="black"/>
                </a:solidFill>
                <a:latin typeface="Constantia" pitchFamily="18" charset="0"/>
                <a:cs typeface="Arial" pitchFamily="34" charset="0"/>
              </a:rPr>
              <a:t>» і «Блудний син», «Казка про блазня, який сімох блазнів </a:t>
            </a:r>
            <a:r>
              <a:rPr lang="uk-UA" b="1" dirty="0" err="1">
                <a:solidFill>
                  <a:prstClr val="black"/>
                </a:solidFill>
                <a:latin typeface="Constantia" pitchFamily="18" charset="0"/>
                <a:cs typeface="Arial" pitchFamily="34" charset="0"/>
              </a:rPr>
              <a:t>пережартував</a:t>
            </a:r>
            <a:r>
              <a:rPr lang="uk-UA" b="1" dirty="0">
                <a:solidFill>
                  <a:prstClr val="black"/>
                </a:solidFill>
                <a:latin typeface="Constantia" pitchFamily="18" charset="0"/>
                <a:cs typeface="Arial" pitchFamily="34" charset="0"/>
              </a:rPr>
              <a:t>», «Ромео й Джульєтта», «Розповідь про кам’яну квітку». 1930 року для театру «Гранд-Опера» був написаний балет «На Дніпрі». Балет «Попелюшка» отримав </a:t>
            </a:r>
            <a:br>
              <a:rPr lang="uk-UA" b="1" dirty="0">
                <a:solidFill>
                  <a:prstClr val="black"/>
                </a:solidFill>
                <a:latin typeface="Constantia" pitchFamily="18" charset="0"/>
                <a:cs typeface="Arial" pitchFamily="34" charset="0"/>
              </a:rPr>
            </a:br>
            <a:r>
              <a:rPr lang="uk-UA" b="1" dirty="0">
                <a:solidFill>
                  <a:prstClr val="black"/>
                </a:solidFill>
                <a:latin typeface="Constantia" pitchFamily="18" charset="0"/>
                <a:cs typeface="Arial" pitchFamily="34" charset="0"/>
              </a:rPr>
              <a:t>у 1946 році Державну премію СРСР.</a:t>
            </a:r>
            <a:endParaRPr lang="ru-RU" b="1" dirty="0">
              <a:solidFill>
                <a:prstClr val="black"/>
              </a:solidFill>
              <a:latin typeface="Constantia" pitchFamily="18" charset="0"/>
              <a:cs typeface="Arial" pitchFamily="34" charset="0"/>
            </a:endParaRPr>
          </a:p>
        </p:txBody>
      </p:sp>
      <p:pic>
        <p:nvPicPr>
          <p:cNvPr id="15367" name="Picture 4" descr="Картинка 116 из 2013">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r="37"/>
          <a:stretch>
            <a:fillRect/>
          </a:stretch>
        </p:blipFill>
        <p:spPr bwMode="auto">
          <a:xfrm>
            <a:off x="7072330" y="3714752"/>
            <a:ext cx="17145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Прямоугольник 7">
            <a:hlinkClick r:id="rId8" action="ppaction://hlinkfile"/>
          </p:cNvPr>
          <p:cNvSpPr/>
          <p:nvPr/>
        </p:nvSpPr>
        <p:spPr>
          <a:xfrm>
            <a:off x="5286380" y="6357958"/>
            <a:ext cx="3056606" cy="523220"/>
          </a:xfrm>
          <a:prstGeom prst="rect">
            <a:avLst/>
          </a:prstGeom>
        </p:spPr>
        <p:txBody>
          <a:bodyPr wrap="none">
            <a:spAutoFit/>
          </a:bodyPr>
          <a:lstStyle/>
          <a:p>
            <a:r>
              <a:rPr lang="ru-RU" sz="1400" dirty="0" smtClean="0">
                <a:latin typeface="Constantia" pitchFamily="18" charset="0"/>
              </a:rPr>
              <a:t>Прокофьев. </a:t>
            </a:r>
            <a:r>
              <a:rPr lang="ru-RU" sz="1400" dirty="0" err="1" smtClean="0">
                <a:latin typeface="Constantia" pitchFamily="18" charset="0"/>
              </a:rPr>
              <a:t>Монтекки</a:t>
            </a:r>
            <a:r>
              <a:rPr lang="ru-RU" sz="1400" dirty="0" smtClean="0">
                <a:latin typeface="Constantia" pitchFamily="18" charset="0"/>
              </a:rPr>
              <a:t> и </a:t>
            </a:r>
            <a:r>
              <a:rPr lang="ru-RU" sz="1400" dirty="0" err="1" smtClean="0">
                <a:latin typeface="Constantia" pitchFamily="18" charset="0"/>
              </a:rPr>
              <a:t>Капулетти</a:t>
            </a:r>
            <a:endParaRPr lang="ru-RU" sz="1400" dirty="0" smtClean="0">
              <a:latin typeface="Constantia" pitchFamily="18" charset="0"/>
            </a:endParaRPr>
          </a:p>
          <a:p>
            <a:r>
              <a:rPr lang="ru-RU" sz="1400" dirty="0" smtClean="0">
                <a:latin typeface="Constantia" pitchFamily="18" charset="0"/>
              </a:rPr>
              <a:t>Балет Ромео и </a:t>
            </a:r>
            <a:r>
              <a:rPr lang="ru-RU" sz="1400" dirty="0" err="1" smtClean="0">
                <a:latin typeface="Constantia" pitchFamily="18" charset="0"/>
              </a:rPr>
              <a:t>Джульета</a:t>
            </a:r>
            <a:r>
              <a:rPr lang="ru-RU" sz="1400" dirty="0" smtClean="0">
                <a:latin typeface="Constantia" pitchFamily="18" charset="0"/>
              </a:rPr>
              <a:t>  </a:t>
            </a:r>
            <a:endParaRPr lang="ru-RU" sz="1400" dirty="0">
              <a:latin typeface="Constantia" pitchFamily="18" charset="0"/>
            </a:endParaRPr>
          </a:p>
        </p:txBody>
      </p:sp>
      <p:pic>
        <p:nvPicPr>
          <p:cNvPr id="21506" name="Picture 2" descr="http://t1.gstatic.com/images?q=tbn:ANd9GcTfhXDimXfxfPaUena8kqhMVDRjl2pax_H-Hh9IGf-vo4jzuAco1g">
            <a:hlinkClick r:id="rId8" action="ppaction://hlinkfile"/>
          </p:cNvPr>
          <p:cNvPicPr>
            <a:picLocks noChangeAspect="1" noChangeArrowheads="1"/>
          </p:cNvPicPr>
          <p:nvPr/>
        </p:nvPicPr>
        <p:blipFill>
          <a:blip r:embed="rId9"/>
          <a:srcRect/>
          <a:stretch>
            <a:fillRect/>
          </a:stretch>
        </p:blipFill>
        <p:spPr bwMode="auto">
          <a:xfrm>
            <a:off x="8286776" y="6143644"/>
            <a:ext cx="589581" cy="571480"/>
          </a:xfrm>
          <a:prstGeom prst="rect">
            <a:avLst/>
          </a:prstGeom>
          <a:noFill/>
        </p:spPr>
      </p:pic>
    </p:spTree>
    <p:extLst>
      <p:ext uri="{BB962C8B-B14F-4D97-AF65-F5344CB8AC3E}">
        <p14:creationId xmlns:p14="http://schemas.microsoft.com/office/powerpoint/2010/main" val="162122374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5363"/>
                                        </p:tgtEl>
                                        <p:attrNameLst>
                                          <p:attrName>style.visibility</p:attrName>
                                        </p:attrNameLst>
                                      </p:cBhvr>
                                      <p:to>
                                        <p:strVal val="visible"/>
                                      </p:to>
                                    </p:set>
                                    <p:anim calcmode="lin" valueType="num">
                                      <p:cBhvr>
                                        <p:cTn id="7" dur="1000" fill="hold"/>
                                        <p:tgtEl>
                                          <p:spTgt spid="15363"/>
                                        </p:tgtEl>
                                        <p:attrNameLst>
                                          <p:attrName>ppt_x</p:attrName>
                                        </p:attrNameLst>
                                      </p:cBhvr>
                                      <p:tavLst>
                                        <p:tav tm="0">
                                          <p:val>
                                            <p:strVal val="#ppt_x-.2"/>
                                          </p:val>
                                        </p:tav>
                                        <p:tav tm="100000">
                                          <p:val>
                                            <p:strVal val="#ppt_x"/>
                                          </p:val>
                                        </p:tav>
                                      </p:tavLst>
                                    </p:anim>
                                    <p:anim calcmode="lin" valueType="num">
                                      <p:cBhvr>
                                        <p:cTn id="8" dur="1000" fill="hold"/>
                                        <p:tgtEl>
                                          <p:spTgt spid="15363"/>
                                        </p:tgtEl>
                                        <p:attrNameLst>
                                          <p:attrName>ppt_y</p:attrName>
                                        </p:attrNameLst>
                                      </p:cBhvr>
                                      <p:tavLst>
                                        <p:tav tm="0">
                                          <p:val>
                                            <p:strVal val="#ppt_y"/>
                                          </p:val>
                                        </p:tav>
                                        <p:tav tm="100000">
                                          <p:val>
                                            <p:strVal val="#ppt_y"/>
                                          </p:val>
                                        </p:tav>
                                      </p:tavLst>
                                    </p:anim>
                                    <p:animEffect transition="in" filter="wipe(right)" prLst="gradientSize: 0.1">
                                      <p:cBhvr>
                                        <p:cTn id="9" dur="1000"/>
                                        <p:tgtEl>
                                          <p:spTgt spid="15363"/>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15364"/>
                                        </p:tgtEl>
                                        <p:attrNameLst>
                                          <p:attrName>style.visibility</p:attrName>
                                        </p:attrNameLst>
                                      </p:cBhvr>
                                      <p:to>
                                        <p:strVal val="visible"/>
                                      </p:to>
                                    </p:set>
                                    <p:anim calcmode="lin" valueType="num">
                                      <p:cBhvr>
                                        <p:cTn id="14" dur="1000" fill="hold"/>
                                        <p:tgtEl>
                                          <p:spTgt spid="15364"/>
                                        </p:tgtEl>
                                        <p:attrNameLst>
                                          <p:attrName>ppt_x</p:attrName>
                                        </p:attrNameLst>
                                      </p:cBhvr>
                                      <p:tavLst>
                                        <p:tav tm="0">
                                          <p:val>
                                            <p:strVal val="#ppt_x-.2"/>
                                          </p:val>
                                        </p:tav>
                                        <p:tav tm="100000">
                                          <p:val>
                                            <p:strVal val="#ppt_x"/>
                                          </p:val>
                                        </p:tav>
                                      </p:tavLst>
                                    </p:anim>
                                    <p:anim calcmode="lin" valueType="num">
                                      <p:cBhvr>
                                        <p:cTn id="15" dur="1000" fill="hold"/>
                                        <p:tgtEl>
                                          <p:spTgt spid="15364"/>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5364"/>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15367"/>
                                        </p:tgtEl>
                                        <p:attrNameLst>
                                          <p:attrName>style.visibility</p:attrName>
                                        </p:attrNameLst>
                                      </p:cBhvr>
                                      <p:to>
                                        <p:strVal val="visible"/>
                                      </p:to>
                                    </p:set>
                                    <p:anim calcmode="lin" valueType="num">
                                      <p:cBhvr>
                                        <p:cTn id="21" dur="1000" fill="hold"/>
                                        <p:tgtEl>
                                          <p:spTgt spid="15367"/>
                                        </p:tgtEl>
                                        <p:attrNameLst>
                                          <p:attrName>ppt_x</p:attrName>
                                        </p:attrNameLst>
                                      </p:cBhvr>
                                      <p:tavLst>
                                        <p:tav tm="0">
                                          <p:val>
                                            <p:strVal val="#ppt_x-.2"/>
                                          </p:val>
                                        </p:tav>
                                        <p:tav tm="100000">
                                          <p:val>
                                            <p:strVal val="#ppt_x"/>
                                          </p:val>
                                        </p:tav>
                                      </p:tavLst>
                                    </p:anim>
                                    <p:anim calcmode="lin" valueType="num">
                                      <p:cBhvr>
                                        <p:cTn id="22" dur="1000" fill="hold"/>
                                        <p:tgtEl>
                                          <p:spTgt spid="15367"/>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5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841248"/>
          </a:xfrm>
          <a:ln>
            <a:miter lim="800000"/>
            <a:headEnd/>
            <a:tailEnd/>
          </a:ln>
          <a:extLst/>
        </p:spPr>
        <p:txBody>
          <a:bodyPr rtlCol="0">
            <a:normAutofit/>
          </a:bodyPr>
          <a:lstStyle/>
          <a:p>
            <a:pPr eaLnBrk="1" fontAlgn="auto" hangingPunct="1">
              <a:spcAft>
                <a:spcPts val="0"/>
              </a:spcAft>
              <a:defRPr/>
            </a:pPr>
            <a:r>
              <a:rPr lang="uk-UA"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nstantia" pitchFamily="18" charset="0"/>
              </a:rPr>
              <a:t>Ганна Павлівна  Павлова</a:t>
            </a:r>
            <a:endParaRPr lang="ru-RU"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nstantia" pitchFamily="18" charset="0"/>
            </a:endParaRPr>
          </a:p>
        </p:txBody>
      </p:sp>
      <p:pic>
        <p:nvPicPr>
          <p:cNvPr id="1026" name="Picture 2" descr="C:\Users\я\Pictures\Балет\А.Павлова"/>
          <p:cNvPicPr>
            <a:picLocks noChangeAspect="1" noChangeArrowheads="1"/>
          </p:cNvPicPr>
          <p:nvPr/>
        </p:nvPicPr>
        <p:blipFill>
          <a:blip r:embed="rId2"/>
          <a:srcRect/>
          <a:stretch>
            <a:fillRect/>
          </a:stretch>
        </p:blipFill>
        <p:spPr bwMode="auto">
          <a:xfrm>
            <a:off x="5857884" y="1643050"/>
            <a:ext cx="1357322" cy="26529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7" name="Picture 3" descr="C:\Users\я\Pictures\Балет\А.Павлова2"/>
          <p:cNvPicPr>
            <a:picLocks noChangeAspect="1" noChangeArrowheads="1"/>
          </p:cNvPicPr>
          <p:nvPr/>
        </p:nvPicPr>
        <p:blipFill>
          <a:blip r:embed="rId3"/>
          <a:srcRect/>
          <a:stretch>
            <a:fillRect/>
          </a:stretch>
        </p:blipFill>
        <p:spPr bwMode="auto">
          <a:xfrm>
            <a:off x="4929188" y="4500563"/>
            <a:ext cx="2640012" cy="1990725"/>
          </a:xfrm>
          <a:prstGeom prst="rect">
            <a:avLst/>
          </a:prstGeom>
          <a:ln>
            <a:noFill/>
          </a:ln>
          <a:effectLst>
            <a:outerShdw blurRad="292100" dist="139700" dir="2700000" algn="tl" rotWithShape="0">
              <a:srgbClr val="333333">
                <a:alpha val="65000"/>
              </a:srgbClr>
            </a:outerShdw>
          </a:effectLst>
        </p:spPr>
      </p:pic>
      <p:pic>
        <p:nvPicPr>
          <p:cNvPr id="1028" name="Picture 4" descr="C:\Users\я\Pictures\Балет\А.Павлова4"/>
          <p:cNvPicPr>
            <a:picLocks noChangeAspect="1" noChangeArrowheads="1"/>
          </p:cNvPicPr>
          <p:nvPr/>
        </p:nvPicPr>
        <p:blipFill>
          <a:blip r:embed="rId4"/>
          <a:srcRect l="22199" r="20295"/>
          <a:stretch>
            <a:fillRect/>
          </a:stretch>
        </p:blipFill>
        <p:spPr bwMode="auto">
          <a:xfrm>
            <a:off x="7786688" y="4000500"/>
            <a:ext cx="1133475" cy="2643188"/>
          </a:xfrm>
          <a:prstGeom prst="rect">
            <a:avLst/>
          </a:prstGeom>
          <a:ln>
            <a:noFill/>
          </a:ln>
          <a:effectLst>
            <a:outerShdw blurRad="292100" dist="139700" dir="2700000" algn="tl" rotWithShape="0">
              <a:srgbClr val="333333">
                <a:alpha val="65000"/>
              </a:srgbClr>
            </a:outerShdw>
          </a:effectLst>
        </p:spPr>
      </p:pic>
      <p:pic>
        <p:nvPicPr>
          <p:cNvPr id="1029" name="Picture 5" descr="C:\Users\я\Pictures\Балет\А.Павлова6"/>
          <p:cNvPicPr>
            <a:picLocks noChangeAspect="1" noChangeArrowheads="1"/>
          </p:cNvPicPr>
          <p:nvPr/>
        </p:nvPicPr>
        <p:blipFill>
          <a:blip r:embed="rId5"/>
          <a:srcRect/>
          <a:stretch>
            <a:fillRect/>
          </a:stretch>
        </p:blipFill>
        <p:spPr bwMode="auto">
          <a:xfrm>
            <a:off x="7358063" y="1143000"/>
            <a:ext cx="1562100" cy="2428875"/>
          </a:xfrm>
          <a:prstGeom prst="rect">
            <a:avLst/>
          </a:prstGeom>
          <a:ln>
            <a:noFill/>
          </a:ln>
          <a:effectLst>
            <a:outerShdw blurRad="292100" dist="139700" dir="2700000" algn="tl" rotWithShape="0">
              <a:srgbClr val="333333">
                <a:alpha val="65000"/>
              </a:srgbClr>
            </a:outerShdw>
          </a:effectLst>
        </p:spPr>
      </p:pic>
      <p:pic>
        <p:nvPicPr>
          <p:cNvPr id="1030" name="Picture 6" descr="C:\Users\я\Pictures\Балет\А Павлова портрет.jpg"/>
          <p:cNvPicPr>
            <a:picLocks noChangeAspect="1" noChangeArrowheads="1"/>
          </p:cNvPicPr>
          <p:nvPr/>
        </p:nvPicPr>
        <p:blipFill>
          <a:blip r:embed="rId6"/>
          <a:srcRect/>
          <a:stretch>
            <a:fillRect/>
          </a:stretch>
        </p:blipFill>
        <p:spPr bwMode="auto">
          <a:xfrm>
            <a:off x="214282" y="1285860"/>
            <a:ext cx="1824976" cy="221457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031" name="Picture 7" descr="C:\Users\я\Pictures\Балет\А Павлова-лебедь.jpg"/>
          <p:cNvPicPr>
            <a:picLocks noChangeAspect="1" noChangeArrowheads="1"/>
          </p:cNvPicPr>
          <p:nvPr/>
        </p:nvPicPr>
        <p:blipFill>
          <a:blip r:embed="rId7"/>
          <a:srcRect/>
          <a:stretch>
            <a:fillRect/>
          </a:stretch>
        </p:blipFill>
        <p:spPr bwMode="auto">
          <a:xfrm>
            <a:off x="2214546" y="1142984"/>
            <a:ext cx="3524884" cy="24815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32" name="Picture 8" descr="C:\Users\я\Pictures\Балет\А.Павлова с лебедем.jpg"/>
          <p:cNvPicPr>
            <a:picLocks noChangeAspect="1" noChangeArrowheads="1"/>
          </p:cNvPicPr>
          <p:nvPr/>
        </p:nvPicPr>
        <p:blipFill>
          <a:blip r:embed="rId8"/>
          <a:srcRect/>
          <a:stretch>
            <a:fillRect/>
          </a:stretch>
        </p:blipFill>
        <p:spPr bwMode="auto">
          <a:xfrm>
            <a:off x="2500313" y="3786188"/>
            <a:ext cx="2298700" cy="2857500"/>
          </a:xfrm>
          <a:prstGeom prst="rect">
            <a:avLst/>
          </a:prstGeom>
          <a:ln>
            <a:noFill/>
          </a:ln>
          <a:effectLst>
            <a:outerShdw blurRad="292100" dist="139700" dir="2700000" algn="tl" rotWithShape="0">
              <a:srgbClr val="333333">
                <a:alpha val="65000"/>
              </a:srgbClr>
            </a:outerShdw>
          </a:effectLst>
        </p:spPr>
      </p:pic>
      <p:pic>
        <p:nvPicPr>
          <p:cNvPr id="11" name="Picture 2" descr="Anna Pavlova"/>
          <p:cNvPicPr>
            <a:picLocks noChangeAspect="1" noChangeArrowheads="1"/>
          </p:cNvPicPr>
          <p:nvPr/>
        </p:nvPicPr>
        <p:blipFill>
          <a:blip r:embed="rId9"/>
          <a:srcRect/>
          <a:stretch>
            <a:fillRect/>
          </a:stretch>
        </p:blipFill>
        <p:spPr bwMode="auto">
          <a:xfrm>
            <a:off x="214313" y="3857625"/>
            <a:ext cx="1958975" cy="2714625"/>
          </a:xfrm>
          <a:prstGeom prst="rect">
            <a:avLst/>
          </a:prstGeom>
          <a:ln>
            <a:noFill/>
          </a:ln>
          <a:effectLst>
            <a:softEdge rad="112500"/>
          </a:effectLst>
        </p:spPr>
      </p:pic>
    </p:spTree>
    <p:extLst>
      <p:ext uri="{BB962C8B-B14F-4D97-AF65-F5344CB8AC3E}">
        <p14:creationId xmlns:p14="http://schemas.microsoft.com/office/powerpoint/2010/main" val="268483078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p:cTn id="7" dur="1000" fill="hold"/>
                                        <p:tgtEl>
                                          <p:spTgt spid="1030"/>
                                        </p:tgtEl>
                                        <p:attrNameLst>
                                          <p:attrName>ppt_x</p:attrName>
                                        </p:attrNameLst>
                                      </p:cBhvr>
                                      <p:tavLst>
                                        <p:tav tm="0">
                                          <p:val>
                                            <p:strVal val="#ppt_x-.2"/>
                                          </p:val>
                                        </p:tav>
                                        <p:tav tm="100000">
                                          <p:val>
                                            <p:strVal val="#ppt_x"/>
                                          </p:val>
                                        </p:tav>
                                      </p:tavLst>
                                    </p:anim>
                                    <p:anim calcmode="lin" valueType="num">
                                      <p:cBhvr>
                                        <p:cTn id="8" dur="1000" fill="hold"/>
                                        <p:tgtEl>
                                          <p:spTgt spid="103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30"/>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p:cTn id="14" dur="1000" fill="hold"/>
                                        <p:tgtEl>
                                          <p:spTgt spid="1026"/>
                                        </p:tgtEl>
                                        <p:attrNameLst>
                                          <p:attrName>ppt_x</p:attrName>
                                        </p:attrNameLst>
                                      </p:cBhvr>
                                      <p:tavLst>
                                        <p:tav tm="0">
                                          <p:val>
                                            <p:strVal val="#ppt_x-.2"/>
                                          </p:val>
                                        </p:tav>
                                        <p:tav tm="100000">
                                          <p:val>
                                            <p:strVal val="#ppt_x"/>
                                          </p:val>
                                        </p:tav>
                                      </p:tavLst>
                                    </p:anim>
                                    <p:anim calcmode="lin" valueType="num">
                                      <p:cBhvr>
                                        <p:cTn id="15" dur="10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026"/>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1028"/>
                                        </p:tgtEl>
                                        <p:attrNameLst>
                                          <p:attrName>style.visibility</p:attrName>
                                        </p:attrNameLst>
                                      </p:cBhvr>
                                      <p:to>
                                        <p:strVal val="visible"/>
                                      </p:to>
                                    </p:set>
                                    <p:anim calcmode="lin" valueType="num">
                                      <p:cBhvr>
                                        <p:cTn id="21" dur="1000" fill="hold"/>
                                        <p:tgtEl>
                                          <p:spTgt spid="1028"/>
                                        </p:tgtEl>
                                        <p:attrNameLst>
                                          <p:attrName>ppt_x</p:attrName>
                                        </p:attrNameLst>
                                      </p:cBhvr>
                                      <p:tavLst>
                                        <p:tav tm="0">
                                          <p:val>
                                            <p:strVal val="#ppt_x-.2"/>
                                          </p:val>
                                        </p:tav>
                                        <p:tav tm="100000">
                                          <p:val>
                                            <p:strVal val="#ppt_x"/>
                                          </p:val>
                                        </p:tav>
                                      </p:tavLst>
                                    </p:anim>
                                    <p:anim calcmode="lin" valueType="num">
                                      <p:cBhvr>
                                        <p:cTn id="22" dur="1000" fill="hold"/>
                                        <p:tgtEl>
                                          <p:spTgt spid="1028"/>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028"/>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1027"/>
                                        </p:tgtEl>
                                        <p:attrNameLst>
                                          <p:attrName>style.visibility</p:attrName>
                                        </p:attrNameLst>
                                      </p:cBhvr>
                                      <p:to>
                                        <p:strVal val="visible"/>
                                      </p:to>
                                    </p:set>
                                    <p:anim calcmode="lin" valueType="num">
                                      <p:cBhvr>
                                        <p:cTn id="28" dur="1000" fill="hold"/>
                                        <p:tgtEl>
                                          <p:spTgt spid="1027"/>
                                        </p:tgtEl>
                                        <p:attrNameLst>
                                          <p:attrName>ppt_x</p:attrName>
                                        </p:attrNameLst>
                                      </p:cBhvr>
                                      <p:tavLst>
                                        <p:tav tm="0">
                                          <p:val>
                                            <p:strVal val="#ppt_x-.2"/>
                                          </p:val>
                                        </p:tav>
                                        <p:tav tm="100000">
                                          <p:val>
                                            <p:strVal val="#ppt_x"/>
                                          </p:val>
                                        </p:tav>
                                      </p:tavLst>
                                    </p:anim>
                                    <p:anim calcmode="lin" valueType="num">
                                      <p:cBhvr>
                                        <p:cTn id="29" dur="1000" fill="hold"/>
                                        <p:tgtEl>
                                          <p:spTgt spid="1027"/>
                                        </p:tgtEl>
                                        <p:attrNameLst>
                                          <p:attrName>ppt_y</p:attrName>
                                        </p:attrNameLst>
                                      </p:cBhvr>
                                      <p:tavLst>
                                        <p:tav tm="0">
                                          <p:val>
                                            <p:strVal val="#ppt_y"/>
                                          </p:val>
                                        </p:tav>
                                        <p:tav tm="100000">
                                          <p:val>
                                            <p:strVal val="#ppt_y"/>
                                          </p:val>
                                        </p:tav>
                                      </p:tavLst>
                                    </p:anim>
                                    <p:animEffect transition="in" filter="wipe(right)" prLst="gradientSize: 0.1">
                                      <p:cBhvr>
                                        <p:cTn id="30" dur="1000"/>
                                        <p:tgtEl>
                                          <p:spTgt spid="1027"/>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nodeType="clickEffect">
                                  <p:stCondLst>
                                    <p:cond delay="0"/>
                                  </p:stCondLst>
                                  <p:childTnLst>
                                    <p:set>
                                      <p:cBhvr>
                                        <p:cTn id="34" dur="1" fill="hold">
                                          <p:stCondLst>
                                            <p:cond delay="0"/>
                                          </p:stCondLst>
                                        </p:cTn>
                                        <p:tgtEl>
                                          <p:spTgt spid="1032"/>
                                        </p:tgtEl>
                                        <p:attrNameLst>
                                          <p:attrName>style.visibility</p:attrName>
                                        </p:attrNameLst>
                                      </p:cBhvr>
                                      <p:to>
                                        <p:strVal val="visible"/>
                                      </p:to>
                                    </p:set>
                                    <p:anim calcmode="lin" valueType="num">
                                      <p:cBhvr>
                                        <p:cTn id="35" dur="1000" fill="hold"/>
                                        <p:tgtEl>
                                          <p:spTgt spid="1032"/>
                                        </p:tgtEl>
                                        <p:attrNameLst>
                                          <p:attrName>ppt_x</p:attrName>
                                        </p:attrNameLst>
                                      </p:cBhvr>
                                      <p:tavLst>
                                        <p:tav tm="0">
                                          <p:val>
                                            <p:strVal val="#ppt_x-.2"/>
                                          </p:val>
                                        </p:tav>
                                        <p:tav tm="100000">
                                          <p:val>
                                            <p:strVal val="#ppt_x"/>
                                          </p:val>
                                        </p:tav>
                                      </p:tavLst>
                                    </p:anim>
                                    <p:anim calcmode="lin" valueType="num">
                                      <p:cBhvr>
                                        <p:cTn id="36" dur="1000" fill="hold"/>
                                        <p:tgtEl>
                                          <p:spTgt spid="1032"/>
                                        </p:tgtEl>
                                        <p:attrNameLst>
                                          <p:attrName>ppt_y</p:attrName>
                                        </p:attrNameLst>
                                      </p:cBhvr>
                                      <p:tavLst>
                                        <p:tav tm="0">
                                          <p:val>
                                            <p:strVal val="#ppt_y"/>
                                          </p:val>
                                        </p:tav>
                                        <p:tav tm="100000">
                                          <p:val>
                                            <p:strVal val="#ppt_y"/>
                                          </p:val>
                                        </p:tav>
                                      </p:tavLst>
                                    </p:anim>
                                    <p:animEffect transition="in" filter="wipe(right)" prLst="gradientSize: 0.1">
                                      <p:cBhvr>
                                        <p:cTn id="37" dur="1000"/>
                                        <p:tgtEl>
                                          <p:spTgt spid="1032"/>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nodeType="clickEffect">
                                  <p:stCondLst>
                                    <p:cond delay="0"/>
                                  </p:stCondLst>
                                  <p:childTnLst>
                                    <p:set>
                                      <p:cBhvr>
                                        <p:cTn id="41" dur="1" fill="hold">
                                          <p:stCondLst>
                                            <p:cond delay="0"/>
                                          </p:stCondLst>
                                        </p:cTn>
                                        <p:tgtEl>
                                          <p:spTgt spid="1029"/>
                                        </p:tgtEl>
                                        <p:attrNameLst>
                                          <p:attrName>style.visibility</p:attrName>
                                        </p:attrNameLst>
                                      </p:cBhvr>
                                      <p:to>
                                        <p:strVal val="visible"/>
                                      </p:to>
                                    </p:set>
                                    <p:anim calcmode="lin" valueType="num">
                                      <p:cBhvr>
                                        <p:cTn id="42" dur="1000" fill="hold"/>
                                        <p:tgtEl>
                                          <p:spTgt spid="1029"/>
                                        </p:tgtEl>
                                        <p:attrNameLst>
                                          <p:attrName>ppt_x</p:attrName>
                                        </p:attrNameLst>
                                      </p:cBhvr>
                                      <p:tavLst>
                                        <p:tav tm="0">
                                          <p:val>
                                            <p:strVal val="#ppt_x-.2"/>
                                          </p:val>
                                        </p:tav>
                                        <p:tav tm="100000">
                                          <p:val>
                                            <p:strVal val="#ppt_x"/>
                                          </p:val>
                                        </p:tav>
                                      </p:tavLst>
                                    </p:anim>
                                    <p:anim calcmode="lin" valueType="num">
                                      <p:cBhvr>
                                        <p:cTn id="43" dur="1000" fill="hold"/>
                                        <p:tgtEl>
                                          <p:spTgt spid="1029"/>
                                        </p:tgtEl>
                                        <p:attrNameLst>
                                          <p:attrName>ppt_y</p:attrName>
                                        </p:attrNameLst>
                                      </p:cBhvr>
                                      <p:tavLst>
                                        <p:tav tm="0">
                                          <p:val>
                                            <p:strVal val="#ppt_y"/>
                                          </p:val>
                                        </p:tav>
                                        <p:tav tm="100000">
                                          <p:val>
                                            <p:strVal val="#ppt_y"/>
                                          </p:val>
                                        </p:tav>
                                      </p:tavLst>
                                    </p:anim>
                                    <p:animEffect transition="in" filter="wipe(right)" prLst="gradientSize: 0.1">
                                      <p:cBhvr>
                                        <p:cTn id="44" dur="1000"/>
                                        <p:tgtEl>
                                          <p:spTgt spid="1029"/>
                                        </p:tgtEl>
                                      </p:cBhvr>
                                    </p:animEffect>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nodeType="clickEffect">
                                  <p:stCondLst>
                                    <p:cond delay="0"/>
                                  </p:stCondLst>
                                  <p:childTnLst>
                                    <p:set>
                                      <p:cBhvr>
                                        <p:cTn id="48" dur="1" fill="hold">
                                          <p:stCondLst>
                                            <p:cond delay="0"/>
                                          </p:stCondLst>
                                        </p:cTn>
                                        <p:tgtEl>
                                          <p:spTgt spid="1031"/>
                                        </p:tgtEl>
                                        <p:attrNameLst>
                                          <p:attrName>style.visibility</p:attrName>
                                        </p:attrNameLst>
                                      </p:cBhvr>
                                      <p:to>
                                        <p:strVal val="visible"/>
                                      </p:to>
                                    </p:set>
                                    <p:anim calcmode="lin" valueType="num">
                                      <p:cBhvr>
                                        <p:cTn id="49" dur="1000" fill="hold"/>
                                        <p:tgtEl>
                                          <p:spTgt spid="1031"/>
                                        </p:tgtEl>
                                        <p:attrNameLst>
                                          <p:attrName>ppt_x</p:attrName>
                                        </p:attrNameLst>
                                      </p:cBhvr>
                                      <p:tavLst>
                                        <p:tav tm="0">
                                          <p:val>
                                            <p:strVal val="#ppt_x-.2"/>
                                          </p:val>
                                        </p:tav>
                                        <p:tav tm="100000">
                                          <p:val>
                                            <p:strVal val="#ppt_x"/>
                                          </p:val>
                                        </p:tav>
                                      </p:tavLst>
                                    </p:anim>
                                    <p:anim calcmode="lin" valueType="num">
                                      <p:cBhvr>
                                        <p:cTn id="50" dur="1000" fill="hold"/>
                                        <p:tgtEl>
                                          <p:spTgt spid="1031"/>
                                        </p:tgtEl>
                                        <p:attrNameLst>
                                          <p:attrName>ppt_y</p:attrName>
                                        </p:attrNameLst>
                                      </p:cBhvr>
                                      <p:tavLst>
                                        <p:tav tm="0">
                                          <p:val>
                                            <p:strVal val="#ppt_y"/>
                                          </p:val>
                                        </p:tav>
                                        <p:tav tm="100000">
                                          <p:val>
                                            <p:strVal val="#ppt_y"/>
                                          </p:val>
                                        </p:tav>
                                      </p:tavLst>
                                    </p:anim>
                                    <p:animEffect transition="in" filter="wipe(right)" prLst="gradientSize: 0.1">
                                      <p:cBhvr>
                                        <p:cTn id="51" dur="1000"/>
                                        <p:tgtEl>
                                          <p:spTgt spid="1031"/>
                                        </p:tgtEl>
                                      </p:cBhvr>
                                    </p:animEffect>
                                  </p:childTnLst>
                                </p:cTn>
                              </p:par>
                            </p:childTnLst>
                          </p:cTn>
                        </p:par>
                      </p:childTnLst>
                    </p:cTn>
                  </p:par>
                  <p:par>
                    <p:cTn id="52" fill="hold">
                      <p:stCondLst>
                        <p:cond delay="indefinite"/>
                      </p:stCondLst>
                      <p:childTnLst>
                        <p:par>
                          <p:cTn id="53" fill="hold">
                            <p:stCondLst>
                              <p:cond delay="0"/>
                            </p:stCondLst>
                            <p:childTnLst>
                              <p:par>
                                <p:cTn id="54" presetID="29" presetClass="entr" presetSubtype="0" fill="hold" nodeType="click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ppt_x</p:attrName>
                                        </p:attrNameLst>
                                      </p:cBhvr>
                                      <p:tavLst>
                                        <p:tav tm="0">
                                          <p:val>
                                            <p:strVal val="#ppt_x-.2"/>
                                          </p:val>
                                        </p:tav>
                                        <p:tav tm="100000">
                                          <p:val>
                                            <p:strVal val="#ppt_x"/>
                                          </p:val>
                                        </p:tav>
                                      </p:tavLst>
                                    </p:anim>
                                    <p:anim calcmode="lin" valueType="num">
                                      <p:cBhvr>
                                        <p:cTn id="57"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5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33494391_db6823548125.jpg"/>
          <p:cNvPicPr>
            <a:picLocks noGrp="1" noChangeAspect="1"/>
          </p:cNvPicPr>
          <p:nvPr isPhoto="1"/>
        </p:nvPicPr>
        <p:blipFill>
          <a:blip r:embed="rId2">
            <a:lum/>
          </a:blip>
          <a:stretch>
            <a:fillRect/>
          </a:stretch>
        </p:blipFill>
        <p:spPr>
          <a:xfrm>
            <a:off x="0" y="0"/>
            <a:ext cx="9144000" cy="6858000"/>
          </a:xfrm>
          <a:prstGeom prst="rect">
            <a:avLst/>
          </a:prstGeom>
          <a:noFill/>
          <a:ln>
            <a:noFill/>
          </a:ln>
          <a:effectLst>
            <a:softEdge rad="635000"/>
          </a:effectLst>
        </p:spPr>
      </p:pic>
      <p:pic>
        <p:nvPicPr>
          <p:cNvPr id="11266" name="Picture 2" descr="Фотография Анна Павловна Павлова (photo Anna  Pavlova)"/>
          <p:cNvPicPr>
            <a:picLocks noChangeAspect="1" noChangeArrowheads="1"/>
          </p:cNvPicPr>
          <p:nvPr/>
        </p:nvPicPr>
        <p:blipFill>
          <a:blip r:embed="rId3"/>
          <a:srcRect/>
          <a:stretch>
            <a:fillRect/>
          </a:stretch>
        </p:blipFill>
        <p:spPr bwMode="auto">
          <a:xfrm>
            <a:off x="5604869" y="357166"/>
            <a:ext cx="3539131" cy="42862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Rectangle 1"/>
          <p:cNvSpPr>
            <a:spLocks noChangeArrowheads="1"/>
          </p:cNvSpPr>
          <p:nvPr/>
        </p:nvSpPr>
        <p:spPr bwMode="auto">
          <a:xfrm>
            <a:off x="142844" y="1785926"/>
            <a:ext cx="5786478" cy="2031325"/>
          </a:xfrm>
          <a:prstGeom prst="rect">
            <a:avLst/>
          </a:prstGeom>
          <a:noFill/>
          <a:ln w="9525">
            <a:noFill/>
            <a:miter lim="800000"/>
            <a:headEnd/>
            <a:tailEnd/>
          </a:ln>
          <a:effectLst/>
        </p:spPr>
        <p:txBody>
          <a:bodyPr wrap="square" anchor="ctr">
            <a:spAutoFit/>
          </a:bodyPr>
          <a:lstStyle/>
          <a:p>
            <a:pPr fontAlgn="base">
              <a:spcBef>
                <a:spcPct val="0"/>
              </a:spcBef>
              <a:spcAft>
                <a:spcPct val="0"/>
              </a:spcAft>
            </a:pPr>
            <a:r>
              <a:rPr lang="uk-UA" b="1" dirty="0">
                <a:solidFill>
                  <a:srgbClr val="002060"/>
                </a:solidFill>
                <a:effectLst>
                  <a:outerShdw blurRad="38100" dist="38100" dir="2700000" algn="tl">
                    <a:srgbClr val="C0C0C0"/>
                  </a:outerShdw>
                </a:effectLst>
                <a:latin typeface="Constantia" pitchFamily="18" charset="0"/>
                <a:ea typeface="Calibri" pitchFamily="34" charset="0"/>
                <a:cs typeface="Times New Roman" pitchFamily="18" charset="0"/>
              </a:rPr>
              <a:t>У 1908 році почалися щорічні виступи артистів російського балету в Парижі, організовані театральним діячем С. П. Дягілєвим. Серед них найвидатнішою танцівницею була незрівнянна Ганна Павлова. «Умираючий лебідь», створений великою балериною Павловою,</a:t>
            </a:r>
            <a:r>
              <a:rPr lang="en-US" b="1" dirty="0">
                <a:solidFill>
                  <a:srgbClr val="002060"/>
                </a:solidFill>
                <a:effectLst>
                  <a:outerShdw blurRad="38100" dist="38100" dir="2700000" algn="tl">
                    <a:srgbClr val="C0C0C0"/>
                  </a:outerShdw>
                </a:effectLst>
                <a:latin typeface="Constantia" pitchFamily="18" charset="0"/>
                <a:ea typeface="Calibri" pitchFamily="34" charset="0"/>
                <a:cs typeface="Times New Roman" pitchFamily="18" charset="0"/>
              </a:rPr>
              <a:t>  </a:t>
            </a:r>
            <a:r>
              <a:rPr lang="uk-UA" b="1" dirty="0">
                <a:solidFill>
                  <a:srgbClr val="002060"/>
                </a:solidFill>
                <a:effectLst>
                  <a:outerShdw blurRad="38100" dist="38100" dir="2700000" algn="tl">
                    <a:srgbClr val="C0C0C0"/>
                  </a:outerShdw>
                </a:effectLst>
                <a:latin typeface="Constantia" pitchFamily="18" charset="0"/>
                <a:ea typeface="Calibri" pitchFamily="34" charset="0"/>
                <a:cs typeface="Times New Roman" pitchFamily="18" charset="0"/>
              </a:rPr>
              <a:t>̶ поетичний символ російського</a:t>
            </a:r>
            <a:r>
              <a:rPr lang="en-US" b="1" dirty="0">
                <a:solidFill>
                  <a:srgbClr val="002060"/>
                </a:solidFill>
                <a:effectLst>
                  <a:outerShdw blurRad="38100" dist="38100" dir="2700000" algn="tl">
                    <a:srgbClr val="C0C0C0"/>
                  </a:outerShdw>
                </a:effectLst>
                <a:latin typeface="Constantia" pitchFamily="18" charset="0"/>
                <a:ea typeface="Calibri" pitchFamily="34" charset="0"/>
                <a:cs typeface="Times New Roman" pitchFamily="18" charset="0"/>
              </a:rPr>
              <a:t> </a:t>
            </a:r>
            <a:r>
              <a:rPr lang="uk-UA" b="1" dirty="0">
                <a:solidFill>
                  <a:srgbClr val="002060"/>
                </a:solidFill>
                <a:effectLst>
                  <a:outerShdw blurRad="38100" dist="38100" dir="2700000" algn="tl">
                    <a:srgbClr val="C0C0C0"/>
                  </a:outerShdw>
                </a:effectLst>
                <a:latin typeface="Constantia" pitchFamily="18" charset="0"/>
                <a:ea typeface="Calibri" pitchFamily="34" charset="0"/>
                <a:cs typeface="Times New Roman" pitchFamily="18" charset="0"/>
              </a:rPr>
              <a:t>балету початку XX століття. </a:t>
            </a:r>
            <a:endParaRPr lang="uk-UA" sz="2800" b="1" dirty="0">
              <a:solidFill>
                <a:srgbClr val="002060"/>
              </a:solidFill>
              <a:effectLst>
                <a:outerShdw blurRad="38100" dist="38100" dir="2700000" algn="tl">
                  <a:srgbClr val="C0C0C0"/>
                </a:outerShdw>
              </a:effectLst>
              <a:latin typeface="Constantia" pitchFamily="18" charset="0"/>
              <a:ea typeface="Calibri" pitchFamily="34" charset="0"/>
              <a:cs typeface="Times New Roman" pitchFamily="18" charset="0"/>
            </a:endParaRPr>
          </a:p>
        </p:txBody>
      </p:sp>
      <p:sp>
        <p:nvSpPr>
          <p:cNvPr id="5" name="Прямоугольник 4"/>
          <p:cNvSpPr/>
          <p:nvPr/>
        </p:nvSpPr>
        <p:spPr>
          <a:xfrm>
            <a:off x="500034" y="285728"/>
            <a:ext cx="5409686" cy="954107"/>
          </a:xfrm>
          <a:prstGeom prst="rect">
            <a:avLst/>
          </a:prstGeom>
        </p:spPr>
        <p:txBody>
          <a:bodyPr wrap="none">
            <a:spAutoFit/>
          </a:bodyPr>
          <a:lstStyle/>
          <a:p>
            <a:r>
              <a:rPr lang="uk-UA"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nstantia" pitchFamily="18" charset="0"/>
              </a:rPr>
              <a:t>Ганна Павлівна  Павлова</a:t>
            </a:r>
          </a:p>
          <a:p>
            <a:pPr algn="ctr"/>
            <a:r>
              <a:rPr lang="uk-UA"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nstantia" pitchFamily="18" charset="0"/>
              </a:rPr>
              <a:t>1881-1931</a:t>
            </a:r>
            <a:endParaRPr lang="ru-RU" sz="2800" dirty="0"/>
          </a:p>
        </p:txBody>
      </p:sp>
    </p:spTree>
    <p:extLst>
      <p:ext uri="{BB962C8B-B14F-4D97-AF65-F5344CB8AC3E}">
        <p14:creationId xmlns:p14="http://schemas.microsoft.com/office/powerpoint/2010/main" val="359119129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1000" fill="hold"/>
                                        <p:tgtEl>
                                          <p:spTgt spid="11266"/>
                                        </p:tgtEl>
                                        <p:attrNameLst>
                                          <p:attrName>ppt_x</p:attrName>
                                        </p:attrNameLst>
                                      </p:cBhvr>
                                      <p:tavLst>
                                        <p:tav tm="0">
                                          <p:val>
                                            <p:strVal val="#ppt_x-.2"/>
                                          </p:val>
                                        </p:tav>
                                        <p:tav tm="100000">
                                          <p:val>
                                            <p:strVal val="#ppt_x"/>
                                          </p:val>
                                        </p:tav>
                                      </p:tavLst>
                                    </p:anim>
                                    <p:anim calcmode="lin" valueType="num">
                                      <p:cBhvr>
                                        <p:cTn id="8" dur="1000" fill="hold"/>
                                        <p:tgtEl>
                                          <p:spTgt spid="1126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7" descr="0419e187dc6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p:nvPr/>
        </p:nvSpPr>
        <p:spPr>
          <a:xfrm>
            <a:off x="3571868" y="214290"/>
            <a:ext cx="5214944" cy="1938992"/>
          </a:xfrm>
          <a:prstGeom prst="rect">
            <a:avLst/>
          </a:prstGeom>
        </p:spPr>
        <p:txBody>
          <a:bodyPr wrap="square">
            <a:spAutoFit/>
          </a:bodyPr>
          <a:lstStyle/>
          <a:p>
            <a:pPr algn="just">
              <a:defRPr/>
            </a:pPr>
            <a:r>
              <a:rPr lang="uk-UA" sz="2400" b="1" dirty="0" err="1" smtClean="0">
                <a:solidFill>
                  <a:srgbClr val="FF0000"/>
                </a:solidFill>
                <a:effectLst>
                  <a:outerShdw blurRad="38100" dist="38100" dir="2700000" algn="tl">
                    <a:srgbClr val="000000">
                      <a:alpha val="43137"/>
                    </a:srgbClr>
                  </a:outerShdw>
                </a:effectLst>
                <a:latin typeface="Monotype Corsiva" pitchFamily="66" charset="0"/>
              </a:rPr>
              <a:t>Сен</a:t>
            </a:r>
            <a:r>
              <a:rPr lang="en-US" sz="2400" b="1" dirty="0" smtClean="0">
                <a:solidFill>
                  <a:srgbClr val="FF0000"/>
                </a:solidFill>
                <a:effectLst>
                  <a:outerShdw blurRad="38100" dist="38100" dir="2700000" algn="tl">
                    <a:srgbClr val="000000">
                      <a:alpha val="43137"/>
                    </a:srgbClr>
                  </a:outerShdw>
                </a:effectLst>
                <a:latin typeface="Monotype Corsiva" pitchFamily="66" charset="0"/>
              </a:rPr>
              <a:t> </a:t>
            </a:r>
            <a:r>
              <a:rPr lang="uk-UA" sz="2400" b="1" dirty="0" smtClean="0">
                <a:solidFill>
                  <a:srgbClr val="FF0000"/>
                </a:solidFill>
                <a:effectLst>
                  <a:outerShdw blurRad="38100" dist="38100" dir="2700000" algn="tl">
                    <a:srgbClr val="000000">
                      <a:alpha val="43137"/>
                    </a:srgbClr>
                  </a:outerShdw>
                </a:effectLst>
                <a:latin typeface="Monotype Corsiva" pitchFamily="66" charset="0"/>
              </a:rPr>
              <a:t>- </a:t>
            </a:r>
            <a:r>
              <a:rPr lang="uk-UA" sz="2400" b="1" dirty="0" err="1" smtClean="0">
                <a:solidFill>
                  <a:srgbClr val="FF0000"/>
                </a:solidFill>
                <a:effectLst>
                  <a:outerShdw blurRad="38100" dist="38100" dir="2700000" algn="tl">
                    <a:srgbClr val="000000">
                      <a:alpha val="43137"/>
                    </a:srgbClr>
                  </a:outerShdw>
                </a:effectLst>
                <a:latin typeface="Monotype Corsiva" pitchFamily="66" charset="0"/>
              </a:rPr>
              <a:t>Санс</a:t>
            </a:r>
            <a:r>
              <a:rPr lang="uk-UA" sz="2400" b="1" dirty="0" smtClean="0">
                <a:solidFill>
                  <a:srgbClr val="FF0000"/>
                </a:solidFill>
                <a:effectLst>
                  <a:outerShdw blurRad="38100" dist="38100" dir="2700000" algn="tl">
                    <a:srgbClr val="000000">
                      <a:alpha val="43137"/>
                    </a:srgbClr>
                  </a:outerShdw>
                </a:effectLst>
                <a:latin typeface="Monotype Corsiva" pitchFamily="66" charset="0"/>
              </a:rPr>
              <a:t> </a:t>
            </a:r>
            <a:r>
              <a:rPr lang="uk-UA" sz="2400" b="1" dirty="0">
                <a:solidFill>
                  <a:srgbClr val="FF0000"/>
                </a:solidFill>
                <a:effectLst>
                  <a:outerShdw blurRad="38100" dist="38100" dir="2700000" algn="tl">
                    <a:srgbClr val="000000">
                      <a:alpha val="43137"/>
                    </a:srgbClr>
                  </a:outerShdw>
                </a:effectLst>
                <a:latin typeface="Monotype Corsiva" pitchFamily="66" charset="0"/>
              </a:rPr>
              <a:t>побачив Павлову, коли вона танцювала його «Лебедя», він домігся зустрічі з нею, щоб сказати</a:t>
            </a:r>
            <a:r>
              <a:rPr lang="uk-UA" sz="2400" b="1" dirty="0" smtClean="0">
                <a:solidFill>
                  <a:srgbClr val="FF0000"/>
                </a:solidFill>
                <a:effectLst>
                  <a:outerShdw blurRad="38100" dist="38100" dir="2700000" algn="tl">
                    <a:srgbClr val="000000">
                      <a:alpha val="43137"/>
                    </a:srgbClr>
                  </a:outerShdw>
                </a:effectLst>
                <a:latin typeface="Monotype Corsiva" pitchFamily="66" charset="0"/>
              </a:rPr>
              <a:t>:</a:t>
            </a:r>
          </a:p>
          <a:p>
            <a:pPr algn="just">
              <a:defRPr/>
            </a:pPr>
            <a:r>
              <a:rPr lang="uk-UA" sz="2400" b="1" dirty="0" smtClean="0">
                <a:solidFill>
                  <a:srgbClr val="FF0000"/>
                </a:solidFill>
                <a:effectLst>
                  <a:outerShdw blurRad="38100" dist="38100" dir="2700000" algn="tl">
                    <a:srgbClr val="000000">
                      <a:alpha val="43137"/>
                    </a:srgbClr>
                  </a:outerShdw>
                </a:effectLst>
                <a:latin typeface="Monotype Corsiva" pitchFamily="66" charset="0"/>
              </a:rPr>
              <a:t>           </a:t>
            </a:r>
            <a:r>
              <a:rPr lang="uk-UA" sz="2400" b="1" dirty="0">
                <a:solidFill>
                  <a:srgbClr val="FF0000"/>
                </a:solidFill>
                <a:effectLst>
                  <a:outerShdw blurRad="38100" dist="38100" dir="2700000" algn="tl">
                    <a:srgbClr val="000000">
                      <a:alpha val="43137"/>
                    </a:srgbClr>
                  </a:outerShdw>
                </a:effectLst>
                <a:latin typeface="Monotype Corsiva" pitchFamily="66" charset="0"/>
              </a:rPr>
              <a:t>«Мадам, завдяки Вам я зрозумів, що </a:t>
            </a:r>
            <a:r>
              <a:rPr lang="uk-UA" sz="2400" b="1" dirty="0" smtClean="0">
                <a:solidFill>
                  <a:srgbClr val="FF0000"/>
                </a:solidFill>
                <a:effectLst>
                  <a:outerShdw blurRad="38100" dist="38100" dir="2700000" algn="tl">
                    <a:srgbClr val="000000">
                      <a:alpha val="43137"/>
                    </a:srgbClr>
                  </a:outerShdw>
                </a:effectLst>
                <a:latin typeface="Monotype Corsiva" pitchFamily="66" charset="0"/>
              </a:rPr>
              <a:t>    написав </a:t>
            </a:r>
            <a:r>
              <a:rPr lang="uk-UA" sz="2400" b="1" dirty="0">
                <a:solidFill>
                  <a:srgbClr val="FF0000"/>
                </a:solidFill>
                <a:effectLst>
                  <a:outerShdw blurRad="38100" dist="38100" dir="2700000" algn="tl">
                    <a:srgbClr val="000000">
                      <a:alpha val="43137"/>
                    </a:srgbClr>
                  </a:outerShdw>
                </a:effectLst>
                <a:latin typeface="Monotype Corsiva" pitchFamily="66" charset="0"/>
              </a:rPr>
              <a:t>прекрасну музику!»</a:t>
            </a:r>
          </a:p>
        </p:txBody>
      </p:sp>
      <p:pic>
        <p:nvPicPr>
          <p:cNvPr id="2" name="Picture 2" descr="http://t1.gstatic.com/images?q=tbn:ANd9GcTfhXDimXfxfPaUena8kqhMVDRjl2pax_H-Hh9IGf-vo4jzuAco1g">
            <a:hlinkClick r:id="rId3" action="ppaction://hlinkfile"/>
          </p:cNvPr>
          <p:cNvPicPr>
            <a:picLocks noChangeAspect="1" noChangeArrowheads="1"/>
          </p:cNvPicPr>
          <p:nvPr/>
        </p:nvPicPr>
        <p:blipFill>
          <a:blip r:embed="rId4"/>
          <a:srcRect/>
          <a:stretch>
            <a:fillRect/>
          </a:stretch>
        </p:blipFill>
        <p:spPr bwMode="auto">
          <a:xfrm>
            <a:off x="5500694" y="6000768"/>
            <a:ext cx="697686" cy="676266"/>
          </a:xfrm>
          <a:prstGeom prst="rect">
            <a:avLst/>
          </a:prstGeom>
          <a:noFill/>
        </p:spPr>
      </p:pic>
    </p:spTree>
    <p:extLst>
      <p:ext uri="{BB962C8B-B14F-4D97-AF65-F5344CB8AC3E}">
        <p14:creationId xmlns:p14="http://schemas.microsoft.com/office/powerpoint/2010/main" val="81544311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ppt_x</p:attrName>
                                        </p:attrNameLst>
                                      </p:cBhvr>
                                      <p:tavLst>
                                        <p:tav tm="0">
                                          <p:val>
                                            <p:strVal val="#ppt_x-.2"/>
                                          </p:val>
                                        </p:tav>
                                        <p:tav tm="100000">
                                          <p:val>
                                            <p:strVal val="#ppt_x"/>
                                          </p:val>
                                        </p:tav>
                                      </p:tavLst>
                                    </p:anim>
                                    <p:anim calcmode="lin" valueType="num">
                                      <p:cBhvr>
                                        <p:cTn id="8" dur="2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214290"/>
            <a:ext cx="7286676" cy="857256"/>
          </a:xfrm>
          <a:ln>
            <a:miter lim="800000"/>
            <a:headEnd/>
            <a:tailEnd/>
          </a:ln>
          <a:extLst/>
        </p:spPr>
        <p:txBody>
          <a:bodyPr rtlCol="0">
            <a:noAutofit/>
          </a:bodyPr>
          <a:lstStyle/>
          <a:p>
            <a:pPr eaLnBrk="1" fontAlgn="auto" hangingPunct="1">
              <a:spcAft>
                <a:spcPts val="0"/>
              </a:spcAft>
              <a:defRPr/>
            </a:pPr>
            <a:r>
              <a:rPr lang="uk-UA"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nstantia" pitchFamily="18" charset="0"/>
              </a:rPr>
              <a:t>Вацлав  </a:t>
            </a:r>
            <a:r>
              <a:rPr lang="uk-UA" sz="28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nstantia" pitchFamily="18" charset="0"/>
              </a:rPr>
              <a:t>Томович</a:t>
            </a:r>
            <a:r>
              <a:rPr lang="uk-UA"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nstantia" pitchFamily="18" charset="0"/>
              </a:rPr>
              <a:t> Ніжинський</a:t>
            </a:r>
            <a:br>
              <a:rPr lang="uk-UA"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nstantia" pitchFamily="18" charset="0"/>
              </a:rPr>
            </a:br>
            <a:r>
              <a:rPr lang="uk-UA"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nstantia" pitchFamily="18" charset="0"/>
              </a:rPr>
              <a:t>1889-1950</a:t>
            </a:r>
            <a:endParaRPr lang="ru-RU"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nstantia" pitchFamily="18" charset="0"/>
            </a:endParaRPr>
          </a:p>
        </p:txBody>
      </p:sp>
      <p:sp>
        <p:nvSpPr>
          <p:cNvPr id="31745" name="Rectangle 1"/>
          <p:cNvSpPr>
            <a:spLocks noChangeArrowheads="1"/>
          </p:cNvSpPr>
          <p:nvPr/>
        </p:nvSpPr>
        <p:spPr bwMode="auto">
          <a:xfrm>
            <a:off x="428625" y="1071563"/>
            <a:ext cx="6072201" cy="1754326"/>
          </a:xfrm>
          <a:prstGeom prst="rect">
            <a:avLst/>
          </a:prstGeom>
          <a:noFill/>
          <a:ln w="9525">
            <a:noFill/>
            <a:miter lim="800000"/>
            <a:headEnd/>
            <a:tailEnd/>
          </a:ln>
          <a:effectLst/>
        </p:spPr>
        <p:txBody>
          <a:bodyPr wrap="square" anchor="ctr">
            <a:spAutoFit/>
          </a:bodyPr>
          <a:lstStyle/>
          <a:p>
            <a:pPr fontAlgn="base">
              <a:spcBef>
                <a:spcPct val="0"/>
              </a:spcBef>
              <a:spcAft>
                <a:spcPct val="0"/>
              </a:spcAft>
              <a:defRPr/>
            </a:pPr>
            <a:r>
              <a:rPr lang="uk-UA" b="1" dirty="0">
                <a:solidFill>
                  <a:srgbClr val="C00000"/>
                </a:solidFill>
                <a:effectLst>
                  <a:outerShdw blurRad="38100" dist="38100" dir="2700000" algn="tl">
                    <a:srgbClr val="C0C0C0"/>
                  </a:outerShdw>
                </a:effectLst>
                <a:latin typeface="Constantia" pitchFamily="18" charset="0"/>
                <a:cs typeface="Times New Roman" pitchFamily="18" charset="0"/>
              </a:rPr>
              <a:t>Він створив новий образ чоловічого танцю, і після нього вже не писали балетів тільки для жінок. Почалася нова ера. </a:t>
            </a:r>
          </a:p>
          <a:p>
            <a:pPr eaLnBrk="0" fontAlgn="base" hangingPunct="0">
              <a:spcBef>
                <a:spcPct val="0"/>
              </a:spcBef>
              <a:spcAft>
                <a:spcPct val="0"/>
              </a:spcAft>
              <a:defRPr/>
            </a:pPr>
            <a:r>
              <a:rPr lang="uk-UA" b="1" dirty="0">
                <a:solidFill>
                  <a:srgbClr val="C00000"/>
                </a:solidFill>
                <a:effectLst>
                  <a:outerShdw blurRad="38100" dist="38100" dir="2700000" algn="tl">
                    <a:srgbClr val="C0C0C0"/>
                  </a:outerShdw>
                </a:effectLst>
                <a:latin typeface="Constantia" pitchFamily="18" charset="0"/>
                <a:cs typeface="Times New Roman" pitchFamily="18" charset="0"/>
              </a:rPr>
              <a:t>Новатор в усьому, що стосувалося балету, </a:t>
            </a:r>
            <a:br>
              <a:rPr lang="uk-UA" b="1" dirty="0">
                <a:solidFill>
                  <a:srgbClr val="C00000"/>
                </a:solidFill>
                <a:effectLst>
                  <a:outerShdw blurRad="38100" dist="38100" dir="2700000" algn="tl">
                    <a:srgbClr val="C0C0C0"/>
                  </a:outerShdw>
                </a:effectLst>
                <a:latin typeface="Constantia" pitchFamily="18" charset="0"/>
                <a:cs typeface="Times New Roman" pitchFamily="18" charset="0"/>
              </a:rPr>
            </a:br>
            <a:r>
              <a:rPr lang="uk-UA" b="1" dirty="0">
                <a:solidFill>
                  <a:srgbClr val="C00000"/>
                </a:solidFill>
                <a:effectLst>
                  <a:outerShdw blurRad="38100" dist="38100" dir="2700000" algn="tl">
                    <a:srgbClr val="C0C0C0"/>
                  </a:outerShdw>
                </a:effectLst>
                <a:latin typeface="Constantia" pitchFamily="18" charset="0"/>
                <a:cs typeface="Times New Roman" pitchFamily="18" charset="0"/>
              </a:rPr>
              <a:t>В. Ніжинський став також реформатором балетного костюма. </a:t>
            </a:r>
            <a:endParaRPr lang="uk-UA" sz="2800" b="1" dirty="0">
              <a:solidFill>
                <a:srgbClr val="C00000"/>
              </a:solidFill>
              <a:effectLst>
                <a:outerShdw blurRad="38100" dist="38100" dir="2700000" algn="tl">
                  <a:srgbClr val="C0C0C0"/>
                </a:outerShdw>
              </a:effectLst>
              <a:latin typeface="Constantia" pitchFamily="18" charset="0"/>
            </a:endParaRPr>
          </a:p>
        </p:txBody>
      </p:sp>
      <p:pic>
        <p:nvPicPr>
          <p:cNvPr id="8" name="Picture 2" descr="Картинка 60 из 599">
            <a:hlinkClick r:id="rId2"/>
          </p:cNvPr>
          <p:cNvPicPr>
            <a:picLocks noChangeAspect="1" noChangeArrowheads="1"/>
          </p:cNvPicPr>
          <p:nvPr/>
        </p:nvPicPr>
        <p:blipFill>
          <a:blip r:embed="rId3"/>
          <a:srcRect/>
          <a:stretch>
            <a:fillRect/>
          </a:stretch>
        </p:blipFill>
        <p:spPr bwMode="auto">
          <a:xfrm>
            <a:off x="3071813" y="2786063"/>
            <a:ext cx="2867025" cy="3810000"/>
          </a:xfrm>
          <a:prstGeom prst="rect">
            <a:avLst/>
          </a:prstGeom>
          <a:ln>
            <a:noFill/>
          </a:ln>
          <a:effectLst>
            <a:outerShdw blurRad="292100" dist="139700" dir="2700000" algn="tl" rotWithShape="0">
              <a:srgbClr val="333333">
                <a:alpha val="65000"/>
              </a:srgbClr>
            </a:outerShdw>
          </a:effectLst>
        </p:spPr>
      </p:pic>
      <p:pic>
        <p:nvPicPr>
          <p:cNvPr id="9" name="Picture 2" descr="Картинка 133 из 599">
            <a:hlinkClick r:id="rId4"/>
          </p:cNvPr>
          <p:cNvPicPr>
            <a:picLocks noChangeAspect="1" noChangeArrowheads="1"/>
          </p:cNvPicPr>
          <p:nvPr/>
        </p:nvPicPr>
        <p:blipFill>
          <a:blip r:embed="rId5"/>
          <a:srcRect/>
          <a:stretch>
            <a:fillRect/>
          </a:stretch>
        </p:blipFill>
        <p:spPr bwMode="auto">
          <a:xfrm>
            <a:off x="571472" y="3000374"/>
            <a:ext cx="2079653" cy="3743375"/>
          </a:xfrm>
          <a:prstGeom prst="rect">
            <a:avLst/>
          </a:prstGeom>
          <a:ln>
            <a:noFill/>
          </a:ln>
          <a:effectLst>
            <a:outerShdw blurRad="292100" dist="139700" dir="2700000" algn="tl" rotWithShape="0">
              <a:srgbClr val="333333">
                <a:alpha val="65000"/>
              </a:srgbClr>
            </a:outerShdw>
          </a:effectLst>
        </p:spPr>
      </p:pic>
      <p:pic>
        <p:nvPicPr>
          <p:cNvPr id="10" name="Picture 2" descr="Картинка 1 из 599">
            <a:hlinkClick r:id="rId6"/>
          </p:cNvPr>
          <p:cNvPicPr>
            <a:picLocks noChangeAspect="1" noChangeArrowheads="1"/>
          </p:cNvPicPr>
          <p:nvPr/>
        </p:nvPicPr>
        <p:blipFill>
          <a:blip r:embed="rId7"/>
          <a:srcRect/>
          <a:stretch>
            <a:fillRect/>
          </a:stretch>
        </p:blipFill>
        <p:spPr bwMode="auto">
          <a:xfrm flipH="1">
            <a:off x="6643702" y="214290"/>
            <a:ext cx="2378383" cy="328614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Picture 5" descr="Картинка 140 из 599">
            <a:hlinkClick r:id="rId8"/>
          </p:cNvPr>
          <p:cNvPicPr>
            <a:picLocks noChangeAspect="1" noChangeArrowheads="1"/>
          </p:cNvPicPr>
          <p:nvPr/>
        </p:nvPicPr>
        <p:blipFill>
          <a:blip r:embed="rId9"/>
          <a:srcRect b="10453"/>
          <a:stretch>
            <a:fillRect/>
          </a:stretch>
        </p:blipFill>
        <p:spPr bwMode="auto">
          <a:xfrm>
            <a:off x="6929438" y="3857625"/>
            <a:ext cx="1733550" cy="26431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0373943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ppt_x</p:attrName>
                                        </p:attrNameLst>
                                      </p:cBhvr>
                                      <p:tavLst>
                                        <p:tav tm="0">
                                          <p:val>
                                            <p:strVal val="#ppt_x-.2"/>
                                          </p:val>
                                        </p:tav>
                                        <p:tav tm="100000">
                                          <p:val>
                                            <p:strVal val="#ppt_x"/>
                                          </p:val>
                                        </p:tav>
                                      </p:tavLst>
                                    </p:anim>
                                    <p:anim calcmode="lin" valueType="num">
                                      <p:cBhvr>
                                        <p:cTn id="8"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ppt_x</p:attrName>
                                        </p:attrNameLst>
                                      </p:cBhvr>
                                      <p:tavLst>
                                        <p:tav tm="0">
                                          <p:val>
                                            <p:strVal val="#ppt_x-.2"/>
                                          </p:val>
                                        </p:tav>
                                        <p:tav tm="100000">
                                          <p:val>
                                            <p:strVal val="#ppt_x"/>
                                          </p:val>
                                        </p:tav>
                                      </p:tavLst>
                                    </p:anim>
                                    <p:anim calcmode="lin" valueType="num">
                                      <p:cBhvr>
                                        <p:cTn id="15"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6" dur="1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ppt_x</p:attrName>
                                        </p:attrNameLst>
                                      </p:cBhvr>
                                      <p:tavLst>
                                        <p:tav tm="0">
                                          <p:val>
                                            <p:strVal val="#ppt_x-.2"/>
                                          </p:val>
                                        </p:tav>
                                        <p:tav tm="100000">
                                          <p:val>
                                            <p:strVal val="#ppt_x"/>
                                          </p:val>
                                        </p:tav>
                                      </p:tavLst>
                                    </p:anim>
                                    <p:anim calcmode="lin" valueType="num">
                                      <p:cBhvr>
                                        <p:cTn id="22"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23" dur="1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ppt_x</p:attrName>
                                        </p:attrNameLst>
                                      </p:cBhvr>
                                      <p:tavLst>
                                        <p:tav tm="0">
                                          <p:val>
                                            <p:strVal val="#ppt_x-.2"/>
                                          </p:val>
                                        </p:tav>
                                        <p:tav tm="100000">
                                          <p:val>
                                            <p:strVal val="#ppt_x"/>
                                          </p:val>
                                        </p:tav>
                                      </p:tavLst>
                                    </p:anim>
                                    <p:anim calcmode="lin" valueType="num">
                                      <p:cBhvr>
                                        <p:cTn id="29"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3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85720" y="357166"/>
            <a:ext cx="8286808" cy="14157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endParaRPr kumimoji="0" lang="en-US" sz="1400" b="0" i="0" u="none" strike="noStrike" cap="none" normalizeH="0" baseline="0" dirty="0" smtClean="0">
              <a:ln>
                <a:noFill/>
              </a:ln>
              <a:solidFill>
                <a:schemeClr val="tx1"/>
              </a:solidFill>
              <a:effectLst/>
              <a:latin typeface="Arial" pitchFamily="34" charset="0"/>
              <a:ea typeface="Times New Roman" pitchFamily="18" charset="0"/>
            </a:endParaRPr>
          </a:p>
          <a:p>
            <a:pPr lvl="0" algn="just" fontAlgn="base">
              <a:spcBef>
                <a:spcPct val="0"/>
              </a:spcBef>
              <a:spcAft>
                <a:spcPct val="0"/>
              </a:spcAft>
            </a:pPr>
            <a:r>
              <a:rPr lang="uk-UA" sz="2400" dirty="0" smtClean="0">
                <a:latin typeface="Arial" pitchFamily="34" charset="0"/>
                <a:ea typeface="Times New Roman" pitchFamily="18" charset="0"/>
              </a:rPr>
              <a:t>Мозковий штурм</a:t>
            </a:r>
          </a:p>
          <a:p>
            <a:pPr lvl="0" algn="just" fontAlgn="base">
              <a:spcBef>
                <a:spcPct val="0"/>
              </a:spcBef>
              <a:spcAft>
                <a:spcPct val="0"/>
              </a:spcAft>
              <a:buFontTx/>
              <a:buChar char="•"/>
            </a:pPr>
            <a:r>
              <a:rPr kumimoji="0" lang="ru-RU" sz="2400" b="0" i="0" u="none" strike="noStrike" cap="none" normalizeH="0" baseline="0" dirty="0" smtClean="0">
                <a:ln>
                  <a:noFill/>
                </a:ln>
                <a:solidFill>
                  <a:schemeClr val="tx1"/>
                </a:solidFill>
                <a:effectLst/>
                <a:latin typeface="Arial" pitchFamily="34" charset="0"/>
                <a:ea typeface="Times New Roman" pitchFamily="18" charset="0"/>
              </a:rPr>
              <a:t>Як</a:t>
            </a:r>
            <a:r>
              <a:rPr kumimoji="0" lang="uk-UA" sz="2400" b="0" i="0" u="none" strike="noStrike" cap="none" normalizeH="0" baseline="0" dirty="0" smtClean="0">
                <a:ln>
                  <a:noFill/>
                </a:ln>
                <a:solidFill>
                  <a:schemeClr val="tx1"/>
                </a:solidFill>
                <a:effectLst/>
                <a:latin typeface="Arial" pitchFamily="34" charset="0"/>
                <a:ea typeface="Times New Roman" pitchFamily="18" charset="0"/>
              </a:rPr>
              <a:t>і види мистецтва об'єднує балет?</a:t>
            </a:r>
            <a:endParaRPr kumimoji="0" lang="ru-RU" sz="2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uk-UA" sz="2400" b="0" i="0" u="none" strike="noStrike" cap="none" normalizeH="0" baseline="0" dirty="0" smtClean="0">
                <a:ln>
                  <a:noFill/>
                </a:ln>
                <a:solidFill>
                  <a:schemeClr val="tx1"/>
                </a:solidFill>
                <a:effectLst/>
                <a:latin typeface="Arial" pitchFamily="34" charset="0"/>
                <a:ea typeface="Times New Roman" pitchFamily="18" charset="0"/>
              </a:rPr>
              <a:t>Хто створює балетну виставу та бере у ній участь?</a:t>
            </a:r>
            <a:endParaRPr kumimoji="0" lang="ru-RU" sz="2400" b="0" i="0" u="none" strike="noStrike" cap="none" normalizeH="0" baseline="0" dirty="0" smtClean="0">
              <a:ln>
                <a:noFill/>
              </a:ln>
              <a:solidFill>
                <a:schemeClr val="tx1"/>
              </a:solidFill>
              <a:effectLst/>
              <a:latin typeface="Arial" pitchFamily="34" charset="0"/>
            </a:endParaRPr>
          </a:p>
        </p:txBody>
      </p:sp>
      <p:sp>
        <p:nvSpPr>
          <p:cNvPr id="1041" name="AutoShape 17"/>
          <p:cNvSpPr>
            <a:spLocks noChangeArrowheads="1"/>
          </p:cNvSpPr>
          <p:nvPr/>
        </p:nvSpPr>
        <p:spPr bwMode="auto">
          <a:xfrm>
            <a:off x="3500430" y="4000504"/>
            <a:ext cx="2071688" cy="606425"/>
          </a:xfrm>
          <a:prstGeom prst="roundRect">
            <a:avLst>
              <a:gd name="adj" fmla="val 31551"/>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dirty="0" smtClean="0">
                <a:ln>
                  <a:noFill/>
                </a:ln>
                <a:solidFill>
                  <a:schemeClr val="tx1"/>
                </a:solidFill>
                <a:effectLst/>
                <a:latin typeface="Arial" pitchFamily="34" charset="0"/>
                <a:ea typeface="Times New Roman" pitchFamily="18" charset="0"/>
              </a:rPr>
              <a:t>Балет</a:t>
            </a:r>
            <a:endParaRPr kumimoji="0" lang="uk-UA" sz="1800" b="0" i="0" u="none" strike="noStrike" cap="none" normalizeH="0" baseline="0" dirty="0" smtClean="0">
              <a:ln>
                <a:noFill/>
              </a:ln>
              <a:solidFill>
                <a:schemeClr val="tx1"/>
              </a:solidFill>
              <a:effectLst/>
              <a:latin typeface="Arial" pitchFamily="34" charset="0"/>
            </a:endParaRPr>
          </a:p>
        </p:txBody>
      </p:sp>
      <p:sp>
        <p:nvSpPr>
          <p:cNvPr id="1040" name="AutoShape 16"/>
          <p:cNvSpPr>
            <a:spLocks noChangeArrowheads="1"/>
          </p:cNvSpPr>
          <p:nvPr/>
        </p:nvSpPr>
        <p:spPr bwMode="auto">
          <a:xfrm>
            <a:off x="1571604" y="3786190"/>
            <a:ext cx="1035050" cy="463550"/>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smtClean="0">
                <a:ln>
                  <a:noFill/>
                </a:ln>
                <a:solidFill>
                  <a:schemeClr val="tx1"/>
                </a:solidFill>
                <a:effectLst/>
                <a:latin typeface="Arial" pitchFamily="34" charset="0"/>
                <a:ea typeface="Times New Roman" pitchFamily="18" charset="0"/>
              </a:rPr>
              <a:t>Лібрето</a:t>
            </a:r>
            <a:endParaRPr kumimoji="0" lang="uk-UA" sz="1800" b="0" i="0" u="none" strike="noStrike" cap="none" normalizeH="0" baseline="0" smtClean="0">
              <a:ln>
                <a:noFill/>
              </a:ln>
              <a:solidFill>
                <a:schemeClr val="tx1"/>
              </a:solidFill>
              <a:effectLst/>
              <a:latin typeface="Arial" pitchFamily="34" charset="0"/>
            </a:endParaRPr>
          </a:p>
        </p:txBody>
      </p:sp>
      <p:sp>
        <p:nvSpPr>
          <p:cNvPr id="1039" name="AutoShape 15"/>
          <p:cNvSpPr>
            <a:spLocks noChangeArrowheads="1"/>
          </p:cNvSpPr>
          <p:nvPr/>
        </p:nvSpPr>
        <p:spPr bwMode="auto">
          <a:xfrm>
            <a:off x="6643702" y="4500570"/>
            <a:ext cx="1035050" cy="463550"/>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smtClean="0">
                <a:ln>
                  <a:noFill/>
                </a:ln>
                <a:solidFill>
                  <a:schemeClr val="tx1"/>
                </a:solidFill>
                <a:effectLst/>
                <a:latin typeface="Arial" pitchFamily="34" charset="0"/>
                <a:ea typeface="Times New Roman" pitchFamily="18" charset="0"/>
              </a:rPr>
              <a:t>?</a:t>
            </a:r>
            <a:endParaRPr kumimoji="0" lang="uk-UA" sz="1800" b="0" i="0" u="none" strike="noStrike" cap="none" normalizeH="0" baseline="0" smtClean="0">
              <a:ln>
                <a:noFill/>
              </a:ln>
              <a:solidFill>
                <a:schemeClr val="tx1"/>
              </a:solidFill>
              <a:effectLst/>
              <a:latin typeface="Arial" pitchFamily="34" charset="0"/>
            </a:endParaRPr>
          </a:p>
        </p:txBody>
      </p:sp>
      <p:sp>
        <p:nvSpPr>
          <p:cNvPr id="1038" name="AutoShape 14"/>
          <p:cNvSpPr>
            <a:spLocks noChangeArrowheads="1"/>
          </p:cNvSpPr>
          <p:nvPr/>
        </p:nvSpPr>
        <p:spPr bwMode="auto">
          <a:xfrm>
            <a:off x="4000496" y="2928934"/>
            <a:ext cx="1035050" cy="463550"/>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Arial" pitchFamily="34" charset="0"/>
                <a:ea typeface="Times New Roman" pitchFamily="18" charset="0"/>
              </a:rPr>
              <a:t>Танець</a:t>
            </a:r>
            <a:endParaRPr kumimoji="0" lang="uk-UA" sz="1800" b="0" i="0" u="none" strike="noStrike" cap="none" normalizeH="0" baseline="0" dirty="0" smtClean="0">
              <a:ln>
                <a:noFill/>
              </a:ln>
              <a:solidFill>
                <a:schemeClr val="tx1"/>
              </a:solidFill>
              <a:effectLst/>
              <a:latin typeface="Arial" pitchFamily="34" charset="0"/>
            </a:endParaRPr>
          </a:p>
        </p:txBody>
      </p:sp>
      <p:sp>
        <p:nvSpPr>
          <p:cNvPr id="1037" name="AutoShape 13"/>
          <p:cNvSpPr>
            <a:spLocks noChangeArrowheads="1"/>
          </p:cNvSpPr>
          <p:nvPr/>
        </p:nvSpPr>
        <p:spPr bwMode="auto">
          <a:xfrm>
            <a:off x="2071670" y="2643182"/>
            <a:ext cx="1035050" cy="463550"/>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smtClean="0">
                <a:ln>
                  <a:noFill/>
                </a:ln>
                <a:solidFill>
                  <a:schemeClr val="tx1"/>
                </a:solidFill>
                <a:effectLst/>
                <a:latin typeface="Arial" pitchFamily="34" charset="0"/>
                <a:ea typeface="Times New Roman" pitchFamily="18" charset="0"/>
              </a:rPr>
              <a:t>Музика</a:t>
            </a:r>
            <a:endParaRPr kumimoji="0" lang="uk-UA" sz="1800" b="0" i="0" u="none" strike="noStrike" cap="none" normalizeH="0" baseline="0" smtClean="0">
              <a:ln>
                <a:noFill/>
              </a:ln>
              <a:solidFill>
                <a:schemeClr val="tx1"/>
              </a:solidFill>
              <a:effectLst/>
              <a:latin typeface="Arial" pitchFamily="34" charset="0"/>
            </a:endParaRPr>
          </a:p>
        </p:txBody>
      </p:sp>
      <p:sp>
        <p:nvSpPr>
          <p:cNvPr id="1036" name="AutoShape 12"/>
          <p:cNvSpPr>
            <a:spLocks noChangeArrowheads="1"/>
          </p:cNvSpPr>
          <p:nvPr/>
        </p:nvSpPr>
        <p:spPr bwMode="auto">
          <a:xfrm>
            <a:off x="2000232" y="5214950"/>
            <a:ext cx="1035050" cy="463550"/>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smtClean="0">
                <a:ln>
                  <a:noFill/>
                </a:ln>
                <a:solidFill>
                  <a:schemeClr val="tx1"/>
                </a:solidFill>
                <a:effectLst/>
                <a:latin typeface="Arial" pitchFamily="34" charset="0"/>
                <a:ea typeface="Times New Roman" pitchFamily="18" charset="0"/>
              </a:rPr>
              <a:t>?</a:t>
            </a:r>
            <a:endParaRPr kumimoji="0" lang="uk-UA" sz="1800" b="0" i="0" u="none" strike="noStrike" cap="none" normalizeH="0" baseline="0" smtClean="0">
              <a:ln>
                <a:noFill/>
              </a:ln>
              <a:solidFill>
                <a:schemeClr val="tx1"/>
              </a:solidFill>
              <a:effectLst/>
              <a:latin typeface="Arial" pitchFamily="34" charset="0"/>
            </a:endParaRPr>
          </a:p>
        </p:txBody>
      </p:sp>
      <p:sp>
        <p:nvSpPr>
          <p:cNvPr id="1035" name="AutoShape 11"/>
          <p:cNvSpPr>
            <a:spLocks noChangeArrowheads="1"/>
          </p:cNvSpPr>
          <p:nvPr/>
        </p:nvSpPr>
        <p:spPr bwMode="auto">
          <a:xfrm>
            <a:off x="4214810" y="5214950"/>
            <a:ext cx="1035050" cy="463550"/>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smtClean="0">
                <a:ln>
                  <a:noFill/>
                </a:ln>
                <a:solidFill>
                  <a:schemeClr val="tx1"/>
                </a:solidFill>
                <a:effectLst/>
                <a:latin typeface="Arial" pitchFamily="34" charset="0"/>
                <a:ea typeface="Times New Roman" pitchFamily="18" charset="0"/>
              </a:rPr>
              <a:t>?</a:t>
            </a:r>
            <a:endParaRPr kumimoji="0" lang="uk-UA" sz="1800" b="0" i="0" u="none" strike="noStrike" cap="none" normalizeH="0" baseline="0" smtClean="0">
              <a:ln>
                <a:noFill/>
              </a:ln>
              <a:solidFill>
                <a:schemeClr val="tx1"/>
              </a:solidFill>
              <a:effectLst/>
              <a:latin typeface="Arial" pitchFamily="34" charset="0"/>
            </a:endParaRPr>
          </a:p>
        </p:txBody>
      </p:sp>
      <p:sp>
        <p:nvSpPr>
          <p:cNvPr id="1034" name="AutoShape 10"/>
          <p:cNvSpPr>
            <a:spLocks noChangeArrowheads="1"/>
          </p:cNvSpPr>
          <p:nvPr/>
        </p:nvSpPr>
        <p:spPr bwMode="auto">
          <a:xfrm>
            <a:off x="6215074" y="3286124"/>
            <a:ext cx="1571636" cy="527050"/>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Arial" pitchFamily="34" charset="0"/>
                <a:ea typeface="Times New Roman" pitchFamily="18" charset="0"/>
              </a:rPr>
              <a:t>Хореограф</a:t>
            </a:r>
            <a:endParaRPr kumimoji="0" lang="uk-UA"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Arial" pitchFamily="34" charset="0"/>
                <a:ea typeface="Times New Roman" pitchFamily="18" charset="0"/>
              </a:rPr>
              <a:t>(балетмейстер)</a:t>
            </a:r>
            <a:endParaRPr kumimoji="0" lang="uk-UA" sz="1800" b="0" i="0" u="none" strike="noStrike" cap="none" normalizeH="0" baseline="0" dirty="0" smtClean="0">
              <a:ln>
                <a:noFill/>
              </a:ln>
              <a:solidFill>
                <a:schemeClr val="tx1"/>
              </a:solidFill>
              <a:effectLst/>
              <a:latin typeface="Arial" pitchFamily="34" charset="0"/>
            </a:endParaRPr>
          </a:p>
        </p:txBody>
      </p:sp>
      <p:sp>
        <p:nvSpPr>
          <p:cNvPr id="1033" name="AutoShape 9"/>
          <p:cNvSpPr>
            <a:spLocks noChangeShapeType="1"/>
          </p:cNvSpPr>
          <p:nvPr/>
        </p:nvSpPr>
        <p:spPr bwMode="auto">
          <a:xfrm>
            <a:off x="2430463" y="1504950"/>
            <a:ext cx="12700" cy="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1032" name="AutoShape 8"/>
          <p:cNvSpPr>
            <a:spLocks noChangeShapeType="1"/>
          </p:cNvSpPr>
          <p:nvPr/>
        </p:nvSpPr>
        <p:spPr bwMode="auto">
          <a:xfrm flipV="1">
            <a:off x="4429124" y="3357562"/>
            <a:ext cx="155254" cy="642942"/>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1031" name="AutoShape 7"/>
          <p:cNvSpPr>
            <a:spLocks noChangeShapeType="1"/>
          </p:cNvSpPr>
          <p:nvPr/>
        </p:nvSpPr>
        <p:spPr bwMode="auto">
          <a:xfrm>
            <a:off x="5572132" y="4500570"/>
            <a:ext cx="1071570" cy="214314"/>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1030" name="AutoShape 6"/>
          <p:cNvSpPr>
            <a:spLocks noChangeShapeType="1"/>
          </p:cNvSpPr>
          <p:nvPr/>
        </p:nvSpPr>
        <p:spPr bwMode="auto">
          <a:xfrm>
            <a:off x="4572001" y="4643446"/>
            <a:ext cx="142876" cy="571504"/>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1029" name="AutoShape 5"/>
          <p:cNvSpPr>
            <a:spLocks noChangeShapeType="1"/>
          </p:cNvSpPr>
          <p:nvPr/>
        </p:nvSpPr>
        <p:spPr bwMode="auto">
          <a:xfrm flipH="1">
            <a:off x="2786050" y="4572008"/>
            <a:ext cx="1000132" cy="604839"/>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1028" name="AutoShape 4"/>
          <p:cNvSpPr>
            <a:spLocks noChangeShapeType="1"/>
          </p:cNvSpPr>
          <p:nvPr/>
        </p:nvSpPr>
        <p:spPr bwMode="auto">
          <a:xfrm flipH="1" flipV="1">
            <a:off x="2571736" y="4143379"/>
            <a:ext cx="928694" cy="71438"/>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1027" name="AutoShape 3"/>
          <p:cNvSpPr>
            <a:spLocks noChangeShapeType="1"/>
          </p:cNvSpPr>
          <p:nvPr/>
        </p:nvSpPr>
        <p:spPr bwMode="auto">
          <a:xfrm flipH="1" flipV="1">
            <a:off x="2857487" y="3143248"/>
            <a:ext cx="928694" cy="857256"/>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1026" name="AutoShape 2"/>
          <p:cNvSpPr>
            <a:spLocks noChangeShapeType="1"/>
          </p:cNvSpPr>
          <p:nvPr/>
        </p:nvSpPr>
        <p:spPr bwMode="auto">
          <a:xfrm flipV="1">
            <a:off x="5572132" y="3786190"/>
            <a:ext cx="666750" cy="296863"/>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1042" name="Rectangle 18"/>
          <p:cNvSpPr>
            <a:spLocks noChangeArrowheads="1"/>
          </p:cNvSpPr>
          <p:nvPr/>
        </p:nvSpPr>
        <p:spPr bwMode="auto">
          <a:xfrm>
            <a:off x="642910" y="1857364"/>
            <a:ext cx="7786742" cy="6771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uk-UA" sz="2000" b="0" i="0" u="none" strike="noStrike" cap="none" normalizeH="0" baseline="0" dirty="0" smtClean="0">
                <a:ln>
                  <a:noFill/>
                </a:ln>
                <a:solidFill>
                  <a:schemeClr val="tx1"/>
                </a:solidFill>
                <a:effectLst/>
                <a:latin typeface="Arial" pitchFamily="34" charset="0"/>
                <a:ea typeface="Times New Roman" pitchFamily="18" charset="0"/>
              </a:rPr>
              <a:t>Складання «Асоціативного куща» на тему «Балет»</a:t>
            </a:r>
            <a:endParaRPr kumimoji="0" lang="ru-RU"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
        <p:nvSpPr>
          <p:cNvPr id="1051" name="Rectangle 27"/>
          <p:cNvSpPr>
            <a:spLocks noChangeArrowheads="1"/>
          </p:cNvSpPr>
          <p:nvPr/>
        </p:nvSpPr>
        <p:spPr bwMode="auto">
          <a:xfrm>
            <a:off x="0" y="457200"/>
            <a:ext cx="9144000" cy="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357188" y="285750"/>
            <a:ext cx="5072062" cy="2862263"/>
          </a:xfrm>
          <a:prstGeom prst="rect">
            <a:avLst/>
          </a:prstGeom>
          <a:noFill/>
          <a:ln w="9525">
            <a:noFill/>
            <a:miter lim="800000"/>
            <a:headEnd/>
            <a:tailEnd/>
          </a:ln>
          <a:effectLst/>
        </p:spPr>
        <p:txBody>
          <a:bodyPr anchor="ctr">
            <a:spAutoFit/>
          </a:bodyPr>
          <a:lstStyle/>
          <a:p>
            <a:pPr algn="just" fontAlgn="base">
              <a:spcBef>
                <a:spcPct val="0"/>
              </a:spcBef>
              <a:spcAft>
                <a:spcPct val="0"/>
              </a:spcAft>
              <a:defRPr/>
            </a:pPr>
            <a:r>
              <a:rPr lang="uk-UA" sz="2000" b="1" dirty="0">
                <a:solidFill>
                  <a:srgbClr val="002060"/>
                </a:solidFill>
                <a:effectLst>
                  <a:outerShdw blurRad="38100" dist="38100" dir="2700000" algn="tl">
                    <a:srgbClr val="C0C0C0"/>
                  </a:outerShdw>
                </a:effectLst>
                <a:latin typeface="Monotype Corsiva" pitchFamily="66" charset="0"/>
                <a:ea typeface="Calibri" pitchFamily="34" charset="0"/>
                <a:cs typeface="Times New Roman" pitchFamily="18" charset="0"/>
              </a:rPr>
              <a:t>«Я бажаю танцювати, малювати, грати на роялі, писати вірші. Я бажаю всіх любити  </a:t>
            </a:r>
            <a:r>
              <a:rPr lang="uk-UA" sz="2000" b="1" dirty="0">
                <a:solidFill>
                  <a:srgbClr val="002060"/>
                </a:solidFill>
                <a:effectLst>
                  <a:outerShdw blurRad="38100" dist="38100" dir="2700000" algn="tl">
                    <a:srgbClr val="C0C0C0"/>
                  </a:outerShdw>
                </a:effectLst>
                <a:ea typeface="Calibri" pitchFamily="34" charset="0"/>
                <a:cs typeface="Calibri"/>
              </a:rPr>
              <a:t>̶</a:t>
            </a:r>
            <a:r>
              <a:rPr lang="uk-UA" sz="2000" b="1" dirty="0">
                <a:solidFill>
                  <a:srgbClr val="002060"/>
                </a:solidFill>
                <a:effectLst>
                  <a:outerShdw blurRad="38100" dist="38100" dir="2700000" algn="tl">
                    <a:srgbClr val="C0C0C0"/>
                  </a:outerShdw>
                </a:effectLst>
                <a:latin typeface="Monotype Corsiva" pitchFamily="66" charset="0"/>
                <a:ea typeface="Calibri" pitchFamily="34" charset="0"/>
                <a:cs typeface="Times New Roman" pitchFamily="18" charset="0"/>
              </a:rPr>
              <a:t> це мета мого життя. Я люблю всіх. Я не хочу ні воєн, ні кордонів. Мій дім скрізь, де існує світ. </a:t>
            </a:r>
            <a:br>
              <a:rPr lang="uk-UA" sz="2000" b="1" dirty="0">
                <a:solidFill>
                  <a:srgbClr val="002060"/>
                </a:solidFill>
                <a:effectLst>
                  <a:outerShdw blurRad="38100" dist="38100" dir="2700000" algn="tl">
                    <a:srgbClr val="C0C0C0"/>
                  </a:outerShdw>
                </a:effectLst>
                <a:latin typeface="Monotype Corsiva" pitchFamily="66" charset="0"/>
                <a:ea typeface="Calibri" pitchFamily="34" charset="0"/>
                <a:cs typeface="Times New Roman" pitchFamily="18" charset="0"/>
              </a:rPr>
            </a:br>
            <a:r>
              <a:rPr lang="uk-UA" sz="2000" b="1" dirty="0">
                <a:solidFill>
                  <a:srgbClr val="002060"/>
                </a:solidFill>
                <a:effectLst>
                  <a:outerShdw blurRad="38100" dist="38100" dir="2700000" algn="tl">
                    <a:srgbClr val="C0C0C0"/>
                  </a:outerShdw>
                </a:effectLst>
                <a:latin typeface="Monotype Corsiva" pitchFamily="66" charset="0"/>
                <a:ea typeface="Calibri" pitchFamily="34" charset="0"/>
                <a:cs typeface="Times New Roman" pitchFamily="18" charset="0"/>
              </a:rPr>
              <a:t>Я бажаю любити, </a:t>
            </a:r>
            <a:r>
              <a:rPr lang="uk-UA" sz="2000" b="1" dirty="0" err="1">
                <a:solidFill>
                  <a:srgbClr val="002060"/>
                </a:solidFill>
                <a:effectLst>
                  <a:outerShdw blurRad="38100" dist="38100" dir="2700000" algn="tl">
                    <a:srgbClr val="C0C0C0"/>
                  </a:outerShdw>
                </a:effectLst>
                <a:latin typeface="Monotype Corsiva" pitchFamily="66" charset="0"/>
                <a:ea typeface="Calibri" pitchFamily="34" charset="0"/>
                <a:cs typeface="Times New Roman" pitchFamily="18" charset="0"/>
              </a:rPr>
              <a:t>любити</a:t>
            </a:r>
            <a:r>
              <a:rPr lang="uk-UA" sz="2000" b="1" dirty="0">
                <a:solidFill>
                  <a:srgbClr val="002060"/>
                </a:solidFill>
                <a:effectLst>
                  <a:outerShdw blurRad="38100" dist="38100" dir="2700000" algn="tl">
                    <a:srgbClr val="C0C0C0"/>
                  </a:outerShdw>
                </a:effectLst>
                <a:latin typeface="Monotype Corsiva" pitchFamily="66" charset="0"/>
                <a:ea typeface="Calibri" pitchFamily="34" charset="0"/>
                <a:cs typeface="Times New Roman" pitchFamily="18" charset="0"/>
              </a:rPr>
              <a:t>. Я людина, Бог в мені, </a:t>
            </a:r>
            <a:br>
              <a:rPr lang="uk-UA" sz="2000" b="1" dirty="0">
                <a:solidFill>
                  <a:srgbClr val="002060"/>
                </a:solidFill>
                <a:effectLst>
                  <a:outerShdw blurRad="38100" dist="38100" dir="2700000" algn="tl">
                    <a:srgbClr val="C0C0C0"/>
                  </a:outerShdw>
                </a:effectLst>
                <a:latin typeface="Monotype Corsiva" pitchFamily="66" charset="0"/>
                <a:ea typeface="Calibri" pitchFamily="34" charset="0"/>
                <a:cs typeface="Times New Roman" pitchFamily="18" charset="0"/>
              </a:rPr>
            </a:br>
            <a:r>
              <a:rPr lang="uk-UA" sz="2000" b="1" dirty="0">
                <a:solidFill>
                  <a:srgbClr val="002060"/>
                </a:solidFill>
                <a:effectLst>
                  <a:outerShdw blurRad="38100" dist="38100" dir="2700000" algn="tl">
                    <a:srgbClr val="C0C0C0"/>
                  </a:outerShdw>
                </a:effectLst>
                <a:latin typeface="Monotype Corsiva" pitchFamily="66" charset="0"/>
                <a:ea typeface="Calibri" pitchFamily="34" charset="0"/>
                <a:cs typeface="Times New Roman" pitchFamily="18" charset="0"/>
              </a:rPr>
              <a:t>а я в Ньому. Я кличу Його, я шукаю Його. Я шукач, тому що я відчуваю Бога. Бог шукає мене, і тому ми знайдемо один одного.</a:t>
            </a:r>
            <a:endParaRPr lang="ru-RU" sz="1100" b="1" dirty="0">
              <a:solidFill>
                <a:srgbClr val="002060"/>
              </a:solidFill>
              <a:effectLst>
                <a:outerShdw blurRad="38100" dist="38100" dir="2700000" algn="tl">
                  <a:srgbClr val="C0C0C0"/>
                </a:outerShdw>
              </a:effectLst>
              <a:latin typeface="Monotype Corsiva" pitchFamily="66" charset="0"/>
            </a:endParaRPr>
          </a:p>
          <a:p>
            <a:pPr algn="r" eaLnBrk="0" fontAlgn="base" hangingPunct="0">
              <a:spcBef>
                <a:spcPct val="0"/>
              </a:spcBef>
              <a:spcAft>
                <a:spcPct val="0"/>
              </a:spcAft>
              <a:defRPr/>
            </a:pPr>
            <a:r>
              <a:rPr lang="uk-UA" sz="2000" b="1" dirty="0">
                <a:solidFill>
                  <a:srgbClr val="002060"/>
                </a:solidFill>
                <a:effectLst>
                  <a:outerShdw blurRad="38100" dist="38100" dir="2700000" algn="tl">
                    <a:srgbClr val="C0C0C0"/>
                  </a:outerShdw>
                </a:effectLst>
                <a:latin typeface="Monotype Corsiva" pitchFamily="66" charset="0"/>
                <a:cs typeface="Calibri" pitchFamily="34" charset="0"/>
              </a:rPr>
              <a:t>Бог Ніжинський».</a:t>
            </a:r>
            <a:endParaRPr lang="uk-UA" sz="3200" b="1" dirty="0">
              <a:solidFill>
                <a:srgbClr val="002060"/>
              </a:solidFill>
              <a:effectLst>
                <a:outerShdw blurRad="38100" dist="38100" dir="2700000" algn="tl">
                  <a:srgbClr val="C0C0C0"/>
                </a:outerShdw>
              </a:effectLst>
              <a:latin typeface="Monotype Corsiva" pitchFamily="66" charset="0"/>
            </a:endParaRPr>
          </a:p>
        </p:txBody>
      </p:sp>
      <p:pic>
        <p:nvPicPr>
          <p:cNvPr id="7" name="Picture 4" descr="http://megpro.narod.ru/images/vaclav/B53_1.JPG"/>
          <p:cNvPicPr>
            <a:picLocks noChangeAspect="1" noChangeArrowheads="1"/>
          </p:cNvPicPr>
          <p:nvPr/>
        </p:nvPicPr>
        <p:blipFill>
          <a:blip r:embed="rId2"/>
          <a:srcRect/>
          <a:stretch>
            <a:fillRect/>
          </a:stretch>
        </p:blipFill>
        <p:spPr bwMode="auto">
          <a:xfrm>
            <a:off x="5643570" y="357166"/>
            <a:ext cx="2821801" cy="5643602"/>
          </a:xfrm>
          <a:prstGeom prst="roundRect">
            <a:avLst>
              <a:gd name="adj" fmla="val 16667"/>
            </a:avLst>
          </a:prstGeom>
          <a:ln>
            <a:noFill/>
          </a:ln>
          <a:effectLst>
            <a:outerShdw blurRad="50800" dist="38100" dir="5400000" algn="t"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8" descr="http://megpro.narod.ru/images/vaclav/62088012.JPG"/>
          <p:cNvPicPr>
            <a:picLocks noChangeAspect="1" noChangeArrowheads="1"/>
          </p:cNvPicPr>
          <p:nvPr/>
        </p:nvPicPr>
        <p:blipFill>
          <a:blip r:embed="rId3"/>
          <a:srcRect/>
          <a:stretch>
            <a:fillRect/>
          </a:stretch>
        </p:blipFill>
        <p:spPr bwMode="auto">
          <a:xfrm>
            <a:off x="7143768" y="3864875"/>
            <a:ext cx="1966688" cy="285027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0485" name="Rectangle 2"/>
          <p:cNvSpPr>
            <a:spLocks noChangeArrowheads="1"/>
          </p:cNvSpPr>
          <p:nvPr/>
        </p:nvSpPr>
        <p:spPr bwMode="auto">
          <a:xfrm>
            <a:off x="357188" y="3571875"/>
            <a:ext cx="51435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fontAlgn="base">
              <a:spcBef>
                <a:spcPct val="0"/>
              </a:spcBef>
              <a:spcAft>
                <a:spcPct val="0"/>
              </a:spcAft>
            </a:pPr>
            <a:r>
              <a:rPr lang="uk-UA" sz="1600" b="1" dirty="0">
                <a:solidFill>
                  <a:srgbClr val="C00000"/>
                </a:solidFill>
                <a:latin typeface="Constantia" pitchFamily="18" charset="0"/>
                <a:ea typeface="Calibri" pitchFamily="34" charset="0"/>
                <a:cs typeface="Times New Roman" pitchFamily="18" charset="0"/>
              </a:rPr>
              <a:t>Коли він – бог балету – зависав у стрибку над сценою, здавалося, що людина здатна стати невагомою. «Він спростував усі закони рівноваги й перевернув їх із ніг на голову, він нагадує намальовану на стелі людську фігуру, він легко почувається в повітряному просторі...» – писав про Ніжинського французький сюрреаліст Жан Кокто.</a:t>
            </a:r>
            <a:endParaRPr lang="ru-RU" sz="1000" b="1" dirty="0">
              <a:solidFill>
                <a:srgbClr val="C00000"/>
              </a:solidFill>
              <a:latin typeface="Constantia" pitchFamily="18" charset="0"/>
              <a:ea typeface="Calibri" pitchFamily="34" charset="0"/>
              <a:cs typeface="Times New Roman" pitchFamily="18" charset="0"/>
            </a:endParaRPr>
          </a:p>
          <a:p>
            <a:pPr algn="just" eaLnBrk="0" fontAlgn="base" hangingPunct="0">
              <a:spcBef>
                <a:spcPct val="0"/>
              </a:spcBef>
              <a:spcAft>
                <a:spcPct val="0"/>
              </a:spcAft>
            </a:pPr>
            <a:r>
              <a:rPr lang="uk-UA" sz="1600" b="1" dirty="0">
                <a:solidFill>
                  <a:srgbClr val="C00000"/>
                </a:solidFill>
                <a:latin typeface="Constantia" pitchFamily="18" charset="0"/>
                <a:ea typeface="Calibri" pitchFamily="34" charset="0"/>
                <a:cs typeface="Times New Roman" pitchFamily="18" charset="0"/>
              </a:rPr>
              <a:t>Кращі балети за участю Вацлава Ніжинського: «Весна священна» і «Полудень одного фавна». </a:t>
            </a:r>
            <a:endParaRPr lang="uk-UA" sz="2400" b="1" dirty="0">
              <a:solidFill>
                <a:srgbClr val="C00000"/>
              </a:solidFill>
              <a:latin typeface="Constantia" pitchFamily="18" charset="0"/>
              <a:ea typeface="Calibri" pitchFamily="34" charset="0"/>
              <a:cs typeface="Times New Roman" pitchFamily="18" charset="0"/>
            </a:endParaRPr>
          </a:p>
        </p:txBody>
      </p:sp>
    </p:spTree>
    <p:extLst>
      <p:ext uri="{BB962C8B-B14F-4D97-AF65-F5344CB8AC3E}">
        <p14:creationId xmlns:p14="http://schemas.microsoft.com/office/powerpoint/2010/main" val="6325033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ppt_x</p:attrName>
                                        </p:attrNameLst>
                                      </p:cBhvr>
                                      <p:tavLst>
                                        <p:tav tm="0">
                                          <p:val>
                                            <p:strVal val="#ppt_x-.2"/>
                                          </p:val>
                                        </p:tav>
                                        <p:tav tm="100000">
                                          <p:val>
                                            <p:strVal val="#ppt_x"/>
                                          </p:val>
                                        </p:tav>
                                      </p:tavLst>
                                    </p:anim>
                                    <p:anim calcmode="lin" valueType="num">
                                      <p:cBhvr>
                                        <p:cTn id="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ppt_x</p:attrName>
                                        </p:attrNameLst>
                                      </p:cBhvr>
                                      <p:tavLst>
                                        <p:tav tm="0">
                                          <p:val>
                                            <p:strVal val="#ppt_x-.2"/>
                                          </p:val>
                                        </p:tav>
                                        <p:tav tm="100000">
                                          <p:val>
                                            <p:strVal val="#ppt_x"/>
                                          </p:val>
                                        </p:tav>
                                      </p:tavLst>
                                    </p:anim>
                                    <p:anim calcmode="lin" valueType="num">
                                      <p:cBhvr>
                                        <p:cTn id="15"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14290"/>
            <a:ext cx="8501122" cy="584092"/>
          </a:xfrm>
          <a:ln>
            <a:miter lim="800000"/>
            <a:headEnd/>
            <a:tailEnd/>
          </a:ln>
          <a:extLst/>
        </p:spPr>
        <p:txBody>
          <a:bodyPr rtlCol="0">
            <a:noAutofit/>
          </a:bodyPr>
          <a:lstStyle/>
          <a:p>
            <a:pPr eaLnBrk="1" fontAlgn="auto" hangingPunct="1">
              <a:spcAft>
                <a:spcPts val="0"/>
              </a:spcAft>
              <a:defRPr/>
            </a:pPr>
            <a:r>
              <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nstantia" pitchFamily="18" charset="0"/>
              </a:rPr>
              <a:t>Галина </a:t>
            </a:r>
            <a:r>
              <a:rPr lang="uk-UA"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nstantia" pitchFamily="18" charset="0"/>
              </a:rPr>
              <a:t>Сергіївна </a:t>
            </a:r>
            <a:r>
              <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nstantia" pitchFamily="18" charset="0"/>
              </a:rPr>
              <a:t>Уланова</a:t>
            </a:r>
            <a:br>
              <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nstantia" pitchFamily="18" charset="0"/>
              </a:rPr>
            </a:br>
            <a:r>
              <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nstantia" pitchFamily="18" charset="0"/>
              </a:rPr>
              <a:t>1909-1998</a:t>
            </a:r>
            <a:endParaRPr lang="ru-RU"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nstantia" pitchFamily="18" charset="0"/>
            </a:endParaRPr>
          </a:p>
        </p:txBody>
      </p:sp>
      <p:pic>
        <p:nvPicPr>
          <p:cNvPr id="2050" name="Picture 2" descr="C:\Users\я\Pictures\Балет\Г.Уланова"/>
          <p:cNvPicPr>
            <a:picLocks noChangeAspect="1" noChangeArrowheads="1"/>
          </p:cNvPicPr>
          <p:nvPr/>
        </p:nvPicPr>
        <p:blipFill>
          <a:blip r:embed="rId2" cstate="email"/>
          <a:srcRect/>
          <a:stretch>
            <a:fillRect/>
          </a:stretch>
        </p:blipFill>
        <p:spPr bwMode="auto">
          <a:xfrm>
            <a:off x="6357950" y="714356"/>
            <a:ext cx="2552700" cy="2857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1" name="Picture 3" descr="C:\Users\я\Pictures\Балет\Г.Уланова1"/>
          <p:cNvPicPr>
            <a:picLocks noChangeAspect="1" noChangeArrowheads="1"/>
          </p:cNvPicPr>
          <p:nvPr/>
        </p:nvPicPr>
        <p:blipFill>
          <a:blip r:embed="rId3"/>
          <a:srcRect/>
          <a:stretch>
            <a:fillRect/>
          </a:stretch>
        </p:blipFill>
        <p:spPr bwMode="auto">
          <a:xfrm>
            <a:off x="6429375" y="3643313"/>
            <a:ext cx="2500313" cy="2957512"/>
          </a:xfrm>
          <a:prstGeom prst="rect">
            <a:avLst/>
          </a:prstGeom>
          <a:ln>
            <a:noFill/>
          </a:ln>
          <a:effectLst>
            <a:outerShdw blurRad="292100" dist="139700" dir="2700000" algn="tl" rotWithShape="0">
              <a:srgbClr val="333333">
                <a:alpha val="65000"/>
              </a:srgbClr>
            </a:outerShdw>
          </a:effectLst>
        </p:spPr>
      </p:pic>
      <p:pic>
        <p:nvPicPr>
          <p:cNvPr id="8" name="Picture 2" descr="Картинка 5 из 1712">
            <a:hlinkClick r:id="rId4"/>
          </p:cNvPr>
          <p:cNvPicPr>
            <a:picLocks noChangeAspect="1" noChangeArrowheads="1"/>
          </p:cNvPicPr>
          <p:nvPr/>
        </p:nvPicPr>
        <p:blipFill>
          <a:blip r:embed="rId5"/>
          <a:srcRect/>
          <a:stretch>
            <a:fillRect/>
          </a:stretch>
        </p:blipFill>
        <p:spPr bwMode="auto">
          <a:xfrm>
            <a:off x="4071934" y="4000504"/>
            <a:ext cx="2044534" cy="25241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3554" name="Rectangle 2"/>
          <p:cNvSpPr>
            <a:spLocks noChangeArrowheads="1"/>
          </p:cNvSpPr>
          <p:nvPr/>
        </p:nvSpPr>
        <p:spPr bwMode="auto">
          <a:xfrm>
            <a:off x="214282" y="1500174"/>
            <a:ext cx="6072230" cy="2246769"/>
          </a:xfrm>
          <a:prstGeom prst="rect">
            <a:avLst/>
          </a:prstGeom>
          <a:noFill/>
          <a:ln w="9525">
            <a:noFill/>
            <a:miter lim="800000"/>
            <a:headEnd/>
            <a:tailEnd/>
          </a:ln>
          <a:effectLst/>
        </p:spPr>
        <p:txBody>
          <a:bodyPr wrap="square" anchor="ctr">
            <a:spAutoFit/>
          </a:bodyPr>
          <a:lstStyle/>
          <a:p>
            <a:pPr fontAlgn="base">
              <a:spcBef>
                <a:spcPct val="0"/>
              </a:spcBef>
              <a:spcAft>
                <a:spcPct val="0"/>
              </a:spcAft>
              <a:defRPr/>
            </a:pPr>
            <a:r>
              <a:rPr lang="uk-UA" sz="2000" b="1" dirty="0">
                <a:solidFill>
                  <a:srgbClr val="C00000"/>
                </a:solidFill>
                <a:effectLst>
                  <a:outerShdw blurRad="38100" dist="38100" dir="2700000" algn="tl">
                    <a:srgbClr val="C0C0C0"/>
                  </a:outerShdw>
                </a:effectLst>
                <a:latin typeface="Constantia" pitchFamily="18" charset="0"/>
                <a:cs typeface="Times New Roman" pitchFamily="18" charset="0"/>
              </a:rPr>
              <a:t>Її життя  </a:t>
            </a:r>
            <a:r>
              <a:rPr lang="uk-UA" sz="2000" b="1" dirty="0">
                <a:solidFill>
                  <a:srgbClr val="C00000"/>
                </a:solidFill>
                <a:effectLst>
                  <a:outerShdw blurRad="38100" dist="38100" dir="2700000" algn="tl">
                    <a:srgbClr val="C0C0C0"/>
                  </a:outerShdw>
                </a:effectLst>
                <a:latin typeface="Constantia" pitchFamily="18" charset="0"/>
                <a:cs typeface="Calibri"/>
              </a:rPr>
              <a:t>̶</a:t>
            </a:r>
            <a:r>
              <a:rPr lang="uk-UA" sz="2000" b="1" dirty="0">
                <a:solidFill>
                  <a:srgbClr val="C00000"/>
                </a:solidFill>
                <a:effectLst>
                  <a:outerShdw blurRad="38100" dist="38100" dir="2700000" algn="tl">
                    <a:srgbClr val="C0C0C0"/>
                  </a:outerShdw>
                </a:effectLst>
                <a:latin typeface="Constantia" pitchFamily="18" charset="0"/>
                <a:cs typeface="Times New Roman" pitchFamily="18" charset="0"/>
              </a:rPr>
              <a:t>  це напружена праця, а талант завжди був для неї лише підмогою в роботі. У житті вона завжди скоряла людей своєю відкритістю, добротою, увагою </a:t>
            </a:r>
            <a:r>
              <a:rPr lang="uk-UA" sz="2000" b="1" dirty="0" smtClean="0">
                <a:solidFill>
                  <a:srgbClr val="C00000"/>
                </a:solidFill>
                <a:effectLst>
                  <a:outerShdw blurRad="38100" dist="38100" dir="2700000" algn="tl">
                    <a:srgbClr val="C0C0C0"/>
                  </a:outerShdw>
                </a:effectLst>
                <a:latin typeface="Constantia" pitchFamily="18" charset="0"/>
                <a:cs typeface="Times New Roman" pitchFamily="18" charset="0"/>
              </a:rPr>
              <a:t>й </a:t>
            </a:r>
            <a:r>
              <a:rPr lang="uk-UA" sz="2000" b="1" dirty="0">
                <a:solidFill>
                  <a:srgbClr val="C00000"/>
                </a:solidFill>
                <a:effectLst>
                  <a:outerShdw blurRad="38100" dist="38100" dir="2700000" algn="tl">
                    <a:srgbClr val="C0C0C0"/>
                  </a:outerShdw>
                </a:effectLst>
                <a:latin typeface="Constantia" pitchFamily="18" charset="0"/>
                <a:cs typeface="Times New Roman" pitchFamily="18" charset="0"/>
              </a:rPr>
              <a:t>сердечністю. </a:t>
            </a:r>
            <a:r>
              <a:rPr lang="uk-UA" sz="2000" b="1" dirty="0" err="1">
                <a:solidFill>
                  <a:srgbClr val="C00000"/>
                </a:solidFill>
                <a:effectLst>
                  <a:outerShdw blurRad="38100" dist="38100" dir="2700000" algn="tl">
                    <a:srgbClr val="C0C0C0"/>
                  </a:outerShdw>
                </a:effectLst>
                <a:latin typeface="Constantia" pitchFamily="18" charset="0"/>
                <a:cs typeface="Times New Roman" pitchFamily="18" charset="0"/>
              </a:rPr>
              <a:t>Уланова</a:t>
            </a:r>
            <a:r>
              <a:rPr lang="uk-UA" sz="2000" b="1" dirty="0">
                <a:solidFill>
                  <a:srgbClr val="C00000"/>
                </a:solidFill>
                <a:effectLst>
                  <a:outerShdw blurRad="38100" dist="38100" dir="2700000" algn="tl">
                    <a:srgbClr val="C0C0C0"/>
                  </a:outerShdw>
                </a:effectLst>
                <a:latin typeface="Constantia" pitchFamily="18" charset="0"/>
                <a:cs typeface="Times New Roman" pitchFamily="18" charset="0"/>
              </a:rPr>
              <a:t>  </a:t>
            </a:r>
            <a:r>
              <a:rPr lang="uk-UA" sz="2000" b="1" dirty="0">
                <a:solidFill>
                  <a:srgbClr val="C00000"/>
                </a:solidFill>
                <a:effectLst>
                  <a:outerShdw blurRad="38100" dist="38100" dir="2700000" algn="tl">
                    <a:srgbClr val="C0C0C0"/>
                  </a:outerShdw>
                </a:effectLst>
                <a:latin typeface="Constantia" pitchFamily="18" charset="0"/>
                <a:cs typeface="Calibri"/>
              </a:rPr>
              <a:t>̶</a:t>
            </a:r>
            <a:r>
              <a:rPr lang="uk-UA" sz="2000" b="1" dirty="0">
                <a:solidFill>
                  <a:srgbClr val="C00000"/>
                </a:solidFill>
                <a:effectLst>
                  <a:outerShdw blurRad="38100" dist="38100" dir="2700000" algn="tl">
                    <a:srgbClr val="C0C0C0"/>
                  </a:outerShdw>
                </a:effectLst>
                <a:latin typeface="Constantia" pitchFamily="18" charset="0"/>
                <a:cs typeface="Times New Roman" pitchFamily="18" charset="0"/>
              </a:rPr>
              <a:t>  легенда балету, єдина балерина, якій ще за життя встановили пам’ятники  </a:t>
            </a:r>
            <a:r>
              <a:rPr lang="uk-UA" sz="2000" b="1" dirty="0">
                <a:solidFill>
                  <a:srgbClr val="C00000"/>
                </a:solidFill>
                <a:effectLst>
                  <a:outerShdw blurRad="38100" dist="38100" dir="2700000" algn="tl">
                    <a:srgbClr val="C0C0C0"/>
                  </a:outerShdw>
                </a:effectLst>
                <a:latin typeface="Constantia" pitchFamily="18" charset="0"/>
                <a:cs typeface="Calibri"/>
              </a:rPr>
              <a:t>̶</a:t>
            </a:r>
            <a:r>
              <a:rPr lang="uk-UA" sz="2000" b="1" dirty="0">
                <a:solidFill>
                  <a:srgbClr val="C00000"/>
                </a:solidFill>
                <a:effectLst>
                  <a:outerShdw blurRad="38100" dist="38100" dir="2700000" algn="tl">
                    <a:srgbClr val="C0C0C0"/>
                  </a:outerShdw>
                </a:effectLst>
                <a:latin typeface="Constantia" pitchFamily="18" charset="0"/>
                <a:cs typeface="Times New Roman" pitchFamily="18" charset="0"/>
              </a:rPr>
              <a:t>  у Стокгольмі </a:t>
            </a:r>
            <a:r>
              <a:rPr lang="uk-UA" sz="2000" b="1" dirty="0" smtClean="0">
                <a:solidFill>
                  <a:srgbClr val="C00000"/>
                </a:solidFill>
                <a:effectLst>
                  <a:outerShdw blurRad="38100" dist="38100" dir="2700000" algn="tl">
                    <a:srgbClr val="C0C0C0"/>
                  </a:outerShdw>
                </a:effectLst>
                <a:latin typeface="Constantia" pitchFamily="18" charset="0"/>
                <a:cs typeface="Times New Roman" pitchFamily="18" charset="0"/>
              </a:rPr>
              <a:t>і </a:t>
            </a:r>
            <a:r>
              <a:rPr lang="uk-UA" sz="2000" b="1" dirty="0">
                <a:solidFill>
                  <a:srgbClr val="C00000"/>
                </a:solidFill>
                <a:effectLst>
                  <a:outerShdw blurRad="38100" dist="38100" dir="2700000" algn="tl">
                    <a:srgbClr val="C0C0C0"/>
                  </a:outerShdw>
                </a:effectLst>
                <a:latin typeface="Constantia" pitchFamily="18" charset="0"/>
                <a:cs typeface="Times New Roman" pitchFamily="18" charset="0"/>
              </a:rPr>
              <a:t>в Санкт-Петербурзі. </a:t>
            </a:r>
            <a:endParaRPr lang="uk-UA" sz="3200" b="1" dirty="0">
              <a:solidFill>
                <a:srgbClr val="C00000"/>
              </a:solidFill>
              <a:effectLst>
                <a:outerShdw blurRad="38100" dist="38100" dir="2700000" algn="tl">
                  <a:srgbClr val="C0C0C0"/>
                </a:outerShdw>
              </a:effectLst>
              <a:latin typeface="Constantia" pitchFamily="18" charset="0"/>
            </a:endParaRPr>
          </a:p>
        </p:txBody>
      </p:sp>
      <p:pic>
        <p:nvPicPr>
          <p:cNvPr id="11" name="Picture 4" descr="Картинка 81 из 1712">
            <a:hlinkClick r:id="rId6"/>
          </p:cNvPr>
          <p:cNvPicPr>
            <a:picLocks noChangeAspect="1" noChangeArrowheads="1"/>
          </p:cNvPicPr>
          <p:nvPr/>
        </p:nvPicPr>
        <p:blipFill>
          <a:blip r:embed="rId7"/>
          <a:srcRect/>
          <a:stretch>
            <a:fillRect/>
          </a:stretch>
        </p:blipFill>
        <p:spPr bwMode="auto">
          <a:xfrm>
            <a:off x="500034" y="3929066"/>
            <a:ext cx="3286148" cy="265547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21671347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ppt_x</p:attrName>
                                        </p:attrNameLst>
                                      </p:cBhvr>
                                      <p:tavLst>
                                        <p:tav tm="0">
                                          <p:val>
                                            <p:strVal val="#ppt_x-.2"/>
                                          </p:val>
                                        </p:tav>
                                        <p:tav tm="100000">
                                          <p:val>
                                            <p:strVal val="#ppt_x"/>
                                          </p:val>
                                        </p:tav>
                                      </p:tavLst>
                                    </p:anim>
                                    <p:anim calcmode="lin" valueType="num">
                                      <p:cBhvr>
                                        <p:cTn id="8" dur="1000" fill="hold"/>
                                        <p:tgtEl>
                                          <p:spTgt spid="205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ppt_x</p:attrName>
                                        </p:attrNameLst>
                                      </p:cBhvr>
                                      <p:tavLst>
                                        <p:tav tm="0">
                                          <p:val>
                                            <p:strVal val="#ppt_x-.2"/>
                                          </p:val>
                                        </p:tav>
                                        <p:tav tm="100000">
                                          <p:val>
                                            <p:strVal val="#ppt_x"/>
                                          </p:val>
                                        </p:tav>
                                      </p:tavLst>
                                    </p:anim>
                                    <p:anim calcmode="lin" valueType="num">
                                      <p:cBhvr>
                                        <p:cTn id="15"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6" dur="1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2051"/>
                                        </p:tgtEl>
                                        <p:attrNameLst>
                                          <p:attrName>style.visibility</p:attrName>
                                        </p:attrNameLst>
                                      </p:cBhvr>
                                      <p:to>
                                        <p:strVal val="visible"/>
                                      </p:to>
                                    </p:set>
                                    <p:anim calcmode="lin" valueType="num">
                                      <p:cBhvr>
                                        <p:cTn id="21" dur="1000" fill="hold"/>
                                        <p:tgtEl>
                                          <p:spTgt spid="2051"/>
                                        </p:tgtEl>
                                        <p:attrNameLst>
                                          <p:attrName>ppt_x</p:attrName>
                                        </p:attrNameLst>
                                      </p:cBhvr>
                                      <p:tavLst>
                                        <p:tav tm="0">
                                          <p:val>
                                            <p:strVal val="#ppt_x-.2"/>
                                          </p:val>
                                        </p:tav>
                                        <p:tav tm="100000">
                                          <p:val>
                                            <p:strVal val="#ppt_x"/>
                                          </p:val>
                                        </p:tav>
                                      </p:tavLst>
                                    </p:anim>
                                    <p:anim calcmode="lin" valueType="num">
                                      <p:cBhvr>
                                        <p:cTn id="22" dur="1000" fill="hold"/>
                                        <p:tgtEl>
                                          <p:spTgt spid="2051"/>
                                        </p:tgtEl>
                                        <p:attrNameLst>
                                          <p:attrName>ppt_y</p:attrName>
                                        </p:attrNameLst>
                                      </p:cBhvr>
                                      <p:tavLst>
                                        <p:tav tm="0">
                                          <p:val>
                                            <p:strVal val="#ppt_y"/>
                                          </p:val>
                                        </p:tav>
                                        <p:tav tm="100000">
                                          <p:val>
                                            <p:strVal val="#ppt_y"/>
                                          </p:val>
                                        </p:tav>
                                      </p:tavLst>
                                    </p:anim>
                                    <p:animEffect transition="in" filter="wipe(right)" prLst="gradientSize: 0.1">
                                      <p:cBhvr>
                                        <p:cTn id="23" dur="1000"/>
                                        <p:tgtEl>
                                          <p:spTgt spid="2051"/>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ppt_x</p:attrName>
                                        </p:attrNameLst>
                                      </p:cBhvr>
                                      <p:tavLst>
                                        <p:tav tm="0">
                                          <p:val>
                                            <p:strVal val="#ppt_x-.2"/>
                                          </p:val>
                                        </p:tav>
                                        <p:tav tm="100000">
                                          <p:val>
                                            <p:strVal val="#ppt_x"/>
                                          </p:val>
                                        </p:tav>
                                      </p:tavLst>
                                    </p:anim>
                                    <p:anim calcmode="lin" valueType="num">
                                      <p:cBhvr>
                                        <p:cTn id="29"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3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descr="Картинка 36 из 1712">
            <a:hlinkClick r:id="rId2"/>
          </p:cNvPr>
          <p:cNvPicPr>
            <a:picLocks noChangeAspect="1" noChangeArrowheads="1"/>
          </p:cNvPicPr>
          <p:nvPr/>
        </p:nvPicPr>
        <p:blipFill>
          <a:blip r:embed="rId3"/>
          <a:srcRect/>
          <a:stretch>
            <a:fillRect/>
          </a:stretch>
        </p:blipFill>
        <p:spPr bwMode="auto">
          <a:xfrm>
            <a:off x="4214810" y="546014"/>
            <a:ext cx="4648197" cy="3597345"/>
          </a:xfrm>
          <a:prstGeom prst="rect">
            <a:avLst/>
          </a:prstGeom>
          <a:ln>
            <a:noFill/>
          </a:ln>
          <a:effectLst>
            <a:outerShdw blurRad="292100" dist="139700" dir="2700000" algn="tl" rotWithShape="0">
              <a:srgbClr val="333333">
                <a:alpha val="65000"/>
              </a:srgbClr>
            </a:outerShdw>
          </a:effectLst>
        </p:spPr>
      </p:pic>
      <p:sp>
        <p:nvSpPr>
          <p:cNvPr id="11265" name="Rectangle 1"/>
          <p:cNvSpPr>
            <a:spLocks noChangeArrowheads="1"/>
          </p:cNvSpPr>
          <p:nvPr/>
        </p:nvSpPr>
        <p:spPr bwMode="auto">
          <a:xfrm>
            <a:off x="428596" y="5000636"/>
            <a:ext cx="8429625" cy="1200329"/>
          </a:xfrm>
          <a:prstGeom prst="rect">
            <a:avLst/>
          </a:prstGeom>
          <a:noFill/>
          <a:ln w="9525">
            <a:noFill/>
            <a:miter lim="800000"/>
            <a:headEnd/>
            <a:tailEnd/>
          </a:ln>
          <a:effectLst/>
        </p:spPr>
        <p:txBody>
          <a:bodyPr anchor="ctr">
            <a:spAutoFit/>
          </a:bodyPr>
          <a:lstStyle/>
          <a:p>
            <a:pPr algn="just" fontAlgn="base">
              <a:spcBef>
                <a:spcPct val="0"/>
              </a:spcBef>
              <a:spcAft>
                <a:spcPct val="0"/>
              </a:spcAft>
              <a:defRPr/>
            </a:pPr>
            <a:endParaRPr lang="en-US" b="1" dirty="0" smtClean="0">
              <a:solidFill>
                <a:srgbClr val="C00000"/>
              </a:solidFill>
              <a:effectLst>
                <a:outerShdw blurRad="38100" dist="38100" dir="2700000" algn="tl">
                  <a:srgbClr val="000000">
                    <a:alpha val="43137"/>
                  </a:srgbClr>
                </a:outerShdw>
              </a:effectLst>
              <a:latin typeface="Arial" pitchFamily="34" charset="0"/>
              <a:ea typeface="Calibri" pitchFamily="34" charset="0"/>
              <a:cs typeface="Times New Roman" pitchFamily="18" charset="0"/>
            </a:endParaRPr>
          </a:p>
          <a:p>
            <a:pPr algn="just" fontAlgn="base">
              <a:spcBef>
                <a:spcPct val="0"/>
              </a:spcBef>
              <a:spcAft>
                <a:spcPct val="0"/>
              </a:spcAft>
              <a:defRPr/>
            </a:pPr>
            <a:r>
              <a:rPr lang="uk-UA" b="1" dirty="0" smtClean="0">
                <a:solidFill>
                  <a:srgbClr val="C00000"/>
                </a:solidFill>
                <a:effectLst>
                  <a:outerShdw blurRad="38100" dist="38100" dir="2700000" algn="tl">
                    <a:srgbClr val="000000">
                      <a:alpha val="43137"/>
                    </a:srgbClr>
                  </a:outerShdw>
                </a:effectLst>
                <a:latin typeface="Arial" pitchFamily="34" charset="0"/>
                <a:ea typeface="Calibri" pitchFamily="34" charset="0"/>
                <a:cs typeface="Times New Roman" pitchFamily="18" charset="0"/>
              </a:rPr>
              <a:t>У </a:t>
            </a:r>
            <a:r>
              <a:rPr lang="uk-UA" b="1" dirty="0">
                <a:solidFill>
                  <a:srgbClr val="C00000"/>
                </a:solidFill>
                <a:effectLst>
                  <a:outerShdw blurRad="38100" dist="38100" dir="2700000" algn="tl">
                    <a:srgbClr val="000000">
                      <a:alpha val="43137"/>
                    </a:srgbClr>
                  </a:outerShdw>
                </a:effectLst>
                <a:latin typeface="Arial" pitchFamily="34" charset="0"/>
                <a:ea typeface="Calibri" pitchFamily="34" charset="0"/>
                <a:cs typeface="Times New Roman" pitchFamily="18" charset="0"/>
              </a:rPr>
              <a:t>Голландії був виведений сорт тюльпанів «Уланова». У Франції знаменитий зал «</a:t>
            </a:r>
            <a:r>
              <a:rPr lang="uk-UA" b="1" dirty="0" err="1">
                <a:solidFill>
                  <a:srgbClr val="C00000"/>
                </a:solidFill>
                <a:effectLst>
                  <a:outerShdw blurRad="38100" dist="38100" dir="2700000" algn="tl">
                    <a:srgbClr val="000000">
                      <a:alpha val="43137"/>
                    </a:srgbClr>
                  </a:outerShdw>
                </a:effectLst>
                <a:latin typeface="Arial" pitchFamily="34" charset="0"/>
                <a:ea typeface="Calibri" pitchFamily="34" charset="0"/>
                <a:cs typeface="Times New Roman" pitchFamily="18" charset="0"/>
              </a:rPr>
              <a:t>Плеєль</a:t>
            </a:r>
            <a:r>
              <a:rPr lang="uk-UA" b="1" dirty="0">
                <a:solidFill>
                  <a:srgbClr val="C00000"/>
                </a:solidFill>
                <a:effectLst>
                  <a:outerShdw blurRad="38100" dist="38100" dir="2700000" algn="tl">
                    <a:srgbClr val="000000">
                      <a:alpha val="43137"/>
                    </a:srgbClr>
                  </a:outerShdw>
                </a:effectLst>
                <a:latin typeface="Arial" pitchFamily="34" charset="0"/>
                <a:ea typeface="Calibri" pitchFamily="34" charset="0"/>
                <a:cs typeface="Times New Roman" pitchFamily="18" charset="0"/>
              </a:rPr>
              <a:t>» після реконструкції відкривався виставою на її честь. </a:t>
            </a:r>
            <a:endParaRPr lang="uk-UA" b="1" dirty="0" smtClean="0">
              <a:solidFill>
                <a:srgbClr val="C00000"/>
              </a:solidFill>
              <a:effectLst>
                <a:outerShdw blurRad="38100" dist="38100" dir="2700000" algn="tl">
                  <a:srgbClr val="000000">
                    <a:alpha val="43137"/>
                  </a:srgbClr>
                </a:outerShdw>
              </a:effectLst>
              <a:latin typeface="Arial" pitchFamily="34" charset="0"/>
              <a:ea typeface="Calibri" pitchFamily="34" charset="0"/>
              <a:cs typeface="Times New Roman" pitchFamily="18" charset="0"/>
            </a:endParaRPr>
          </a:p>
        </p:txBody>
      </p:sp>
      <p:sp>
        <p:nvSpPr>
          <p:cNvPr id="6" name="Прямоугольник 5"/>
          <p:cNvSpPr/>
          <p:nvPr/>
        </p:nvSpPr>
        <p:spPr>
          <a:xfrm>
            <a:off x="142844" y="142852"/>
            <a:ext cx="4071966" cy="5016758"/>
          </a:xfrm>
          <a:prstGeom prst="rect">
            <a:avLst/>
          </a:prstGeom>
        </p:spPr>
        <p:txBody>
          <a:bodyPr wrap="square">
            <a:spAutoFit/>
          </a:bodyPr>
          <a:lstStyle/>
          <a:p>
            <a:pPr algn="r">
              <a:defRPr/>
            </a:pPr>
            <a:r>
              <a:rPr lang="uk-UA" sz="1600" b="1" i="1" dirty="0">
                <a:solidFill>
                  <a:prstClr val="black"/>
                </a:solidFill>
                <a:effectLst>
                  <a:outerShdw blurRad="38100" dist="38100" dir="2700000" algn="tl">
                    <a:srgbClr val="000000">
                      <a:alpha val="43137"/>
                    </a:srgbClr>
                  </a:outerShdw>
                </a:effectLst>
              </a:rPr>
              <a:t>«Звичайна богиня»,</a:t>
            </a:r>
            <a:r>
              <a:rPr lang="uk-UA" sz="1600" b="1" dirty="0">
                <a:solidFill>
                  <a:prstClr val="black"/>
                </a:solidFill>
                <a:effectLst>
                  <a:outerShdw blurRad="38100" dist="38100" dir="2700000" algn="tl">
                    <a:srgbClr val="000000">
                      <a:alpha val="43137"/>
                    </a:srgbClr>
                  </a:outerShdw>
                </a:effectLst>
              </a:rPr>
              <a:t> – сказав про </a:t>
            </a:r>
            <a:r>
              <a:rPr lang="uk-UA" sz="1600" b="1" dirty="0" smtClean="0">
                <a:solidFill>
                  <a:prstClr val="black"/>
                </a:solidFill>
                <a:effectLst>
                  <a:outerShdw blurRad="38100" dist="38100" dir="2700000" algn="tl">
                    <a:srgbClr val="000000">
                      <a:alpha val="43137"/>
                    </a:srgbClr>
                  </a:outerShdw>
                </a:effectLst>
              </a:rPr>
              <a:t> </a:t>
            </a:r>
            <a:r>
              <a:rPr lang="uk-UA" sz="1600" b="1" dirty="0" err="1" smtClean="0">
                <a:solidFill>
                  <a:prstClr val="black"/>
                </a:solidFill>
                <a:effectLst>
                  <a:outerShdw blurRad="38100" dist="38100" dir="2700000" algn="tl">
                    <a:srgbClr val="000000">
                      <a:alpha val="43137"/>
                    </a:srgbClr>
                  </a:outerShdw>
                </a:effectLst>
              </a:rPr>
              <a:t>Уланову</a:t>
            </a:r>
            <a:r>
              <a:rPr lang="uk-UA" sz="1600" b="1" dirty="0" smtClean="0">
                <a:solidFill>
                  <a:prstClr val="black"/>
                </a:solidFill>
                <a:effectLst>
                  <a:outerShdw blurRad="38100" dist="38100" dir="2700000" algn="tl">
                    <a:srgbClr val="000000">
                      <a:alpha val="43137"/>
                    </a:srgbClr>
                  </a:outerShdw>
                </a:effectLst>
              </a:rPr>
              <a:t> </a:t>
            </a:r>
            <a:r>
              <a:rPr lang="uk-UA" sz="1600" b="1" dirty="0">
                <a:solidFill>
                  <a:prstClr val="black"/>
                </a:solidFill>
                <a:effectLst>
                  <a:outerShdw blurRad="38100" dist="38100" dir="2700000" algn="tl">
                    <a:srgbClr val="000000">
                      <a:alpha val="43137"/>
                    </a:srgbClr>
                  </a:outerShdw>
                </a:effectLst>
              </a:rPr>
              <a:t>Олексій Толстой</a:t>
            </a:r>
            <a:r>
              <a:rPr lang="uk-UA" sz="1600" b="1" dirty="0" smtClean="0">
                <a:solidFill>
                  <a:prstClr val="black"/>
                </a:solidFill>
                <a:effectLst>
                  <a:outerShdw blurRad="38100" dist="38100" dir="2700000" algn="tl">
                    <a:srgbClr val="000000">
                      <a:alpha val="43137"/>
                    </a:srgbClr>
                  </a:outerShdw>
                </a:effectLst>
              </a:rPr>
              <a:t>.</a:t>
            </a:r>
            <a:endParaRPr lang="uk-UA" sz="1600" b="1" dirty="0">
              <a:solidFill>
                <a:prstClr val="black"/>
              </a:solidFill>
              <a:effectLst>
                <a:outerShdw blurRad="38100" dist="38100" dir="2700000" algn="tl">
                  <a:srgbClr val="000000">
                    <a:alpha val="43137"/>
                  </a:srgbClr>
                </a:outerShdw>
              </a:effectLst>
            </a:endParaRPr>
          </a:p>
          <a:p>
            <a:pPr>
              <a:defRPr/>
            </a:pPr>
            <a:r>
              <a:rPr lang="uk-UA" sz="1600" b="1" dirty="0">
                <a:solidFill>
                  <a:prstClr val="black"/>
                </a:solidFill>
                <a:effectLst>
                  <a:outerShdw blurRad="38100" dist="38100" dir="2700000" algn="tl">
                    <a:srgbClr val="000000">
                      <a:alpha val="43137"/>
                    </a:srgbClr>
                  </a:outerShdw>
                </a:effectLst>
              </a:rPr>
              <a:t> </a:t>
            </a:r>
            <a:r>
              <a:rPr lang="uk-UA" sz="1600" b="1" i="1" dirty="0">
                <a:solidFill>
                  <a:prstClr val="black"/>
                </a:solidFill>
                <a:effectLst>
                  <a:outerShdw blurRad="38100" dist="38100" dir="2700000" algn="tl">
                    <a:srgbClr val="000000">
                      <a:alpha val="43137"/>
                    </a:srgbClr>
                  </a:outerShdw>
                </a:effectLst>
              </a:rPr>
              <a:t>«Людиною іншого виміру»</a:t>
            </a:r>
            <a:r>
              <a:rPr lang="uk-UA" sz="1600" b="1" dirty="0">
                <a:solidFill>
                  <a:prstClr val="black"/>
                </a:solidFill>
                <a:effectLst>
                  <a:outerShdw blurRad="38100" dist="38100" dir="2700000" algn="tl">
                    <a:srgbClr val="000000">
                      <a:alpha val="43137"/>
                    </a:srgbClr>
                  </a:outerShdw>
                </a:effectLst>
              </a:rPr>
              <a:t> </a:t>
            </a:r>
            <a:r>
              <a:rPr lang="uk-UA" sz="1600" b="1" dirty="0" smtClean="0">
                <a:solidFill>
                  <a:prstClr val="black"/>
                </a:solidFill>
                <a:effectLst>
                  <a:outerShdw blurRad="38100" dist="38100" dir="2700000" algn="tl">
                    <a:srgbClr val="000000">
                      <a:alpha val="43137"/>
                    </a:srgbClr>
                  </a:outerShdw>
                </a:effectLst>
              </a:rPr>
              <a:t> </a:t>
            </a:r>
          </a:p>
          <a:p>
            <a:pPr algn="ctr">
              <a:defRPr/>
            </a:pPr>
            <a:r>
              <a:rPr lang="uk-UA" sz="1600" b="1" dirty="0" smtClean="0">
                <a:solidFill>
                  <a:prstClr val="black"/>
                </a:solidFill>
                <a:effectLst>
                  <a:outerShdw blurRad="38100" dist="38100" dir="2700000" algn="tl">
                    <a:srgbClr val="000000">
                      <a:alpha val="43137"/>
                    </a:srgbClr>
                  </a:outerShdw>
                </a:effectLst>
              </a:rPr>
              <a:t>                                              Сергій </a:t>
            </a:r>
            <a:r>
              <a:rPr lang="uk-UA" sz="1600" b="1" dirty="0" err="1">
                <a:solidFill>
                  <a:prstClr val="black"/>
                </a:solidFill>
                <a:effectLst>
                  <a:outerShdw blurRad="38100" dist="38100" dir="2700000" algn="tl">
                    <a:srgbClr val="000000">
                      <a:alpha val="43137"/>
                    </a:srgbClr>
                  </a:outerShdw>
                </a:effectLst>
              </a:rPr>
              <a:t>Ейзенштейн</a:t>
            </a:r>
            <a:r>
              <a:rPr lang="uk-UA" sz="1600" b="1" dirty="0" smtClean="0">
                <a:solidFill>
                  <a:prstClr val="black"/>
                </a:solidFill>
                <a:effectLst>
                  <a:outerShdw blurRad="38100" dist="38100" dir="2700000" algn="tl">
                    <a:srgbClr val="000000">
                      <a:alpha val="43137"/>
                    </a:srgbClr>
                  </a:outerShdw>
                </a:effectLst>
              </a:rPr>
              <a:t>.</a:t>
            </a:r>
            <a:endParaRPr lang="uk-UA" sz="1600" b="1" dirty="0">
              <a:solidFill>
                <a:prstClr val="black"/>
              </a:solidFill>
              <a:effectLst>
                <a:outerShdw blurRad="38100" dist="38100" dir="2700000" algn="tl">
                  <a:srgbClr val="000000">
                    <a:alpha val="43137"/>
                  </a:srgbClr>
                </a:outerShdw>
              </a:effectLst>
            </a:endParaRPr>
          </a:p>
          <a:p>
            <a:pPr>
              <a:defRPr/>
            </a:pPr>
            <a:r>
              <a:rPr lang="uk-UA" sz="1600" b="1" dirty="0">
                <a:solidFill>
                  <a:prstClr val="black"/>
                </a:solidFill>
                <a:effectLst>
                  <a:outerShdw blurRad="38100" dist="38100" dir="2700000" algn="tl">
                    <a:srgbClr val="000000">
                      <a:alpha val="43137"/>
                    </a:srgbClr>
                  </a:outerShdw>
                </a:effectLst>
              </a:rPr>
              <a:t> </a:t>
            </a:r>
            <a:r>
              <a:rPr lang="uk-UA" sz="1600" b="1" i="1" dirty="0">
                <a:solidFill>
                  <a:prstClr val="black"/>
                </a:solidFill>
                <a:effectLst>
                  <a:outerShdw blurRad="38100" dist="38100" dir="2700000" algn="tl">
                    <a:srgbClr val="000000">
                      <a:alpha val="43137"/>
                    </a:srgbClr>
                  </a:outerShdw>
                </a:effectLst>
              </a:rPr>
              <a:t>«Генієм російського балету»</a:t>
            </a:r>
            <a:r>
              <a:rPr lang="uk-UA" sz="1600" b="1" dirty="0">
                <a:solidFill>
                  <a:prstClr val="black"/>
                </a:solidFill>
                <a:effectLst>
                  <a:outerShdw blurRad="38100" dist="38100" dir="2700000" algn="tl">
                    <a:srgbClr val="000000">
                      <a:alpha val="43137"/>
                    </a:srgbClr>
                  </a:outerShdw>
                </a:effectLst>
              </a:rPr>
              <a:t> </a:t>
            </a:r>
            <a:endParaRPr lang="uk-UA" sz="1600" b="1" dirty="0" smtClean="0">
              <a:solidFill>
                <a:prstClr val="black"/>
              </a:solidFill>
              <a:effectLst>
                <a:outerShdw blurRad="38100" dist="38100" dir="2700000" algn="tl">
                  <a:srgbClr val="000000">
                    <a:alpha val="43137"/>
                  </a:srgbClr>
                </a:outerShdw>
              </a:effectLst>
            </a:endParaRPr>
          </a:p>
          <a:p>
            <a:pPr algn="ctr">
              <a:defRPr/>
            </a:pPr>
            <a:r>
              <a:rPr lang="uk-UA" sz="1600" b="1" dirty="0" smtClean="0">
                <a:solidFill>
                  <a:prstClr val="black"/>
                </a:solidFill>
                <a:effectLst>
                  <a:outerShdw blurRad="38100" dist="38100" dir="2700000" algn="tl">
                    <a:srgbClr val="000000">
                      <a:alpha val="43137"/>
                    </a:srgbClr>
                  </a:outerShdw>
                </a:effectLst>
              </a:rPr>
              <a:t>                                   </a:t>
            </a:r>
            <a:r>
              <a:rPr lang="uk-UA" sz="1600" b="1" dirty="0">
                <a:solidFill>
                  <a:prstClr val="black"/>
                </a:solidFill>
                <a:effectLst>
                  <a:outerShdw blurRad="38100" dist="38100" dir="2700000" algn="tl">
                    <a:srgbClr val="000000">
                      <a:alpha val="43137"/>
                    </a:srgbClr>
                  </a:outerShdw>
                </a:effectLst>
              </a:rPr>
              <a:t>Сергій </a:t>
            </a:r>
            <a:r>
              <a:rPr lang="uk-UA" sz="1600" b="1" dirty="0" smtClean="0">
                <a:solidFill>
                  <a:prstClr val="black"/>
                </a:solidFill>
                <a:effectLst>
                  <a:outerShdw blurRad="38100" dist="38100" dir="2700000" algn="tl">
                    <a:srgbClr val="000000">
                      <a:alpha val="43137"/>
                    </a:srgbClr>
                  </a:outerShdw>
                </a:effectLst>
              </a:rPr>
              <a:t>Прокоф’єв</a:t>
            </a:r>
            <a:r>
              <a:rPr lang="uk-UA" sz="1600" b="1" dirty="0">
                <a:solidFill>
                  <a:prstClr val="black"/>
                </a:solidFill>
                <a:effectLst>
                  <a:outerShdw blurRad="38100" dist="38100" dir="2700000" algn="tl">
                    <a:srgbClr val="000000">
                      <a:alpha val="43137"/>
                    </a:srgbClr>
                  </a:outerShdw>
                </a:effectLst>
              </a:rPr>
              <a:t>. </a:t>
            </a:r>
          </a:p>
          <a:p>
            <a:pPr>
              <a:defRPr/>
            </a:pPr>
            <a:r>
              <a:rPr lang="uk-UA" sz="1600" b="1" i="1" dirty="0">
                <a:solidFill>
                  <a:prstClr val="black"/>
                </a:solidFill>
                <a:effectLst>
                  <a:outerShdw blurRad="38100" dist="38100" dir="2700000" algn="tl">
                    <a:srgbClr val="000000">
                      <a:alpha val="43137"/>
                    </a:srgbClr>
                  </a:outerShdw>
                </a:effectLst>
              </a:rPr>
              <a:t>«Я з іншого століття»,</a:t>
            </a:r>
            <a:r>
              <a:rPr lang="uk-UA" sz="1600" b="1" dirty="0">
                <a:solidFill>
                  <a:prstClr val="black"/>
                </a:solidFill>
                <a:effectLst>
                  <a:outerShdw blurRad="38100" dist="38100" dir="2700000" algn="tl">
                    <a:srgbClr val="000000">
                      <a:alpha val="43137"/>
                    </a:srgbClr>
                  </a:outerShdw>
                </a:effectLst>
              </a:rPr>
              <a:t> – кинула якось Уланова сумно </a:t>
            </a:r>
            <a:r>
              <a:rPr lang="uk-UA" sz="1600" b="1" dirty="0" smtClean="0">
                <a:solidFill>
                  <a:prstClr val="black"/>
                </a:solidFill>
                <a:effectLst>
                  <a:outerShdw blurRad="38100" dist="38100" dir="2700000" algn="tl">
                    <a:srgbClr val="000000">
                      <a:alpha val="43137"/>
                    </a:srgbClr>
                  </a:outerShdw>
                </a:effectLst>
              </a:rPr>
              <a:t>й </a:t>
            </a:r>
            <a:r>
              <a:rPr lang="uk-UA" sz="1600" b="1" dirty="0">
                <a:solidFill>
                  <a:prstClr val="black"/>
                </a:solidFill>
                <a:effectLst>
                  <a:outerShdw blurRad="38100" dist="38100" dir="2700000" algn="tl">
                    <a:srgbClr val="000000">
                      <a:alpha val="43137"/>
                    </a:srgbClr>
                  </a:outerShdw>
                </a:effectLst>
              </a:rPr>
              <a:t>з легким здивуванням. </a:t>
            </a:r>
            <a:endParaRPr lang="uk-UA" sz="1600" b="1" dirty="0" smtClean="0">
              <a:solidFill>
                <a:prstClr val="black"/>
              </a:solidFill>
              <a:effectLst>
                <a:outerShdw blurRad="38100" dist="38100" dir="2700000" algn="tl">
                  <a:srgbClr val="000000">
                    <a:alpha val="43137"/>
                  </a:srgbClr>
                </a:outerShdw>
              </a:effectLst>
            </a:endParaRPr>
          </a:p>
          <a:p>
            <a:pPr>
              <a:defRPr/>
            </a:pPr>
            <a:endParaRPr lang="en-US" sz="1600" b="1" dirty="0" smtClean="0">
              <a:solidFill>
                <a:prstClr val="black"/>
              </a:solidFill>
              <a:effectLst>
                <a:outerShdw blurRad="38100" dist="38100" dir="2700000" algn="tl">
                  <a:srgbClr val="000000">
                    <a:alpha val="43137"/>
                  </a:srgbClr>
                </a:outerShdw>
              </a:effectLst>
            </a:endParaRPr>
          </a:p>
          <a:p>
            <a:pPr>
              <a:defRPr/>
            </a:pPr>
            <a:r>
              <a:rPr lang="ru-RU" sz="1600" b="1" dirty="0" smtClean="0">
                <a:solidFill>
                  <a:prstClr val="black"/>
                </a:solidFill>
                <a:effectLst>
                  <a:outerShdw blurRad="38100" dist="38100" dir="2700000" algn="tl">
                    <a:srgbClr val="000000">
                      <a:alpha val="43137"/>
                    </a:srgbClr>
                  </a:outerShdw>
                </a:effectLst>
              </a:rPr>
              <a:t>«</a:t>
            </a:r>
            <a:r>
              <a:rPr lang="ru-RU" sz="1600" b="1" i="1" dirty="0" smtClean="0">
                <a:solidFill>
                  <a:prstClr val="black"/>
                </a:solidFill>
                <a:effectLst>
                  <a:outerShdw blurRad="38100" dist="38100" dir="2700000" algn="tl">
                    <a:srgbClr val="000000">
                      <a:alpha val="43137"/>
                    </a:srgbClr>
                  </a:outerShdw>
                </a:effectLst>
              </a:rPr>
              <a:t>Умирающий лебедь  Павловой покорно скользит в ничто, умирающий лебедь Улановой борется за жизнь и побеждает в самой смерти</a:t>
            </a:r>
            <a:r>
              <a:rPr lang="ru-RU" sz="1600" b="1" dirty="0" smtClean="0">
                <a:solidFill>
                  <a:prstClr val="black"/>
                </a:solidFill>
                <a:effectLst>
                  <a:outerShdw blurRad="38100" dist="38100" dir="2700000" algn="tl">
                    <a:srgbClr val="000000">
                      <a:alpha val="43137"/>
                    </a:srgbClr>
                  </a:outerShdw>
                </a:effectLst>
              </a:rPr>
              <a:t>»</a:t>
            </a:r>
          </a:p>
          <a:p>
            <a:pPr>
              <a:defRPr/>
            </a:pPr>
            <a:endParaRPr lang="ru-RU" sz="1600" b="1" dirty="0" smtClean="0">
              <a:solidFill>
                <a:prstClr val="black"/>
              </a:solidFill>
              <a:effectLst>
                <a:outerShdw blurRad="38100" dist="38100" dir="2700000" algn="tl">
                  <a:srgbClr val="000000">
                    <a:alpha val="43137"/>
                  </a:srgbClr>
                </a:outerShdw>
              </a:effectLst>
            </a:endParaRPr>
          </a:p>
          <a:p>
            <a:pPr>
              <a:defRPr/>
            </a:pPr>
            <a:r>
              <a:rPr lang="ru-RU" sz="1600" b="1" i="1" dirty="0" smtClean="0">
                <a:solidFill>
                  <a:prstClr val="black"/>
                </a:solidFill>
                <a:effectLst>
                  <a:outerShdw blurRad="38100" dist="38100" dir="2700000" algn="tl">
                    <a:srgbClr val="000000">
                      <a:alpha val="43137"/>
                    </a:srgbClr>
                  </a:outerShdw>
                </a:effectLst>
              </a:rPr>
              <a:t>Чудесная Уланова сумела показать глубину и драматизм. ЕЕ «умирающий лебедь» отличается от концепции от лебедя Павловой. Это героический лебедь, торжествующий даже в смерти»</a:t>
            </a:r>
          </a:p>
          <a:p>
            <a:pPr algn="r">
              <a:defRPr/>
            </a:pPr>
            <a:r>
              <a:rPr lang="ru-RU" sz="1600" b="1" dirty="0" smtClean="0">
                <a:solidFill>
                  <a:prstClr val="black"/>
                </a:solidFill>
                <a:effectLst>
                  <a:outerShdw blurRad="38100" dist="38100" dir="2700000" algn="tl">
                    <a:srgbClr val="000000">
                      <a:alpha val="43137"/>
                    </a:srgbClr>
                  </a:outerShdw>
                </a:effectLst>
              </a:rPr>
              <a:t>Арнольд </a:t>
            </a:r>
            <a:r>
              <a:rPr lang="ru-RU" sz="1600" b="1" dirty="0" err="1" smtClean="0">
                <a:solidFill>
                  <a:prstClr val="black"/>
                </a:solidFill>
                <a:effectLst>
                  <a:outerShdw blurRad="38100" dist="38100" dir="2700000" algn="tl">
                    <a:srgbClr val="000000">
                      <a:alpha val="43137"/>
                    </a:srgbClr>
                  </a:outerShdw>
                </a:effectLst>
              </a:rPr>
              <a:t>Хаскелл</a:t>
            </a:r>
            <a:endParaRPr lang="ru-RU" sz="1600" b="1" dirty="0">
              <a:solidFill>
                <a:prstClr val="black"/>
              </a:solidFill>
              <a:effectLst>
                <a:outerShdw blurRad="38100" dist="38100" dir="2700000" algn="tl">
                  <a:srgbClr val="000000">
                    <a:alpha val="43137"/>
                  </a:srgbClr>
                </a:outerShdw>
              </a:effectLst>
            </a:endParaRPr>
          </a:p>
        </p:txBody>
      </p:sp>
      <p:sp>
        <p:nvSpPr>
          <p:cNvPr id="5" name="Прямоугольник 4">
            <a:hlinkClick r:id="rId4" action="ppaction://hlinkfile"/>
          </p:cNvPr>
          <p:cNvSpPr/>
          <p:nvPr/>
        </p:nvSpPr>
        <p:spPr>
          <a:xfrm>
            <a:off x="2928926" y="6072206"/>
            <a:ext cx="5072066" cy="369332"/>
          </a:xfrm>
          <a:prstGeom prst="rect">
            <a:avLst/>
          </a:prstGeom>
        </p:spPr>
        <p:txBody>
          <a:bodyPr wrap="square">
            <a:spAutoFit/>
          </a:bodyPr>
          <a:lstStyle/>
          <a:p>
            <a:r>
              <a:rPr lang="ru-RU" dirty="0" smtClean="0"/>
              <a:t>Галина Уланова  танец умирающего лебедя 1956</a:t>
            </a:r>
            <a:endParaRPr lang="ru-RU" dirty="0"/>
          </a:p>
        </p:txBody>
      </p:sp>
      <p:pic>
        <p:nvPicPr>
          <p:cNvPr id="14338" name="Picture 2" descr="http://t1.gstatic.com/images?q=tbn:ANd9GcTfhXDimXfxfPaUena8kqhMVDRjl2pax_H-Hh9IGf-vo4jzuAco1g">
            <a:hlinkClick r:id="rId4" action="ppaction://hlinkfile"/>
          </p:cNvPr>
          <p:cNvPicPr>
            <a:picLocks noChangeAspect="1" noChangeArrowheads="1"/>
          </p:cNvPicPr>
          <p:nvPr/>
        </p:nvPicPr>
        <p:blipFill>
          <a:blip r:embed="rId5"/>
          <a:srcRect/>
          <a:stretch>
            <a:fillRect/>
          </a:stretch>
        </p:blipFill>
        <p:spPr bwMode="auto">
          <a:xfrm>
            <a:off x="8286776" y="5929330"/>
            <a:ext cx="623986" cy="604828"/>
          </a:xfrm>
          <a:prstGeom prst="rect">
            <a:avLst/>
          </a:prstGeom>
          <a:noFill/>
        </p:spPr>
      </p:pic>
    </p:spTree>
    <p:extLst>
      <p:ext uri="{BB962C8B-B14F-4D97-AF65-F5344CB8AC3E}">
        <p14:creationId xmlns:p14="http://schemas.microsoft.com/office/powerpoint/2010/main" val="373984416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4580"/>
                                        </p:tgtEl>
                                        <p:attrNameLst>
                                          <p:attrName>style.visibility</p:attrName>
                                        </p:attrNameLst>
                                      </p:cBhvr>
                                      <p:to>
                                        <p:strVal val="visible"/>
                                      </p:to>
                                    </p:set>
                                    <p:anim calcmode="lin" valueType="num">
                                      <p:cBhvr>
                                        <p:cTn id="7" dur="1000" fill="hold"/>
                                        <p:tgtEl>
                                          <p:spTgt spid="24580"/>
                                        </p:tgtEl>
                                        <p:attrNameLst>
                                          <p:attrName>ppt_x</p:attrName>
                                        </p:attrNameLst>
                                      </p:cBhvr>
                                      <p:tavLst>
                                        <p:tav tm="0">
                                          <p:val>
                                            <p:strVal val="#ppt_x-.2"/>
                                          </p:val>
                                        </p:tav>
                                        <p:tav tm="100000">
                                          <p:val>
                                            <p:strVal val="#ppt_x"/>
                                          </p:val>
                                        </p:tav>
                                      </p:tavLst>
                                    </p:anim>
                                    <p:anim calcmode="lin" valueType="num">
                                      <p:cBhvr>
                                        <p:cTn id="8" dur="1000" fill="hold"/>
                                        <p:tgtEl>
                                          <p:spTgt spid="2458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4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Майя в Большом.jpg"/>
          <p:cNvPicPr>
            <a:picLocks noChangeAspect="1"/>
          </p:cNvPicPr>
          <p:nvPr/>
        </p:nvPicPr>
        <p:blipFill>
          <a:blip r:embed="rId2"/>
          <a:srcRect/>
          <a:stretch>
            <a:fillRect/>
          </a:stretch>
        </p:blipFill>
        <p:spPr>
          <a:xfrm>
            <a:off x="3000364" y="1142984"/>
            <a:ext cx="2740288" cy="24288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Заголовок 1"/>
          <p:cNvSpPr>
            <a:spLocks noGrp="1"/>
          </p:cNvSpPr>
          <p:nvPr>
            <p:ph type="title"/>
          </p:nvPr>
        </p:nvSpPr>
        <p:spPr>
          <a:xfrm>
            <a:off x="214282" y="214290"/>
            <a:ext cx="8501122" cy="685784"/>
          </a:xfrm>
          <a:ln>
            <a:miter lim="800000"/>
            <a:headEnd/>
            <a:tailEnd/>
          </a:ln>
          <a:extLst/>
        </p:spPr>
        <p:txBody>
          <a:bodyPr rtlCol="0">
            <a:normAutofit fontScale="90000"/>
          </a:bodyPr>
          <a:lstStyle/>
          <a:p>
            <a:pPr eaLnBrk="1" fontAlgn="auto" hangingPunct="1">
              <a:spcAft>
                <a:spcPts val="0"/>
              </a:spcAft>
              <a:defRPr/>
            </a:pPr>
            <a:r>
              <a:rPr lang="uk-UA"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nstantia" pitchFamily="18" charset="0"/>
              </a:rPr>
              <a:t>Майя Михайлівна </a:t>
            </a:r>
            <a:r>
              <a:rPr lang="uk-UA" sz="36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nstantia" pitchFamily="18" charset="0"/>
              </a:rPr>
              <a:t>Плісецька</a:t>
            </a:r>
            <a:r>
              <a:rPr lang="uk-UA"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nstantia" pitchFamily="18" charset="0"/>
              </a:rPr>
              <a:t> </a:t>
            </a:r>
            <a:br>
              <a:rPr lang="uk-UA"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nstantia" pitchFamily="18" charset="0"/>
              </a:rPr>
            </a:br>
            <a:r>
              <a:rPr lang="uk-UA"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nstantia" pitchFamily="18" charset="0"/>
              </a:rPr>
              <a:t>нар</a:t>
            </a:r>
            <a:r>
              <a:rPr lang="uk-UA"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nstantia" pitchFamily="18" charset="0"/>
              </a:rPr>
              <a:t>. 1925</a:t>
            </a:r>
            <a:endParaRPr lang="ru-RU"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nstantia" pitchFamily="18" charset="0"/>
            </a:endParaRPr>
          </a:p>
        </p:txBody>
      </p:sp>
      <p:pic>
        <p:nvPicPr>
          <p:cNvPr id="3" name="Рисунок 2" descr="Майя Плисецкая1.jpg"/>
          <p:cNvPicPr>
            <a:picLocks noChangeAspect="1"/>
          </p:cNvPicPr>
          <p:nvPr/>
        </p:nvPicPr>
        <p:blipFill>
          <a:blip r:embed="rId3" cstate="email"/>
          <a:stretch>
            <a:fillRect/>
          </a:stretch>
        </p:blipFill>
        <p:spPr>
          <a:xfrm>
            <a:off x="5786446" y="857232"/>
            <a:ext cx="3222515" cy="23574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Рисунок 4" descr="Майя-умирающий лебедь.jpg"/>
          <p:cNvPicPr>
            <a:picLocks noChangeAspect="1"/>
          </p:cNvPicPr>
          <p:nvPr/>
        </p:nvPicPr>
        <p:blipFill>
          <a:blip r:embed="rId4"/>
          <a:srcRect t="36569"/>
          <a:stretch>
            <a:fillRect/>
          </a:stretch>
        </p:blipFill>
        <p:spPr>
          <a:xfrm>
            <a:off x="214282" y="4071942"/>
            <a:ext cx="3357586" cy="2518695"/>
          </a:xfrm>
          <a:prstGeom prst="rect">
            <a:avLst/>
          </a:prstGeom>
          <a:ln>
            <a:noFill/>
          </a:ln>
          <a:effectLst>
            <a:outerShdw blurRad="292100" dist="139700" dir="2700000" algn="tl" rotWithShape="0">
              <a:srgbClr val="333333">
                <a:alpha val="65000"/>
              </a:srgbClr>
            </a:outerShdw>
          </a:effectLst>
        </p:spPr>
      </p:pic>
      <p:pic>
        <p:nvPicPr>
          <p:cNvPr id="8" name="Рисунок 7" descr="Майя Лебедь.jpg"/>
          <p:cNvPicPr>
            <a:picLocks noChangeAspect="1"/>
          </p:cNvPicPr>
          <p:nvPr/>
        </p:nvPicPr>
        <p:blipFill>
          <a:blip r:embed="rId5"/>
          <a:stretch>
            <a:fillRect/>
          </a:stretch>
        </p:blipFill>
        <p:spPr>
          <a:xfrm>
            <a:off x="6643702" y="3476176"/>
            <a:ext cx="2071702" cy="32834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Рисунок 10" descr="Майя-Айседора.jpg"/>
          <p:cNvPicPr>
            <a:picLocks noChangeAspect="1"/>
          </p:cNvPicPr>
          <p:nvPr/>
        </p:nvPicPr>
        <p:blipFill>
          <a:blip r:embed="rId6" cstate="email"/>
          <a:srcRect/>
          <a:stretch>
            <a:fillRect/>
          </a:stretch>
        </p:blipFill>
        <p:spPr>
          <a:xfrm flipH="1">
            <a:off x="4286248" y="3529013"/>
            <a:ext cx="1857388" cy="30646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4" descr="http://img0.liveinternet.ru/images/attach/b/3/41/664/41664609_1238180348_s_apchkoy_pavlovoy.jpg"/>
          <p:cNvPicPr>
            <a:picLocks noChangeAspect="1" noChangeArrowheads="1"/>
          </p:cNvPicPr>
          <p:nvPr/>
        </p:nvPicPr>
        <p:blipFill>
          <a:blip r:embed="rId7"/>
          <a:srcRect/>
          <a:stretch>
            <a:fillRect/>
          </a:stretch>
        </p:blipFill>
        <p:spPr bwMode="auto">
          <a:xfrm>
            <a:off x="357158" y="662562"/>
            <a:ext cx="2214578" cy="32665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52775032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ppt_x</p:attrName>
                                        </p:attrNameLst>
                                      </p:cBhvr>
                                      <p:tavLst>
                                        <p:tav tm="0">
                                          <p:val>
                                            <p:strVal val="#ppt_x-.2"/>
                                          </p:val>
                                        </p:tav>
                                        <p:tav tm="100000">
                                          <p:val>
                                            <p:strVal val="#ppt_x"/>
                                          </p:val>
                                        </p:tav>
                                      </p:tavLst>
                                    </p:anim>
                                    <p:anim calcmode="lin" valueType="num">
                                      <p:cBhvr>
                                        <p:cTn id="8"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ppt_x</p:attrName>
                                        </p:attrNameLst>
                                      </p:cBhvr>
                                      <p:tavLst>
                                        <p:tav tm="0">
                                          <p:val>
                                            <p:strVal val="#ppt_x-.2"/>
                                          </p:val>
                                        </p:tav>
                                        <p:tav tm="100000">
                                          <p:val>
                                            <p:strVal val="#ppt_x"/>
                                          </p:val>
                                        </p:tav>
                                      </p:tavLst>
                                    </p:anim>
                                    <p:anim calcmode="lin" valueType="num">
                                      <p:cBhvr>
                                        <p:cTn id="15"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16" dur="1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1000" fill="hold"/>
                                        <p:tgtEl>
                                          <p:spTgt spid="3"/>
                                        </p:tgtEl>
                                        <p:attrNameLst>
                                          <p:attrName>ppt_x</p:attrName>
                                        </p:attrNameLst>
                                      </p:cBhvr>
                                      <p:tavLst>
                                        <p:tav tm="0">
                                          <p:val>
                                            <p:strVal val="#ppt_x-.2"/>
                                          </p:val>
                                        </p:tav>
                                        <p:tav tm="100000">
                                          <p:val>
                                            <p:strVal val="#ppt_x"/>
                                          </p:val>
                                        </p:tav>
                                      </p:tavLst>
                                    </p:anim>
                                    <p:anim calcmode="lin" valueType="num">
                                      <p:cBhvr>
                                        <p:cTn id="22"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ppt_x</p:attrName>
                                        </p:attrNameLst>
                                      </p:cBhvr>
                                      <p:tavLst>
                                        <p:tav tm="0">
                                          <p:val>
                                            <p:strVal val="#ppt_x-.2"/>
                                          </p:val>
                                        </p:tav>
                                        <p:tav tm="100000">
                                          <p:val>
                                            <p:strVal val="#ppt_x"/>
                                          </p:val>
                                        </p:tav>
                                      </p:tavLst>
                                    </p:anim>
                                    <p:anim calcmode="lin" valueType="num">
                                      <p:cBhvr>
                                        <p:cTn id="29"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30" dur="10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1000" fill="hold"/>
                                        <p:tgtEl>
                                          <p:spTgt spid="8"/>
                                        </p:tgtEl>
                                        <p:attrNameLst>
                                          <p:attrName>ppt_x</p:attrName>
                                        </p:attrNameLst>
                                      </p:cBhvr>
                                      <p:tavLst>
                                        <p:tav tm="0">
                                          <p:val>
                                            <p:strVal val="#ppt_x-.2"/>
                                          </p:val>
                                        </p:tav>
                                        <p:tav tm="100000">
                                          <p:val>
                                            <p:strVal val="#ppt_x"/>
                                          </p:val>
                                        </p:tav>
                                      </p:tavLst>
                                    </p:anim>
                                    <p:anim calcmode="lin" valueType="num">
                                      <p:cBhvr>
                                        <p:cTn id="36"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37" dur="10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p:cTn id="42" dur="1000" fill="hold"/>
                                        <p:tgtEl>
                                          <p:spTgt spid="5"/>
                                        </p:tgtEl>
                                        <p:attrNameLst>
                                          <p:attrName>ppt_x</p:attrName>
                                        </p:attrNameLst>
                                      </p:cBhvr>
                                      <p:tavLst>
                                        <p:tav tm="0">
                                          <p:val>
                                            <p:strVal val="#ppt_x-.2"/>
                                          </p:val>
                                        </p:tav>
                                        <p:tav tm="100000">
                                          <p:val>
                                            <p:strVal val="#ppt_x"/>
                                          </p:val>
                                        </p:tav>
                                      </p:tavLst>
                                    </p:anim>
                                    <p:anim calcmode="lin" valueType="num">
                                      <p:cBhvr>
                                        <p:cTn id="43"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4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Картинка 44 из 626">
            <a:hlinkClick r:id="rId2" action="ppaction://hlinkfile"/>
          </p:cNvPr>
          <p:cNvPicPr>
            <a:picLocks noChangeAspect="1" noChangeArrowheads="1"/>
          </p:cNvPicPr>
          <p:nvPr/>
        </p:nvPicPr>
        <p:blipFill>
          <a:blip r:embed="rId3"/>
          <a:srcRect/>
          <a:stretch>
            <a:fillRect/>
          </a:stretch>
        </p:blipFill>
        <p:spPr bwMode="auto">
          <a:xfrm>
            <a:off x="4929188" y="214313"/>
            <a:ext cx="3813175" cy="5000625"/>
          </a:xfrm>
          <a:prstGeom prst="rect">
            <a:avLst/>
          </a:prstGeom>
          <a:ln>
            <a:noFill/>
          </a:ln>
          <a:effectLst>
            <a:outerShdw blurRad="292100" dist="139700" dir="2700000" algn="tl" rotWithShape="0">
              <a:srgbClr val="333333">
                <a:alpha val="65000"/>
              </a:srgbClr>
            </a:outerShdw>
          </a:effectLst>
        </p:spPr>
      </p:pic>
      <p:sp>
        <p:nvSpPr>
          <p:cNvPr id="24579" name="Rectangle 1"/>
          <p:cNvSpPr>
            <a:spLocks noChangeArrowheads="1"/>
          </p:cNvSpPr>
          <p:nvPr/>
        </p:nvSpPr>
        <p:spPr bwMode="auto">
          <a:xfrm>
            <a:off x="428625" y="642938"/>
            <a:ext cx="4214813"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269875" fontAlgn="base">
              <a:spcBef>
                <a:spcPct val="0"/>
              </a:spcBef>
              <a:spcAft>
                <a:spcPct val="0"/>
              </a:spcAft>
            </a:pPr>
            <a:r>
              <a:rPr lang="uk-UA" b="1" dirty="0">
                <a:solidFill>
                  <a:prstClr val="black"/>
                </a:solidFill>
                <a:latin typeface="Constantia" pitchFamily="18" charset="0"/>
                <a:ea typeface="Times New Roman" pitchFamily="18" charset="0"/>
                <a:cs typeface="Arial" pitchFamily="34" charset="0"/>
              </a:rPr>
              <a:t>Видатна балерина, хореограф, доктор </a:t>
            </a:r>
            <a:r>
              <a:rPr lang="uk-UA" b="1" dirty="0" err="1">
                <a:solidFill>
                  <a:prstClr val="black"/>
                </a:solidFill>
                <a:latin typeface="Constantia" pitchFamily="18" charset="0"/>
                <a:ea typeface="Times New Roman" pitchFamily="18" charset="0"/>
                <a:cs typeface="Arial" pitchFamily="34" charset="0"/>
              </a:rPr>
              <a:t>Сорбонни</a:t>
            </a:r>
            <a:r>
              <a:rPr lang="uk-UA" b="1" dirty="0">
                <a:solidFill>
                  <a:prstClr val="black"/>
                </a:solidFill>
                <a:latin typeface="Constantia" pitchFamily="18" charset="0"/>
                <a:ea typeface="Times New Roman" pitchFamily="18" charset="0"/>
                <a:cs typeface="Arial" pitchFamily="34" charset="0"/>
              </a:rPr>
              <a:t> і почесний професор Московського державного університету. Народна артистка СРСР. Герой Соціалістичної праці. Власниця безлічі нагород і премій, серед яких три ордени Леніна, ордена «За заслуги перед Батьківщиною» III, II і I ступенів, а також орден Франції «За заслуги в літературі й мистецтві», орден Почесного легіону і орден Ізабелли Католицької. </a:t>
            </a:r>
          </a:p>
        </p:txBody>
      </p:sp>
      <p:sp>
        <p:nvSpPr>
          <p:cNvPr id="4" name="Прямоугольник 3"/>
          <p:cNvSpPr/>
          <p:nvPr/>
        </p:nvSpPr>
        <p:spPr>
          <a:xfrm>
            <a:off x="5500694" y="6000768"/>
            <a:ext cx="2536913" cy="338554"/>
          </a:xfrm>
          <a:prstGeom prst="rect">
            <a:avLst/>
          </a:prstGeom>
        </p:spPr>
        <p:txBody>
          <a:bodyPr wrap="none">
            <a:spAutoFit/>
          </a:bodyPr>
          <a:lstStyle/>
          <a:p>
            <a:r>
              <a:rPr lang="uk-UA" sz="1600" b="1" dirty="0" err="1" smtClean="0">
                <a:solidFill>
                  <a:prstClr val="black"/>
                </a:solidFill>
                <a:latin typeface="Constantia" pitchFamily="18" charset="0"/>
                <a:ea typeface="Times New Roman" pitchFamily="18" charset="0"/>
                <a:cs typeface="Arial" pitchFamily="34" charset="0"/>
              </a:rPr>
              <a:t>Китри</a:t>
            </a:r>
            <a:r>
              <a:rPr lang="uk-UA" sz="1600" b="1" dirty="0" smtClean="0">
                <a:solidFill>
                  <a:prstClr val="black"/>
                </a:solidFill>
                <a:latin typeface="Constantia" pitchFamily="18" charset="0"/>
                <a:ea typeface="Times New Roman" pitchFamily="18" charset="0"/>
                <a:cs typeface="Arial" pitchFamily="34" charset="0"/>
              </a:rPr>
              <a:t> </a:t>
            </a:r>
            <a:r>
              <a:rPr lang="uk-UA" sz="1600" b="1" dirty="0" err="1" smtClean="0">
                <a:solidFill>
                  <a:prstClr val="black"/>
                </a:solidFill>
                <a:latin typeface="Constantia" pitchFamily="18" charset="0"/>
                <a:ea typeface="Times New Roman" pitchFamily="18" charset="0"/>
                <a:cs typeface="Arial" pitchFamily="34" charset="0"/>
              </a:rPr>
              <a:t>“Дон-кихот”</a:t>
            </a:r>
            <a:r>
              <a:rPr lang="uk-UA" sz="1600" b="1" dirty="0" smtClean="0">
                <a:solidFill>
                  <a:prstClr val="black"/>
                </a:solidFill>
                <a:latin typeface="Constantia" pitchFamily="18" charset="0"/>
                <a:ea typeface="Times New Roman" pitchFamily="18" charset="0"/>
                <a:cs typeface="Arial" pitchFamily="34" charset="0"/>
              </a:rPr>
              <a:t> 1959</a:t>
            </a:r>
            <a:endParaRPr lang="ru-RU" sz="1600" dirty="0"/>
          </a:p>
        </p:txBody>
      </p:sp>
      <p:pic>
        <p:nvPicPr>
          <p:cNvPr id="12290" name="Picture 2" descr="http://t1.gstatic.com/images?q=tbn:ANd9GcTfhXDimXfxfPaUena8kqhMVDRjl2pax_H-Hh9IGf-vo4jzuAco1g">
            <a:hlinkClick r:id="rId2" action="ppaction://hlinkfile"/>
          </p:cNvPr>
          <p:cNvPicPr>
            <a:picLocks noChangeAspect="1" noChangeArrowheads="1"/>
          </p:cNvPicPr>
          <p:nvPr/>
        </p:nvPicPr>
        <p:blipFill>
          <a:blip r:embed="rId4"/>
          <a:srcRect/>
          <a:stretch>
            <a:fillRect/>
          </a:stretch>
        </p:blipFill>
        <p:spPr bwMode="auto">
          <a:xfrm>
            <a:off x="8429652" y="5929330"/>
            <a:ext cx="550284" cy="533390"/>
          </a:xfrm>
          <a:prstGeom prst="rect">
            <a:avLst/>
          </a:prstGeom>
          <a:noFill/>
        </p:spPr>
      </p:pic>
    </p:spTree>
    <p:extLst>
      <p:ext uri="{BB962C8B-B14F-4D97-AF65-F5344CB8AC3E}">
        <p14:creationId xmlns:p14="http://schemas.microsoft.com/office/powerpoint/2010/main" val="117644501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p:cTn id="7" dur="1000" fill="hold"/>
                                        <p:tgtEl>
                                          <p:spTgt spid="27650"/>
                                        </p:tgtEl>
                                        <p:attrNameLst>
                                          <p:attrName>ppt_x</p:attrName>
                                        </p:attrNameLst>
                                      </p:cBhvr>
                                      <p:tavLst>
                                        <p:tav tm="0">
                                          <p:val>
                                            <p:strVal val="#ppt_x-.2"/>
                                          </p:val>
                                        </p:tav>
                                        <p:tav tm="100000">
                                          <p:val>
                                            <p:strVal val="#ppt_x"/>
                                          </p:val>
                                        </p:tav>
                                      </p:tavLst>
                                    </p:anim>
                                    <p:anim calcmode="lin" valueType="num">
                                      <p:cBhvr>
                                        <p:cTn id="8" dur="1000" fill="hold"/>
                                        <p:tgtEl>
                                          <p:spTgt spid="2765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0" y="285750"/>
            <a:ext cx="7358063" cy="1643063"/>
          </a:xfrm>
        </p:spPr>
        <p:txBody>
          <a:bodyPr rtlCol="0">
            <a:normAutofit/>
          </a:bodyPr>
          <a:lstStyle/>
          <a:p>
            <a:pPr algn="ctr" eaLnBrk="1" fontAlgn="auto" hangingPunct="1">
              <a:spcAft>
                <a:spcPts val="0"/>
              </a:spcAft>
              <a:buFontTx/>
              <a:buNone/>
              <a:defRPr/>
            </a:pPr>
            <a:r>
              <a:rPr lang="ru-RU" sz="4000" b="1" dirty="0" err="1" smtClean="0">
                <a:solidFill>
                  <a:srgbClr val="743A00"/>
                </a:solidFill>
                <a:effectLst>
                  <a:outerShdw blurRad="38100" dist="38100" dir="2700000" algn="tl">
                    <a:srgbClr val="000000">
                      <a:alpha val="43137"/>
                    </a:srgbClr>
                  </a:outerShdw>
                </a:effectLst>
                <a:latin typeface="Constantia" pitchFamily="18" charset="0"/>
              </a:rPr>
              <a:t>Родіон</a:t>
            </a:r>
            <a:r>
              <a:rPr lang="ru-RU" sz="4000" b="1" dirty="0" smtClean="0">
                <a:solidFill>
                  <a:srgbClr val="743A00"/>
                </a:solidFill>
                <a:effectLst>
                  <a:outerShdw blurRad="38100" dist="38100" dir="2700000" algn="tl">
                    <a:srgbClr val="000000">
                      <a:alpha val="43137"/>
                    </a:srgbClr>
                  </a:outerShdw>
                </a:effectLst>
                <a:latin typeface="Constantia" pitchFamily="18" charset="0"/>
              </a:rPr>
              <a:t> </a:t>
            </a:r>
            <a:r>
              <a:rPr lang="ru-RU" sz="4000" b="1" dirty="0" err="1" smtClean="0">
                <a:solidFill>
                  <a:srgbClr val="743A00"/>
                </a:solidFill>
                <a:effectLst>
                  <a:outerShdw blurRad="38100" dist="38100" dir="2700000" algn="tl">
                    <a:srgbClr val="000000">
                      <a:alpha val="43137"/>
                    </a:srgbClr>
                  </a:outerShdw>
                </a:effectLst>
                <a:latin typeface="Constantia" pitchFamily="18" charset="0"/>
              </a:rPr>
              <a:t>Костянтинович</a:t>
            </a:r>
            <a:r>
              <a:rPr lang="ru-RU" sz="4000" b="1" dirty="0" smtClean="0">
                <a:solidFill>
                  <a:srgbClr val="743A00"/>
                </a:solidFill>
                <a:effectLst>
                  <a:outerShdw blurRad="38100" dist="38100" dir="2700000" algn="tl">
                    <a:srgbClr val="000000">
                      <a:alpha val="43137"/>
                    </a:srgbClr>
                  </a:outerShdw>
                </a:effectLst>
                <a:latin typeface="Constantia" pitchFamily="18" charset="0"/>
              </a:rPr>
              <a:t> </a:t>
            </a:r>
            <a:r>
              <a:rPr lang="ru-RU" sz="4000" b="1" dirty="0" err="1" smtClean="0">
                <a:solidFill>
                  <a:srgbClr val="743A00"/>
                </a:solidFill>
                <a:effectLst>
                  <a:outerShdw blurRad="38100" dist="38100" dir="2700000" algn="tl">
                    <a:srgbClr val="000000">
                      <a:alpha val="43137"/>
                    </a:srgbClr>
                  </a:outerShdw>
                </a:effectLst>
                <a:latin typeface="Constantia" pitchFamily="18" charset="0"/>
              </a:rPr>
              <a:t>Щедрін</a:t>
            </a:r>
            <a:endParaRPr lang="ru-RU" sz="4000" b="1" dirty="0" smtClean="0">
              <a:solidFill>
                <a:srgbClr val="743A00"/>
              </a:solidFill>
              <a:effectLst>
                <a:outerShdw blurRad="38100" dist="38100" dir="2700000" algn="tl">
                  <a:srgbClr val="000000">
                    <a:alpha val="43137"/>
                  </a:srgbClr>
                </a:outerShdw>
              </a:effectLst>
              <a:latin typeface="Constantia" pitchFamily="18" charset="0"/>
            </a:endParaRPr>
          </a:p>
        </p:txBody>
      </p:sp>
      <p:pic>
        <p:nvPicPr>
          <p:cNvPr id="5124" name="Picture 7" descr="F:\Recovered Files\7 класс\7_12_Кармен-сюита\schedrin[1].jpg"/>
          <p:cNvPicPr>
            <a:picLocks noChangeAspect="1" noChangeArrowheads="1"/>
          </p:cNvPicPr>
          <p:nvPr/>
        </p:nvPicPr>
        <p:blipFill>
          <a:blip r:embed="rId2"/>
          <a:srcRect/>
          <a:stretch>
            <a:fillRect/>
          </a:stretch>
        </p:blipFill>
        <p:spPr bwMode="auto">
          <a:xfrm>
            <a:off x="6643702" y="642918"/>
            <a:ext cx="2285996" cy="285749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25604" name="Rectangle 1"/>
          <p:cNvSpPr>
            <a:spLocks noChangeArrowheads="1"/>
          </p:cNvSpPr>
          <p:nvPr/>
        </p:nvSpPr>
        <p:spPr bwMode="auto">
          <a:xfrm>
            <a:off x="285750" y="3714750"/>
            <a:ext cx="4214813"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269875" algn="just" fontAlgn="base">
              <a:spcBef>
                <a:spcPct val="0"/>
              </a:spcBef>
              <a:spcAft>
                <a:spcPct val="0"/>
              </a:spcAft>
            </a:pPr>
            <a:r>
              <a:rPr lang="ru-RU" sz="1600" b="1" dirty="0">
                <a:solidFill>
                  <a:prstClr val="black"/>
                </a:solidFill>
                <a:latin typeface="Constantia" pitchFamily="18" charset="0"/>
                <a:cs typeface="Times New Roman" pitchFamily="18" charset="0"/>
              </a:rPr>
              <a:t>Вона </a:t>
            </a:r>
            <a:r>
              <a:rPr lang="ru-RU" sz="1600" b="1" dirty="0" err="1">
                <a:solidFill>
                  <a:prstClr val="black"/>
                </a:solidFill>
                <a:latin typeface="Constantia" pitchFamily="18" charset="0"/>
                <a:cs typeface="Times New Roman" pitchFamily="18" charset="0"/>
              </a:rPr>
              <a:t>прагнула</a:t>
            </a:r>
            <a:r>
              <a:rPr lang="ru-RU" sz="1600" b="1" dirty="0">
                <a:solidFill>
                  <a:prstClr val="black"/>
                </a:solidFill>
                <a:latin typeface="Constantia" pitchFamily="18" charset="0"/>
                <a:cs typeface="Times New Roman" pitchFamily="18" charset="0"/>
              </a:rPr>
              <a:t> </a:t>
            </a:r>
            <a:r>
              <a:rPr lang="ru-RU" sz="1600" b="1" dirty="0" err="1">
                <a:solidFill>
                  <a:prstClr val="black"/>
                </a:solidFill>
                <a:latin typeface="Constantia" pitchFamily="18" charset="0"/>
                <a:cs typeface="Times New Roman" pitchFamily="18" charset="0"/>
              </a:rPr>
              <a:t>танцювати</a:t>
            </a:r>
            <a:r>
              <a:rPr lang="ru-RU" sz="1600" b="1" dirty="0">
                <a:solidFill>
                  <a:prstClr val="black"/>
                </a:solidFill>
                <a:latin typeface="Constantia" pitchFamily="18" charset="0"/>
                <a:cs typeface="Times New Roman" pitchFamily="18" charset="0"/>
              </a:rPr>
              <a:t> не </a:t>
            </a:r>
            <a:r>
              <a:rPr lang="ru-RU" sz="1600" b="1" dirty="0" err="1">
                <a:solidFill>
                  <a:prstClr val="black"/>
                </a:solidFill>
                <a:latin typeface="Constantia" pitchFamily="18" charset="0"/>
                <a:cs typeface="Times New Roman" pitchFamily="18" charset="0"/>
              </a:rPr>
              <a:t>тільки</a:t>
            </a:r>
            <a:r>
              <a:rPr lang="ru-RU" sz="1600" b="1" dirty="0">
                <a:solidFill>
                  <a:prstClr val="black"/>
                </a:solidFill>
                <a:latin typeface="Constantia" pitchFamily="18" charset="0"/>
                <a:cs typeface="Times New Roman" pitchFamily="18" charset="0"/>
              </a:rPr>
              <a:t> </a:t>
            </a:r>
            <a:r>
              <a:rPr lang="ru-RU" sz="1600" b="1" dirty="0" err="1">
                <a:solidFill>
                  <a:prstClr val="black"/>
                </a:solidFill>
                <a:latin typeface="Constantia" pitchFamily="18" charset="0"/>
                <a:cs typeface="Times New Roman" pitchFamily="18" charset="0"/>
              </a:rPr>
              <a:t>класику</a:t>
            </a:r>
            <a:r>
              <a:rPr lang="ru-RU" sz="1600" b="1" dirty="0">
                <a:solidFill>
                  <a:prstClr val="black"/>
                </a:solidFill>
                <a:latin typeface="Constantia" pitchFamily="18" charset="0"/>
                <a:cs typeface="Times New Roman" pitchFamily="18" charset="0"/>
              </a:rPr>
              <a:t>, </a:t>
            </a:r>
            <a:r>
              <a:rPr lang="ru-RU" sz="1600" b="1" dirty="0" err="1">
                <a:solidFill>
                  <a:prstClr val="black"/>
                </a:solidFill>
                <a:latin typeface="Constantia" pitchFamily="18" charset="0"/>
                <a:cs typeface="Times New Roman" pitchFamily="18" charset="0"/>
              </a:rPr>
              <a:t>але</a:t>
            </a:r>
            <a:r>
              <a:rPr lang="ru-RU" sz="1600" b="1" dirty="0">
                <a:solidFill>
                  <a:prstClr val="black"/>
                </a:solidFill>
                <a:latin typeface="Constantia" pitchFamily="18" charset="0"/>
                <a:cs typeface="Times New Roman" pitchFamily="18" charset="0"/>
              </a:rPr>
              <a:t> </a:t>
            </a:r>
            <a:r>
              <a:rPr lang="ru-RU" sz="1600" b="1" dirty="0" err="1">
                <a:solidFill>
                  <a:prstClr val="black"/>
                </a:solidFill>
                <a:latin typeface="Constantia" pitchFamily="18" charset="0"/>
                <a:cs typeface="Times New Roman" pitchFamily="18" charset="0"/>
              </a:rPr>
              <a:t>й</a:t>
            </a:r>
            <a:r>
              <a:rPr lang="ru-RU" sz="1600" b="1" dirty="0">
                <a:solidFill>
                  <a:prstClr val="black"/>
                </a:solidFill>
                <a:latin typeface="Constantia" pitchFamily="18" charset="0"/>
                <a:cs typeface="Times New Roman" pitchFamily="18" charset="0"/>
              </a:rPr>
              <a:t> </a:t>
            </a:r>
            <a:r>
              <a:rPr lang="ru-RU" sz="1600" b="1" dirty="0" err="1">
                <a:solidFill>
                  <a:prstClr val="black"/>
                </a:solidFill>
                <a:latin typeface="Constantia" pitchFamily="18" charset="0"/>
                <a:cs typeface="Times New Roman" pitchFamily="18" charset="0"/>
              </a:rPr>
              <a:t>сучасне</a:t>
            </a:r>
            <a:r>
              <a:rPr lang="ru-RU" sz="1600" b="1" dirty="0">
                <a:solidFill>
                  <a:prstClr val="black"/>
                </a:solidFill>
                <a:latin typeface="Constantia" pitchFamily="18" charset="0"/>
                <a:cs typeface="Times New Roman" pitchFamily="18" charset="0"/>
              </a:rPr>
              <a:t>. </a:t>
            </a:r>
            <a:r>
              <a:rPr lang="uk-UA" sz="1600" b="1" dirty="0">
                <a:solidFill>
                  <a:prstClr val="black"/>
                </a:solidFill>
                <a:latin typeface="Constantia" pitchFamily="18" charset="0"/>
                <a:cs typeface="Times New Roman" pitchFamily="18" charset="0"/>
              </a:rPr>
              <a:t>У квітні 1967 року була вперше показана «Кармен-Сюїта» Бізе </a:t>
            </a:r>
            <a:r>
              <a:rPr lang="uk-UA" sz="1600" b="1" dirty="0">
                <a:solidFill>
                  <a:prstClr val="black"/>
                </a:solidFill>
                <a:latin typeface="Constantia" pitchFamily="18" charset="0"/>
                <a:cs typeface="Calibri" pitchFamily="34" charset="0"/>
              </a:rPr>
              <a:t>̶</a:t>
            </a:r>
            <a:r>
              <a:rPr lang="uk-UA" sz="1600" b="1" dirty="0">
                <a:solidFill>
                  <a:prstClr val="black"/>
                </a:solidFill>
                <a:latin typeface="Constantia" pitchFamily="18" charset="0"/>
                <a:cs typeface="Times New Roman" pitchFamily="18" charset="0"/>
              </a:rPr>
              <a:t> Щедріна, яка була поставлена знаменитим кубинським балетмейстером Альберто </a:t>
            </a:r>
            <a:r>
              <a:rPr lang="uk-UA" sz="1600" b="1" dirty="0" err="1">
                <a:solidFill>
                  <a:prstClr val="black"/>
                </a:solidFill>
                <a:latin typeface="Constantia" pitchFamily="18" charset="0"/>
                <a:cs typeface="Times New Roman" pitchFamily="18" charset="0"/>
              </a:rPr>
              <a:t>Алонсо</a:t>
            </a:r>
            <a:r>
              <a:rPr lang="uk-UA" sz="1600" b="1" dirty="0">
                <a:solidFill>
                  <a:prstClr val="black"/>
                </a:solidFill>
                <a:latin typeface="Constantia" pitchFamily="18" charset="0"/>
                <a:cs typeface="Times New Roman" pitchFamily="18" charset="0"/>
              </a:rPr>
              <a:t> спеціально для </a:t>
            </a:r>
            <a:r>
              <a:rPr lang="uk-UA" sz="1600" b="1" dirty="0" err="1">
                <a:solidFill>
                  <a:prstClr val="black"/>
                </a:solidFill>
                <a:latin typeface="Constantia" pitchFamily="18" charset="0"/>
                <a:cs typeface="Times New Roman" pitchFamily="18" charset="0"/>
              </a:rPr>
              <a:t>Плісецької</a:t>
            </a:r>
            <a:r>
              <a:rPr lang="uk-UA" sz="1600" b="1" dirty="0">
                <a:solidFill>
                  <a:prstClr val="black"/>
                </a:solidFill>
                <a:latin typeface="Constantia" pitchFamily="18" charset="0"/>
                <a:cs typeface="Times New Roman" pitchFamily="18" charset="0"/>
              </a:rPr>
              <a:t>. Її Кармен стала однією з головних ролей балерини в репертуарі </a:t>
            </a:r>
            <a:r>
              <a:rPr lang="uk-UA" sz="1600" b="1" dirty="0" err="1">
                <a:solidFill>
                  <a:prstClr val="black"/>
                </a:solidFill>
                <a:latin typeface="Constantia" pitchFamily="18" charset="0"/>
                <a:cs typeface="Times New Roman" pitchFamily="18" charset="0"/>
              </a:rPr>
              <a:t>Большого</a:t>
            </a:r>
            <a:r>
              <a:rPr lang="uk-UA" sz="1600" b="1" dirty="0">
                <a:solidFill>
                  <a:prstClr val="black"/>
                </a:solidFill>
                <a:latin typeface="Constantia" pitchFamily="18" charset="0"/>
                <a:cs typeface="Times New Roman" pitchFamily="18" charset="0"/>
              </a:rPr>
              <a:t> театру й назавжди ввійшла в історію світової хореографії.</a:t>
            </a:r>
            <a:endParaRPr lang="uk-UA" sz="2400" b="1" dirty="0">
              <a:solidFill>
                <a:prstClr val="black"/>
              </a:solidFill>
              <a:latin typeface="Constantia" pitchFamily="18" charset="0"/>
            </a:endParaRPr>
          </a:p>
        </p:txBody>
      </p:sp>
      <p:pic>
        <p:nvPicPr>
          <p:cNvPr id="25605" name="Picture 6" descr="F:\Recovered Files\7 класс\7_12_Кармен-сюита\carmen-suit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596" y="1714488"/>
            <a:ext cx="5000625"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8" descr="Картинка 321 из 3648">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57813" y="3786188"/>
            <a:ext cx="3429000"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2349500"/>
            <a:ext cx="1911350" cy="316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490028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 calcmode="lin" valueType="num">
                                      <p:cBhvr>
                                        <p:cTn id="7" dur="1000" fill="hold"/>
                                        <p:tgtEl>
                                          <p:spTgt spid="5124"/>
                                        </p:tgtEl>
                                        <p:attrNameLst>
                                          <p:attrName>ppt_x</p:attrName>
                                        </p:attrNameLst>
                                      </p:cBhvr>
                                      <p:tavLst>
                                        <p:tav tm="0">
                                          <p:val>
                                            <p:strVal val="#ppt_x-.2"/>
                                          </p:val>
                                        </p:tav>
                                        <p:tav tm="100000">
                                          <p:val>
                                            <p:strVal val="#ppt_x"/>
                                          </p:val>
                                        </p:tav>
                                      </p:tavLst>
                                    </p:anim>
                                    <p:anim calcmode="lin" valueType="num">
                                      <p:cBhvr>
                                        <p:cTn id="8" dur="1000" fill="hold"/>
                                        <p:tgtEl>
                                          <p:spTgt spid="5124"/>
                                        </p:tgtEl>
                                        <p:attrNameLst>
                                          <p:attrName>ppt_y</p:attrName>
                                        </p:attrNameLst>
                                      </p:cBhvr>
                                      <p:tavLst>
                                        <p:tav tm="0">
                                          <p:val>
                                            <p:strVal val="#ppt_y"/>
                                          </p:val>
                                        </p:tav>
                                        <p:tav tm="100000">
                                          <p:val>
                                            <p:strVal val="#ppt_y"/>
                                          </p:val>
                                        </p:tav>
                                      </p:tavLst>
                                    </p:anim>
                                    <p:animEffect transition="in" filter="wipe(right)" prLst="gradientSize: 0.1">
                                      <p:cBhvr>
                                        <p:cTn id="9" dur="1000"/>
                                        <p:tgtEl>
                                          <p:spTgt spid="5124"/>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25605"/>
                                        </p:tgtEl>
                                        <p:attrNameLst>
                                          <p:attrName>style.visibility</p:attrName>
                                        </p:attrNameLst>
                                      </p:cBhvr>
                                      <p:to>
                                        <p:strVal val="visible"/>
                                      </p:to>
                                    </p:set>
                                    <p:anim calcmode="lin" valueType="num">
                                      <p:cBhvr>
                                        <p:cTn id="14" dur="1000" fill="hold"/>
                                        <p:tgtEl>
                                          <p:spTgt spid="25605"/>
                                        </p:tgtEl>
                                        <p:attrNameLst>
                                          <p:attrName>ppt_x</p:attrName>
                                        </p:attrNameLst>
                                      </p:cBhvr>
                                      <p:tavLst>
                                        <p:tav tm="0">
                                          <p:val>
                                            <p:strVal val="#ppt_x-.2"/>
                                          </p:val>
                                        </p:tav>
                                        <p:tav tm="100000">
                                          <p:val>
                                            <p:strVal val="#ppt_x"/>
                                          </p:val>
                                        </p:tav>
                                      </p:tavLst>
                                    </p:anim>
                                    <p:anim calcmode="lin" valueType="num">
                                      <p:cBhvr>
                                        <p:cTn id="15" dur="1000" fill="hold"/>
                                        <p:tgtEl>
                                          <p:spTgt spid="25605"/>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5605"/>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25607"/>
                                        </p:tgtEl>
                                        <p:attrNameLst>
                                          <p:attrName>style.visibility</p:attrName>
                                        </p:attrNameLst>
                                      </p:cBhvr>
                                      <p:to>
                                        <p:strVal val="visible"/>
                                      </p:to>
                                    </p:set>
                                    <p:anim calcmode="lin" valueType="num">
                                      <p:cBhvr>
                                        <p:cTn id="21" dur="1000" fill="hold"/>
                                        <p:tgtEl>
                                          <p:spTgt spid="25607"/>
                                        </p:tgtEl>
                                        <p:attrNameLst>
                                          <p:attrName>ppt_x</p:attrName>
                                        </p:attrNameLst>
                                      </p:cBhvr>
                                      <p:tavLst>
                                        <p:tav tm="0">
                                          <p:val>
                                            <p:strVal val="#ppt_x-.2"/>
                                          </p:val>
                                        </p:tav>
                                        <p:tav tm="100000">
                                          <p:val>
                                            <p:strVal val="#ppt_x"/>
                                          </p:val>
                                        </p:tav>
                                      </p:tavLst>
                                    </p:anim>
                                    <p:anim calcmode="lin" valueType="num">
                                      <p:cBhvr>
                                        <p:cTn id="22" dur="1000" fill="hold"/>
                                        <p:tgtEl>
                                          <p:spTgt spid="25607"/>
                                        </p:tgtEl>
                                        <p:attrNameLst>
                                          <p:attrName>ppt_y</p:attrName>
                                        </p:attrNameLst>
                                      </p:cBhvr>
                                      <p:tavLst>
                                        <p:tav tm="0">
                                          <p:val>
                                            <p:strVal val="#ppt_y"/>
                                          </p:val>
                                        </p:tav>
                                        <p:tav tm="100000">
                                          <p:val>
                                            <p:strVal val="#ppt_y"/>
                                          </p:val>
                                        </p:tav>
                                      </p:tavLst>
                                    </p:anim>
                                    <p:animEffect transition="in" filter="wipe(right)" prLst="gradientSize: 0.1">
                                      <p:cBhvr>
                                        <p:cTn id="23" dur="1000"/>
                                        <p:tgtEl>
                                          <p:spTgt spid="25607"/>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25606"/>
                                        </p:tgtEl>
                                        <p:attrNameLst>
                                          <p:attrName>style.visibility</p:attrName>
                                        </p:attrNameLst>
                                      </p:cBhvr>
                                      <p:to>
                                        <p:strVal val="visible"/>
                                      </p:to>
                                    </p:set>
                                    <p:anim calcmode="lin" valueType="num">
                                      <p:cBhvr>
                                        <p:cTn id="28" dur="1000" fill="hold"/>
                                        <p:tgtEl>
                                          <p:spTgt spid="25606"/>
                                        </p:tgtEl>
                                        <p:attrNameLst>
                                          <p:attrName>ppt_x</p:attrName>
                                        </p:attrNameLst>
                                      </p:cBhvr>
                                      <p:tavLst>
                                        <p:tav tm="0">
                                          <p:val>
                                            <p:strVal val="#ppt_x-.2"/>
                                          </p:val>
                                        </p:tav>
                                        <p:tav tm="100000">
                                          <p:val>
                                            <p:strVal val="#ppt_x"/>
                                          </p:val>
                                        </p:tav>
                                      </p:tavLst>
                                    </p:anim>
                                    <p:anim calcmode="lin" valueType="num">
                                      <p:cBhvr>
                                        <p:cTn id="29" dur="1000" fill="hold"/>
                                        <p:tgtEl>
                                          <p:spTgt spid="25606"/>
                                        </p:tgtEl>
                                        <p:attrNameLst>
                                          <p:attrName>ppt_y</p:attrName>
                                        </p:attrNameLst>
                                      </p:cBhvr>
                                      <p:tavLst>
                                        <p:tav tm="0">
                                          <p:val>
                                            <p:strVal val="#ppt_y"/>
                                          </p:val>
                                        </p:tav>
                                        <p:tav tm="100000">
                                          <p:val>
                                            <p:strVal val="#ppt_y"/>
                                          </p:val>
                                        </p:tav>
                                      </p:tavLst>
                                    </p:anim>
                                    <p:animEffect transition="in" filter="wipe(right)" prLst="gradientSize: 0.1">
                                      <p:cBhvr>
                                        <p:cTn id="30" dur="1000"/>
                                        <p:tgtEl>
                                          <p:spTgt spid="25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Прямоугольник 1"/>
          <p:cNvSpPr>
            <a:spLocks noChangeArrowheads="1"/>
          </p:cNvSpPr>
          <p:nvPr/>
        </p:nvSpPr>
        <p:spPr bwMode="auto">
          <a:xfrm>
            <a:off x="428625" y="285750"/>
            <a:ext cx="84296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uk-UA" sz="1600" b="1" dirty="0">
                <a:solidFill>
                  <a:prstClr val="black"/>
                </a:solidFill>
                <a:latin typeface="Constantia" pitchFamily="18" charset="0"/>
                <a:cs typeface="Arial" pitchFamily="34" charset="0"/>
              </a:rPr>
              <a:t>Критики багато писали про природні дані й техніку </a:t>
            </a:r>
            <a:r>
              <a:rPr lang="uk-UA" sz="1600" b="1" dirty="0" err="1">
                <a:solidFill>
                  <a:prstClr val="black"/>
                </a:solidFill>
                <a:latin typeface="Constantia" pitchFamily="18" charset="0"/>
                <a:cs typeface="Arial" pitchFamily="34" charset="0"/>
              </a:rPr>
              <a:t>Плісецької</a:t>
            </a:r>
            <a:r>
              <a:rPr lang="uk-UA" sz="1600" b="1" dirty="0">
                <a:solidFill>
                  <a:prstClr val="black"/>
                </a:solidFill>
                <a:latin typeface="Constantia" pitchFamily="18" charset="0"/>
                <a:cs typeface="Arial" pitchFamily="34" charset="0"/>
              </a:rPr>
              <a:t>, відзначаючи її великий крок, високий стрибок, чудові обертання і потужний артистичний темперамент. За словами відомого французького балетного критика Андре </a:t>
            </a:r>
            <a:r>
              <a:rPr lang="uk-UA" sz="1600" b="1" dirty="0" err="1">
                <a:solidFill>
                  <a:prstClr val="black"/>
                </a:solidFill>
                <a:latin typeface="Constantia" pitchFamily="18" charset="0"/>
                <a:cs typeface="Arial" pitchFamily="34" charset="0"/>
              </a:rPr>
              <a:t>Філіппа</a:t>
            </a:r>
            <a:r>
              <a:rPr lang="uk-UA" sz="1600" b="1" dirty="0">
                <a:solidFill>
                  <a:prstClr val="black"/>
                </a:solidFill>
                <a:latin typeface="Constantia" pitchFamily="18" charset="0"/>
                <a:cs typeface="Arial" pitchFamily="34" charset="0"/>
              </a:rPr>
              <a:t> </a:t>
            </a:r>
            <a:r>
              <a:rPr lang="uk-UA" sz="1600" b="1" dirty="0" err="1">
                <a:solidFill>
                  <a:prstClr val="black"/>
                </a:solidFill>
                <a:latin typeface="Constantia" pitchFamily="18" charset="0"/>
                <a:cs typeface="Arial" pitchFamily="34" charset="0"/>
              </a:rPr>
              <a:t>Ерсена</a:t>
            </a:r>
            <a:r>
              <a:rPr lang="uk-UA" sz="1600" b="1" dirty="0">
                <a:solidFill>
                  <a:prstClr val="black"/>
                </a:solidFill>
                <a:latin typeface="Constantia" pitchFamily="18" charset="0"/>
                <a:cs typeface="Arial" pitchFamily="34" charset="0"/>
              </a:rPr>
              <a:t>, для характеристики </a:t>
            </a:r>
            <a:r>
              <a:rPr lang="uk-UA" sz="1600" b="1" dirty="0" err="1">
                <a:solidFill>
                  <a:prstClr val="black"/>
                </a:solidFill>
                <a:latin typeface="Constantia" pitchFamily="18" charset="0"/>
                <a:cs typeface="Arial" pitchFamily="34" charset="0"/>
              </a:rPr>
              <a:t>Плісецької-балерини</a:t>
            </a:r>
            <a:r>
              <a:rPr lang="uk-UA" sz="1600" b="1" dirty="0">
                <a:solidFill>
                  <a:prstClr val="black"/>
                </a:solidFill>
                <a:latin typeface="Constantia" pitchFamily="18" charset="0"/>
                <a:cs typeface="Arial" pitchFamily="34" charset="0"/>
              </a:rPr>
              <a:t> досить трьох слів </a:t>
            </a:r>
            <a:r>
              <a:rPr lang="uk-UA" sz="1600" b="1" dirty="0">
                <a:solidFill>
                  <a:prstClr val="black"/>
                </a:solidFill>
                <a:latin typeface="Constantia" pitchFamily="18" charset="0"/>
                <a:cs typeface="Calibri" pitchFamily="34" charset="0"/>
              </a:rPr>
              <a:t>̶</a:t>
            </a:r>
            <a:r>
              <a:rPr lang="uk-UA" sz="1600" b="1" dirty="0">
                <a:solidFill>
                  <a:prstClr val="black"/>
                </a:solidFill>
                <a:latin typeface="Constantia" pitchFamily="18" charset="0"/>
                <a:cs typeface="Arial" pitchFamily="34" charset="0"/>
              </a:rPr>
              <a:t> «геній», «мужність» і «авангард». </a:t>
            </a:r>
          </a:p>
          <a:p>
            <a:pPr algn="just" fontAlgn="base">
              <a:spcBef>
                <a:spcPct val="0"/>
              </a:spcBef>
              <a:spcAft>
                <a:spcPct val="0"/>
              </a:spcAft>
            </a:pPr>
            <a:r>
              <a:rPr lang="uk-UA" sz="1600" b="1" dirty="0">
                <a:solidFill>
                  <a:prstClr val="black"/>
                </a:solidFill>
                <a:latin typeface="Constantia" pitchFamily="18" charset="0"/>
                <a:cs typeface="Arial" pitchFamily="34" charset="0"/>
              </a:rPr>
              <a:t>Стиль виконання Майї </a:t>
            </a:r>
            <a:r>
              <a:rPr lang="uk-UA" sz="1600" b="1" dirty="0" err="1">
                <a:solidFill>
                  <a:prstClr val="black"/>
                </a:solidFill>
                <a:latin typeface="Constantia" pitchFamily="18" charset="0"/>
                <a:cs typeface="Arial" pitchFamily="34" charset="0"/>
              </a:rPr>
              <a:t>Плісецької</a:t>
            </a:r>
            <a:r>
              <a:rPr lang="uk-UA" sz="1600" b="1" dirty="0">
                <a:solidFill>
                  <a:prstClr val="black"/>
                </a:solidFill>
                <a:latin typeface="Constantia" pitchFamily="18" charset="0"/>
                <a:cs typeface="Arial" pitchFamily="34" charset="0"/>
              </a:rPr>
              <a:t> став загальновизнаним  каноном…</a:t>
            </a:r>
          </a:p>
        </p:txBody>
      </p:sp>
      <p:pic>
        <p:nvPicPr>
          <p:cNvPr id="26627" name="Picture 2" descr="Картинка 124 из 3648">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2286000"/>
            <a:ext cx="438150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4" descr="Картинка 286 из 3648">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0688" y="1785938"/>
            <a:ext cx="3082925"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Прямоугольник 5"/>
          <p:cNvSpPr/>
          <p:nvPr/>
        </p:nvSpPr>
        <p:spPr>
          <a:xfrm>
            <a:off x="500034" y="5288340"/>
            <a:ext cx="8358187" cy="1200329"/>
          </a:xfrm>
          <a:prstGeom prst="rect">
            <a:avLst/>
          </a:prstGeom>
        </p:spPr>
        <p:txBody>
          <a:bodyPr>
            <a:spAutoFit/>
          </a:bodyPr>
          <a:lstStyle/>
          <a:p>
            <a:pPr>
              <a:defRPr/>
            </a:pPr>
            <a:r>
              <a:rPr lang="uk-UA" sz="2400" b="1" dirty="0">
                <a:solidFill>
                  <a:srgbClr val="C00000"/>
                </a:solidFill>
                <a:effectLst>
                  <a:outerShdw blurRad="38100" dist="38100" dir="2700000" algn="tl">
                    <a:srgbClr val="000000">
                      <a:alpha val="43137"/>
                    </a:srgbClr>
                  </a:outerShdw>
                </a:effectLst>
                <a:latin typeface="Constantia" pitchFamily="18" charset="0"/>
              </a:rPr>
              <a:t>Свій останній спектакль на сцені </a:t>
            </a:r>
            <a:r>
              <a:rPr lang="uk-UA" sz="2400" b="1" dirty="0" err="1">
                <a:solidFill>
                  <a:srgbClr val="C00000"/>
                </a:solidFill>
                <a:effectLst>
                  <a:outerShdw blurRad="38100" dist="38100" dir="2700000" algn="tl">
                    <a:srgbClr val="000000">
                      <a:alpha val="43137"/>
                    </a:srgbClr>
                  </a:outerShdw>
                </a:effectLst>
                <a:latin typeface="Constantia" pitchFamily="18" charset="0"/>
              </a:rPr>
              <a:t>Большого</a:t>
            </a:r>
            <a:r>
              <a:rPr lang="uk-UA" sz="2400" b="1" dirty="0">
                <a:solidFill>
                  <a:srgbClr val="C00000"/>
                </a:solidFill>
                <a:effectLst>
                  <a:outerShdw blurRad="38100" dist="38100" dir="2700000" algn="tl">
                    <a:srgbClr val="000000">
                      <a:alpha val="43137"/>
                    </a:srgbClr>
                  </a:outerShdw>
                </a:effectLst>
                <a:latin typeface="Constantia" pitchFamily="18" charset="0"/>
              </a:rPr>
              <a:t> театру </a:t>
            </a:r>
            <a:r>
              <a:rPr lang="uk-UA" sz="2400" b="1" dirty="0">
                <a:solidFill>
                  <a:srgbClr val="C00000"/>
                </a:solidFill>
                <a:effectLst>
                  <a:outerShdw blurRad="38100" dist="38100" dir="2700000" algn="tl">
                    <a:srgbClr val="000000">
                      <a:alpha val="43137"/>
                    </a:srgbClr>
                  </a:outerShdw>
                </a:effectLst>
                <a:latin typeface="Constantia" pitchFamily="18" charset="0"/>
                <a:cs typeface="Calibri"/>
              </a:rPr>
              <a:t>̶</a:t>
            </a:r>
            <a:r>
              <a:rPr lang="uk-UA" sz="2400" b="1" dirty="0">
                <a:solidFill>
                  <a:srgbClr val="C00000"/>
                </a:solidFill>
                <a:effectLst>
                  <a:outerShdw blurRad="38100" dist="38100" dir="2700000" algn="tl">
                    <a:srgbClr val="000000">
                      <a:alpha val="43137"/>
                    </a:srgbClr>
                  </a:outerShdw>
                </a:effectLst>
                <a:latin typeface="Constantia" pitchFamily="18" charset="0"/>
              </a:rPr>
              <a:t> «Даму </a:t>
            </a:r>
            <a:r>
              <a:rPr lang="uk-UA" sz="2400" b="1" dirty="0" smtClean="0">
                <a:solidFill>
                  <a:srgbClr val="C00000"/>
                </a:solidFill>
                <a:effectLst>
                  <a:outerShdw blurRad="38100" dist="38100" dir="2700000" algn="tl">
                    <a:srgbClr val="000000">
                      <a:alpha val="43137"/>
                    </a:srgbClr>
                  </a:outerShdw>
                </a:effectLst>
                <a:latin typeface="Constantia" pitchFamily="18" charset="0"/>
              </a:rPr>
              <a:t>з </a:t>
            </a:r>
            <a:r>
              <a:rPr lang="uk-UA" sz="2400" b="1" dirty="0">
                <a:solidFill>
                  <a:srgbClr val="C00000"/>
                </a:solidFill>
                <a:effectLst>
                  <a:outerShdw blurRad="38100" dist="38100" dir="2700000" algn="tl">
                    <a:srgbClr val="000000">
                      <a:alpha val="43137"/>
                    </a:srgbClr>
                  </a:outerShdw>
                </a:effectLst>
                <a:latin typeface="Constantia" pitchFamily="18" charset="0"/>
              </a:rPr>
              <a:t>собачкою» Майя </a:t>
            </a:r>
            <a:r>
              <a:rPr lang="uk-UA" sz="2400" b="1" dirty="0" err="1">
                <a:solidFill>
                  <a:srgbClr val="C00000"/>
                </a:solidFill>
                <a:effectLst>
                  <a:outerShdw blurRad="38100" dist="38100" dir="2700000" algn="tl">
                    <a:srgbClr val="000000">
                      <a:alpha val="43137"/>
                    </a:srgbClr>
                  </a:outerShdw>
                </a:effectLst>
                <a:latin typeface="Constantia" pitchFamily="18" charset="0"/>
              </a:rPr>
              <a:t>Плісецька</a:t>
            </a:r>
            <a:r>
              <a:rPr lang="uk-UA" sz="2400" b="1" dirty="0">
                <a:solidFill>
                  <a:srgbClr val="C00000"/>
                </a:solidFill>
                <a:effectLst>
                  <a:outerShdw blurRad="38100" dist="38100" dir="2700000" algn="tl">
                    <a:srgbClr val="000000">
                      <a:alpha val="43137"/>
                    </a:srgbClr>
                  </a:outerShdw>
                </a:effectLst>
                <a:latin typeface="Constantia" pitchFamily="18" charset="0"/>
              </a:rPr>
              <a:t> станцювала 4 січня 1990 року. </a:t>
            </a:r>
            <a:r>
              <a:rPr lang="uk-UA" sz="2400" b="1" dirty="0" err="1" smtClean="0">
                <a:solidFill>
                  <a:srgbClr val="C00000"/>
                </a:solidFill>
                <a:effectLst>
                  <a:outerShdw blurRad="38100" dist="38100" dir="2700000" algn="tl">
                    <a:srgbClr val="000000">
                      <a:alpha val="43137"/>
                    </a:srgbClr>
                  </a:outerShdw>
                </a:effectLst>
                <a:latin typeface="Constantia" pitchFamily="18" charset="0"/>
              </a:rPr>
              <a:t>Мая</a:t>
            </a:r>
            <a:r>
              <a:rPr lang="uk-UA" sz="2400" b="1" dirty="0" smtClean="0">
                <a:solidFill>
                  <a:srgbClr val="C00000"/>
                </a:solidFill>
                <a:effectLst>
                  <a:outerShdw blurRad="38100" dist="38100" dir="2700000" algn="tl">
                    <a:srgbClr val="000000">
                      <a:alpha val="43137"/>
                    </a:srgbClr>
                  </a:outerShdw>
                </a:effectLst>
                <a:latin typeface="Constantia" pitchFamily="18" charset="0"/>
              </a:rPr>
              <a:t> </a:t>
            </a:r>
            <a:r>
              <a:rPr lang="uk-UA" sz="2400" b="1" dirty="0" err="1" smtClean="0">
                <a:solidFill>
                  <a:srgbClr val="C00000"/>
                </a:solidFill>
                <a:effectLst>
                  <a:outerShdw blurRad="38100" dist="38100" dir="2700000" algn="tl">
                    <a:srgbClr val="000000">
                      <a:alpha val="43137"/>
                    </a:srgbClr>
                  </a:outerShdw>
                </a:effectLst>
                <a:latin typeface="Constantia" pitchFamily="18" charset="0"/>
              </a:rPr>
              <a:t>Плисецская</a:t>
            </a:r>
            <a:r>
              <a:rPr lang="uk-UA" sz="2400" b="1" dirty="0" smtClean="0">
                <a:solidFill>
                  <a:srgbClr val="C00000"/>
                </a:solidFill>
                <a:effectLst>
                  <a:outerShdw blurRad="38100" dist="38100" dir="2700000" algn="tl">
                    <a:srgbClr val="000000">
                      <a:alpha val="43137"/>
                    </a:srgbClr>
                  </a:outerShdw>
                </a:effectLst>
                <a:latin typeface="Constantia" pitchFamily="18" charset="0"/>
              </a:rPr>
              <a:t>. </a:t>
            </a:r>
            <a:r>
              <a:rPr lang="uk-UA" sz="2400" b="1" dirty="0" err="1" smtClean="0">
                <a:solidFill>
                  <a:srgbClr val="C00000"/>
                </a:solidFill>
                <a:effectLst>
                  <a:outerShdw blurRad="38100" dist="38100" dir="2700000" algn="tl">
                    <a:srgbClr val="000000">
                      <a:alpha val="43137"/>
                    </a:srgbClr>
                  </a:outerShdw>
                </a:effectLst>
                <a:latin typeface="Constantia" pitchFamily="18" charset="0"/>
              </a:rPr>
              <a:t>Кармен-</a:t>
            </a:r>
            <a:r>
              <a:rPr lang="uk-UA" sz="2400" b="1" dirty="0" smtClean="0">
                <a:solidFill>
                  <a:srgbClr val="C00000"/>
                </a:solidFill>
                <a:effectLst>
                  <a:outerShdw blurRad="38100" dist="38100" dir="2700000" algn="tl">
                    <a:srgbClr val="000000">
                      <a:alpha val="43137"/>
                    </a:srgbClr>
                  </a:outerShdw>
                </a:effectLst>
                <a:latin typeface="Constantia" pitchFamily="18" charset="0"/>
              </a:rPr>
              <a:t> </a:t>
            </a:r>
            <a:r>
              <a:rPr lang="uk-UA" sz="2400" b="1" dirty="0" err="1" smtClean="0">
                <a:solidFill>
                  <a:srgbClr val="C00000"/>
                </a:solidFill>
                <a:effectLst>
                  <a:outerShdw blurRad="38100" dist="38100" dir="2700000" algn="tl">
                    <a:srgbClr val="000000">
                      <a:alpha val="43137"/>
                    </a:srgbClr>
                  </a:outerShdw>
                </a:effectLst>
                <a:latin typeface="Constantia" pitchFamily="18" charset="0"/>
              </a:rPr>
              <a:t>Сюита</a:t>
            </a:r>
            <a:r>
              <a:rPr lang="uk-UA" sz="2400" b="1" dirty="0" smtClean="0">
                <a:solidFill>
                  <a:srgbClr val="C00000"/>
                </a:solidFill>
                <a:effectLst>
                  <a:outerShdw blurRad="38100" dist="38100" dir="2700000" algn="tl">
                    <a:srgbClr val="000000">
                      <a:alpha val="43137"/>
                    </a:srgbClr>
                  </a:outerShdw>
                </a:effectLst>
                <a:latin typeface="Constantia" pitchFamily="18" charset="0"/>
              </a:rPr>
              <a:t>.</a:t>
            </a:r>
            <a:endParaRPr lang="uk-UA" sz="2400" b="1" dirty="0">
              <a:solidFill>
                <a:srgbClr val="C00000"/>
              </a:solidFill>
              <a:effectLst>
                <a:outerShdw blurRad="38100" dist="38100" dir="2700000" algn="tl">
                  <a:srgbClr val="000000">
                    <a:alpha val="43137"/>
                  </a:srgbClr>
                </a:outerShdw>
              </a:effectLst>
              <a:latin typeface="Constantia" pitchFamily="18" charset="0"/>
            </a:endParaRPr>
          </a:p>
        </p:txBody>
      </p:sp>
      <p:pic>
        <p:nvPicPr>
          <p:cNvPr id="10244" name="Picture 4" descr="http://t1.gstatic.com/images?q=tbn:ANd9GcTfhXDimXfxfPaUena8kqhMVDRjl2pax_H-Hh9IGf-vo4jzuAco1g">
            <a:hlinkClick r:id="rId6" action="ppaction://hlinkfile"/>
          </p:cNvPr>
          <p:cNvPicPr>
            <a:picLocks noChangeAspect="1" noChangeArrowheads="1"/>
          </p:cNvPicPr>
          <p:nvPr/>
        </p:nvPicPr>
        <p:blipFill>
          <a:blip r:embed="rId7" cstate="print"/>
          <a:srcRect/>
          <a:stretch>
            <a:fillRect/>
          </a:stretch>
        </p:blipFill>
        <p:spPr bwMode="auto">
          <a:xfrm>
            <a:off x="8286776" y="6215082"/>
            <a:ext cx="515880" cy="500042"/>
          </a:xfrm>
          <a:prstGeom prst="rect">
            <a:avLst/>
          </a:prstGeom>
          <a:noFill/>
        </p:spPr>
      </p:pic>
      <p:sp>
        <p:nvSpPr>
          <p:cNvPr id="8" name="Прямоугольник 7"/>
          <p:cNvSpPr/>
          <p:nvPr/>
        </p:nvSpPr>
        <p:spPr>
          <a:xfrm>
            <a:off x="6643702" y="6357958"/>
            <a:ext cx="1267719" cy="369332"/>
          </a:xfrm>
          <a:prstGeom prst="rect">
            <a:avLst/>
          </a:prstGeom>
        </p:spPr>
        <p:txBody>
          <a:bodyPr wrap="none">
            <a:spAutoFit/>
          </a:bodyPr>
          <a:lstStyle/>
          <a:p>
            <a:r>
              <a:rPr lang="ru-RU" sz="1200" dirty="0" smtClean="0"/>
              <a:t> </a:t>
            </a:r>
            <a:r>
              <a:rPr lang="ru-RU" sz="1200" dirty="0" err="1" smtClean="0"/>
              <a:t>Кармен</a:t>
            </a:r>
            <a:r>
              <a:rPr lang="ru-RU" sz="1200" dirty="0" smtClean="0"/>
              <a:t>- Сюита</a:t>
            </a:r>
            <a:r>
              <a:rPr lang="ru-RU" dirty="0" smtClean="0"/>
              <a:t>.</a:t>
            </a:r>
            <a:endParaRPr lang="ru-RU" dirty="0"/>
          </a:p>
        </p:txBody>
      </p:sp>
    </p:spTree>
    <p:extLst>
      <p:ext uri="{BB962C8B-B14F-4D97-AF65-F5344CB8AC3E}">
        <p14:creationId xmlns:p14="http://schemas.microsoft.com/office/powerpoint/2010/main" val="237370642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6627"/>
                                        </p:tgtEl>
                                        <p:attrNameLst>
                                          <p:attrName>style.visibility</p:attrName>
                                        </p:attrNameLst>
                                      </p:cBhvr>
                                      <p:to>
                                        <p:strVal val="visible"/>
                                      </p:to>
                                    </p:set>
                                    <p:anim calcmode="lin" valueType="num">
                                      <p:cBhvr>
                                        <p:cTn id="7" dur="1000" fill="hold"/>
                                        <p:tgtEl>
                                          <p:spTgt spid="26627"/>
                                        </p:tgtEl>
                                        <p:attrNameLst>
                                          <p:attrName>ppt_x</p:attrName>
                                        </p:attrNameLst>
                                      </p:cBhvr>
                                      <p:tavLst>
                                        <p:tav tm="0">
                                          <p:val>
                                            <p:strVal val="#ppt_x-.2"/>
                                          </p:val>
                                        </p:tav>
                                        <p:tav tm="100000">
                                          <p:val>
                                            <p:strVal val="#ppt_x"/>
                                          </p:val>
                                        </p:tav>
                                      </p:tavLst>
                                    </p:anim>
                                    <p:anim calcmode="lin" valueType="num">
                                      <p:cBhvr>
                                        <p:cTn id="8" dur="1000" fill="hold"/>
                                        <p:tgtEl>
                                          <p:spTgt spid="26627"/>
                                        </p:tgtEl>
                                        <p:attrNameLst>
                                          <p:attrName>ppt_y</p:attrName>
                                        </p:attrNameLst>
                                      </p:cBhvr>
                                      <p:tavLst>
                                        <p:tav tm="0">
                                          <p:val>
                                            <p:strVal val="#ppt_y"/>
                                          </p:val>
                                        </p:tav>
                                        <p:tav tm="100000">
                                          <p:val>
                                            <p:strVal val="#ppt_y"/>
                                          </p:val>
                                        </p:tav>
                                      </p:tavLst>
                                    </p:anim>
                                    <p:animEffect transition="in" filter="wipe(right)" prLst="gradientSize: 0.1">
                                      <p:cBhvr>
                                        <p:cTn id="9" dur="1000"/>
                                        <p:tgtEl>
                                          <p:spTgt spid="26627"/>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26628"/>
                                        </p:tgtEl>
                                        <p:attrNameLst>
                                          <p:attrName>style.visibility</p:attrName>
                                        </p:attrNameLst>
                                      </p:cBhvr>
                                      <p:to>
                                        <p:strVal val="visible"/>
                                      </p:to>
                                    </p:set>
                                    <p:anim calcmode="lin" valueType="num">
                                      <p:cBhvr>
                                        <p:cTn id="14" dur="1000" fill="hold"/>
                                        <p:tgtEl>
                                          <p:spTgt spid="26628"/>
                                        </p:tgtEl>
                                        <p:attrNameLst>
                                          <p:attrName>ppt_x</p:attrName>
                                        </p:attrNameLst>
                                      </p:cBhvr>
                                      <p:tavLst>
                                        <p:tav tm="0">
                                          <p:val>
                                            <p:strVal val="#ppt_x-.2"/>
                                          </p:val>
                                        </p:tav>
                                        <p:tav tm="100000">
                                          <p:val>
                                            <p:strVal val="#ppt_x"/>
                                          </p:val>
                                        </p:tav>
                                      </p:tavLst>
                                    </p:anim>
                                    <p:anim calcmode="lin" valueType="num">
                                      <p:cBhvr>
                                        <p:cTn id="15" dur="1000" fill="hold"/>
                                        <p:tgtEl>
                                          <p:spTgt spid="26628"/>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6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844" y="357166"/>
            <a:ext cx="2834237" cy="1077218"/>
          </a:xfrm>
          <a:prstGeom prst="rect">
            <a:avLst/>
          </a:prstGeom>
        </p:spPr>
        <p:txBody>
          <a:bodyPr wrap="none">
            <a:spAutoFit/>
          </a:bodyPr>
          <a:lstStyle/>
          <a:p>
            <a:r>
              <a:rPr lang="ru-RU" sz="1600" b="1" dirty="0" smtClean="0">
                <a:latin typeface="Constantia" pitchFamily="18" charset="0"/>
              </a:rPr>
              <a:t>Лепешинская </a:t>
            </a:r>
          </a:p>
          <a:p>
            <a:r>
              <a:rPr lang="ru-RU" sz="1600" b="1" dirty="0" smtClean="0">
                <a:latin typeface="Constantia" pitchFamily="18" charset="0"/>
              </a:rPr>
              <a:t>Ольга Васильевна</a:t>
            </a:r>
          </a:p>
          <a:p>
            <a:r>
              <a:rPr lang="uk-UA" sz="1600" dirty="0" smtClean="0">
                <a:latin typeface="Constantia" pitchFamily="18" charset="0"/>
              </a:rPr>
              <a:t>1916-2008</a:t>
            </a:r>
          </a:p>
          <a:p>
            <a:r>
              <a:rPr lang="uk-UA" sz="1600" dirty="0" smtClean="0">
                <a:latin typeface="Constantia" pitchFamily="18" charset="0"/>
              </a:rPr>
              <a:t>Балерина, балетний педагог</a:t>
            </a:r>
            <a:endParaRPr lang="ru-RU" sz="1600" dirty="0">
              <a:latin typeface="Constantia" pitchFamily="18" charset="0"/>
            </a:endParaRPr>
          </a:p>
        </p:txBody>
      </p:sp>
      <p:pic>
        <p:nvPicPr>
          <p:cNvPr id="39938" name="Picture 2" descr="http://dancelib.ru/books/item/f00/s00/z0000000/pic/000072.jpg"/>
          <p:cNvPicPr>
            <a:picLocks noChangeAspect="1" noChangeArrowheads="1"/>
          </p:cNvPicPr>
          <p:nvPr/>
        </p:nvPicPr>
        <p:blipFill>
          <a:blip r:embed="rId2"/>
          <a:srcRect/>
          <a:stretch>
            <a:fillRect/>
          </a:stretch>
        </p:blipFill>
        <p:spPr bwMode="auto">
          <a:xfrm>
            <a:off x="357158" y="1500174"/>
            <a:ext cx="2928958" cy="4950072"/>
          </a:xfrm>
          <a:prstGeom prst="rect">
            <a:avLst/>
          </a:prstGeom>
          <a:noFill/>
        </p:spPr>
      </p:pic>
      <p:pic>
        <p:nvPicPr>
          <p:cNvPr id="39940" name="Picture 4" descr="http://upload.wikimedia.org/wikipedia/commons/f/fa/Yury_Grigorovich.jpg"/>
          <p:cNvPicPr>
            <a:picLocks noChangeAspect="1" noChangeArrowheads="1"/>
          </p:cNvPicPr>
          <p:nvPr/>
        </p:nvPicPr>
        <p:blipFill>
          <a:blip r:embed="rId3"/>
          <a:srcRect/>
          <a:stretch>
            <a:fillRect/>
          </a:stretch>
        </p:blipFill>
        <p:spPr bwMode="auto">
          <a:xfrm>
            <a:off x="3571868" y="357166"/>
            <a:ext cx="2190752" cy="3505204"/>
          </a:xfrm>
          <a:prstGeom prst="rect">
            <a:avLst/>
          </a:prstGeom>
          <a:noFill/>
        </p:spPr>
      </p:pic>
      <p:sp>
        <p:nvSpPr>
          <p:cNvPr id="5" name="Прямоугольник 4"/>
          <p:cNvSpPr/>
          <p:nvPr/>
        </p:nvSpPr>
        <p:spPr>
          <a:xfrm>
            <a:off x="3571868" y="4286256"/>
            <a:ext cx="2643206" cy="1477328"/>
          </a:xfrm>
          <a:prstGeom prst="rect">
            <a:avLst/>
          </a:prstGeom>
        </p:spPr>
        <p:txBody>
          <a:bodyPr wrap="square">
            <a:spAutoFit/>
          </a:bodyPr>
          <a:lstStyle/>
          <a:p>
            <a:pPr algn="ctr"/>
            <a:r>
              <a:rPr lang="ru-RU" b="1" dirty="0" smtClean="0">
                <a:solidFill>
                  <a:schemeClr val="tx1">
                    <a:lumMod val="85000"/>
                    <a:lumOff val="15000"/>
                  </a:schemeClr>
                </a:solidFill>
                <a:latin typeface="Constantia" pitchFamily="18" charset="0"/>
              </a:rPr>
              <a:t>Григорович </a:t>
            </a:r>
          </a:p>
          <a:p>
            <a:pPr algn="ctr"/>
            <a:r>
              <a:rPr lang="ru-RU" b="1" dirty="0" err="1" smtClean="0">
                <a:solidFill>
                  <a:schemeClr val="tx1">
                    <a:lumMod val="85000"/>
                    <a:lumOff val="15000"/>
                  </a:schemeClr>
                </a:solidFill>
                <a:latin typeface="Constantia" pitchFamily="18" charset="0"/>
              </a:rPr>
              <a:t>Юрій</a:t>
            </a:r>
            <a:r>
              <a:rPr lang="ru-RU" b="1" dirty="0" smtClean="0">
                <a:solidFill>
                  <a:schemeClr val="tx1">
                    <a:lumMod val="85000"/>
                    <a:lumOff val="15000"/>
                  </a:schemeClr>
                </a:solidFill>
                <a:latin typeface="Constantia" pitchFamily="18" charset="0"/>
              </a:rPr>
              <a:t> </a:t>
            </a:r>
            <a:r>
              <a:rPr lang="ru-RU" b="1" dirty="0" err="1" smtClean="0">
                <a:solidFill>
                  <a:schemeClr val="tx1">
                    <a:lumMod val="85000"/>
                    <a:lumOff val="15000"/>
                  </a:schemeClr>
                </a:solidFill>
                <a:latin typeface="Constantia" pitchFamily="18" charset="0"/>
              </a:rPr>
              <a:t>Миколайович</a:t>
            </a:r>
            <a:r>
              <a:rPr lang="ru-RU" b="1" dirty="0" smtClean="0">
                <a:solidFill>
                  <a:schemeClr val="tx1">
                    <a:lumMod val="85000"/>
                    <a:lumOff val="15000"/>
                  </a:schemeClr>
                </a:solidFill>
                <a:latin typeface="Constantia" pitchFamily="18" charset="0"/>
              </a:rPr>
              <a:t> </a:t>
            </a:r>
            <a:r>
              <a:rPr lang="ru-RU" dirty="0" smtClean="0">
                <a:solidFill>
                  <a:schemeClr val="tx1">
                    <a:lumMod val="85000"/>
                    <a:lumOff val="15000"/>
                  </a:schemeClr>
                </a:solidFill>
              </a:rPr>
              <a:t>  </a:t>
            </a:r>
          </a:p>
          <a:p>
            <a:r>
              <a:rPr lang="ru-RU" dirty="0" smtClean="0">
                <a:solidFill>
                  <a:schemeClr val="tx1">
                    <a:lumMod val="85000"/>
                    <a:lumOff val="15000"/>
                  </a:schemeClr>
                </a:solidFill>
              </a:rPr>
              <a:t>(нар. 1927 — артист балета, балетмейстер, хореограф.</a:t>
            </a:r>
            <a:endParaRPr lang="ru-RU" dirty="0">
              <a:solidFill>
                <a:schemeClr val="tx1">
                  <a:lumMod val="85000"/>
                  <a:lumOff val="15000"/>
                </a:schemeClr>
              </a:solidFill>
            </a:endParaRPr>
          </a:p>
        </p:txBody>
      </p:sp>
      <p:sp>
        <p:nvSpPr>
          <p:cNvPr id="7" name="Прямоугольник 6"/>
          <p:cNvSpPr/>
          <p:nvPr/>
        </p:nvSpPr>
        <p:spPr>
          <a:xfrm>
            <a:off x="6072198" y="5286388"/>
            <a:ext cx="2714644" cy="1200329"/>
          </a:xfrm>
          <a:prstGeom prst="rect">
            <a:avLst/>
          </a:prstGeom>
        </p:spPr>
        <p:txBody>
          <a:bodyPr wrap="square">
            <a:spAutoFit/>
          </a:bodyPr>
          <a:lstStyle/>
          <a:p>
            <a:pPr algn="ctr"/>
            <a:r>
              <a:rPr lang="ru-RU" b="1" dirty="0" smtClean="0">
                <a:solidFill>
                  <a:schemeClr val="tx1">
                    <a:lumMod val="85000"/>
                    <a:lumOff val="15000"/>
                  </a:schemeClr>
                </a:solidFill>
                <a:latin typeface="Constantia" pitchFamily="18" charset="0"/>
              </a:rPr>
              <a:t>Бессмертнова</a:t>
            </a:r>
            <a:r>
              <a:rPr lang="ru-RU" dirty="0" smtClean="0">
                <a:solidFill>
                  <a:schemeClr val="tx1">
                    <a:lumMod val="85000"/>
                    <a:lumOff val="15000"/>
                  </a:schemeClr>
                </a:solidFill>
              </a:rPr>
              <a:t>  </a:t>
            </a:r>
            <a:r>
              <a:rPr lang="ru-RU" dirty="0" err="1" smtClean="0">
                <a:solidFill>
                  <a:schemeClr val="tx1">
                    <a:lumMod val="85000"/>
                    <a:lumOff val="15000"/>
                  </a:schemeClr>
                </a:solidFill>
              </a:rPr>
              <a:t>Наталля</a:t>
            </a:r>
            <a:endParaRPr lang="ru-RU" dirty="0" smtClean="0">
              <a:solidFill>
                <a:schemeClr val="tx1">
                  <a:lumMod val="85000"/>
                  <a:lumOff val="15000"/>
                </a:schemeClr>
              </a:solidFill>
            </a:endParaRPr>
          </a:p>
          <a:p>
            <a:r>
              <a:rPr lang="ru-RU" dirty="0" smtClean="0">
                <a:solidFill>
                  <a:schemeClr val="tx1">
                    <a:lumMod val="85000"/>
                    <a:lumOff val="15000"/>
                  </a:schemeClr>
                </a:solidFill>
              </a:rPr>
              <a:t>1941-2008</a:t>
            </a:r>
          </a:p>
          <a:p>
            <a:r>
              <a:rPr lang="uk-UA" dirty="0" smtClean="0">
                <a:latin typeface="Constantia" pitchFamily="18" charset="0"/>
              </a:rPr>
              <a:t>Балерина, балетний педагог</a:t>
            </a:r>
            <a:endParaRPr lang="ru-RU" dirty="0">
              <a:latin typeface="Constantia" pitchFamily="18" charset="0"/>
            </a:endParaRPr>
          </a:p>
        </p:txBody>
      </p:sp>
      <p:pic>
        <p:nvPicPr>
          <p:cNvPr id="39942" name="Picture 6" descr="http://t0.gstatic.com/images?q=tbn:ANd9GcQNF9tVmOyNbLdtOkDQ4Zx8NqRxXXHUDyjQ_uLhHdGs9ajulaXj"/>
          <p:cNvPicPr>
            <a:picLocks noChangeAspect="1" noChangeArrowheads="1"/>
          </p:cNvPicPr>
          <p:nvPr/>
        </p:nvPicPr>
        <p:blipFill>
          <a:blip r:embed="rId4"/>
          <a:srcRect/>
          <a:stretch>
            <a:fillRect/>
          </a:stretch>
        </p:blipFill>
        <p:spPr bwMode="auto">
          <a:xfrm>
            <a:off x="6286512" y="1142984"/>
            <a:ext cx="2796840" cy="371477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9938"/>
                                        </p:tgtEl>
                                        <p:attrNameLst>
                                          <p:attrName>style.visibility</p:attrName>
                                        </p:attrNameLst>
                                      </p:cBhvr>
                                      <p:to>
                                        <p:strVal val="visible"/>
                                      </p:to>
                                    </p:set>
                                    <p:anim calcmode="lin" valueType="num">
                                      <p:cBhvr>
                                        <p:cTn id="7" dur="1000" fill="hold"/>
                                        <p:tgtEl>
                                          <p:spTgt spid="39938"/>
                                        </p:tgtEl>
                                        <p:attrNameLst>
                                          <p:attrName>ppt_x</p:attrName>
                                        </p:attrNameLst>
                                      </p:cBhvr>
                                      <p:tavLst>
                                        <p:tav tm="0">
                                          <p:val>
                                            <p:strVal val="#ppt_x-.2"/>
                                          </p:val>
                                        </p:tav>
                                        <p:tav tm="100000">
                                          <p:val>
                                            <p:strVal val="#ppt_x"/>
                                          </p:val>
                                        </p:tav>
                                      </p:tavLst>
                                    </p:anim>
                                    <p:anim calcmode="lin" valueType="num">
                                      <p:cBhvr>
                                        <p:cTn id="8" dur="1000" fill="hold"/>
                                        <p:tgtEl>
                                          <p:spTgt spid="39938"/>
                                        </p:tgtEl>
                                        <p:attrNameLst>
                                          <p:attrName>ppt_y</p:attrName>
                                        </p:attrNameLst>
                                      </p:cBhvr>
                                      <p:tavLst>
                                        <p:tav tm="0">
                                          <p:val>
                                            <p:strVal val="#ppt_y"/>
                                          </p:val>
                                        </p:tav>
                                        <p:tav tm="100000">
                                          <p:val>
                                            <p:strVal val="#ppt_y"/>
                                          </p:val>
                                        </p:tav>
                                      </p:tavLst>
                                    </p:anim>
                                    <p:animEffect transition="in" filter="wipe(right)" prLst="gradientSize: 0.1">
                                      <p:cBhvr>
                                        <p:cTn id="9" dur="1000"/>
                                        <p:tgtEl>
                                          <p:spTgt spid="3993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1000" fill="hold"/>
                                        <p:tgtEl>
                                          <p:spTgt spid="2"/>
                                        </p:tgtEl>
                                        <p:attrNameLst>
                                          <p:attrName>ppt_x</p:attrName>
                                        </p:attrNameLst>
                                      </p:cBhvr>
                                      <p:tavLst>
                                        <p:tav tm="0">
                                          <p:val>
                                            <p:strVal val="#ppt_x"/>
                                          </p:val>
                                        </p:tav>
                                        <p:tav tm="100000">
                                          <p:val>
                                            <p:strVal val="#ppt_x"/>
                                          </p:val>
                                        </p:tav>
                                      </p:tavLst>
                                    </p:anim>
                                    <p:anim calcmode="lin" valueType="num">
                                      <p:cBhvr additive="base">
                                        <p:cTn id="15"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9" presetClass="entr" presetSubtype="0" fill="hold" nodeType="clickEffect">
                                  <p:stCondLst>
                                    <p:cond delay="0"/>
                                  </p:stCondLst>
                                  <p:childTnLst>
                                    <p:set>
                                      <p:cBhvr>
                                        <p:cTn id="19" dur="1" fill="hold">
                                          <p:stCondLst>
                                            <p:cond delay="0"/>
                                          </p:stCondLst>
                                        </p:cTn>
                                        <p:tgtEl>
                                          <p:spTgt spid="39940"/>
                                        </p:tgtEl>
                                        <p:attrNameLst>
                                          <p:attrName>style.visibility</p:attrName>
                                        </p:attrNameLst>
                                      </p:cBhvr>
                                      <p:to>
                                        <p:strVal val="visible"/>
                                      </p:to>
                                    </p:set>
                                    <p:anim calcmode="lin" valueType="num">
                                      <p:cBhvr>
                                        <p:cTn id="20" dur="1000" fill="hold"/>
                                        <p:tgtEl>
                                          <p:spTgt spid="39940"/>
                                        </p:tgtEl>
                                        <p:attrNameLst>
                                          <p:attrName>ppt_x</p:attrName>
                                        </p:attrNameLst>
                                      </p:cBhvr>
                                      <p:tavLst>
                                        <p:tav tm="0">
                                          <p:val>
                                            <p:strVal val="#ppt_x-.2"/>
                                          </p:val>
                                        </p:tav>
                                        <p:tav tm="100000">
                                          <p:val>
                                            <p:strVal val="#ppt_x"/>
                                          </p:val>
                                        </p:tav>
                                      </p:tavLst>
                                    </p:anim>
                                    <p:anim calcmode="lin" valueType="num">
                                      <p:cBhvr>
                                        <p:cTn id="21" dur="1000" fill="hold"/>
                                        <p:tgtEl>
                                          <p:spTgt spid="39940"/>
                                        </p:tgtEl>
                                        <p:attrNameLst>
                                          <p:attrName>ppt_y</p:attrName>
                                        </p:attrNameLst>
                                      </p:cBhvr>
                                      <p:tavLst>
                                        <p:tav tm="0">
                                          <p:val>
                                            <p:strVal val="#ppt_y"/>
                                          </p:val>
                                        </p:tav>
                                        <p:tav tm="100000">
                                          <p:val>
                                            <p:strVal val="#ppt_y"/>
                                          </p:val>
                                        </p:tav>
                                      </p:tavLst>
                                    </p:anim>
                                    <p:animEffect transition="in" filter="wipe(right)" prLst="gradientSize: 0.1">
                                      <p:cBhvr>
                                        <p:cTn id="22" dur="1000"/>
                                        <p:tgtEl>
                                          <p:spTgt spid="39940"/>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amond(in)">
                                      <p:cBhvr>
                                        <p:cTn id="27" dur="1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9" presetClass="entr" presetSubtype="0" fill="hold" nodeType="clickEffect">
                                  <p:stCondLst>
                                    <p:cond delay="0"/>
                                  </p:stCondLst>
                                  <p:childTnLst>
                                    <p:set>
                                      <p:cBhvr>
                                        <p:cTn id="31" dur="1" fill="hold">
                                          <p:stCondLst>
                                            <p:cond delay="0"/>
                                          </p:stCondLst>
                                        </p:cTn>
                                        <p:tgtEl>
                                          <p:spTgt spid="39942"/>
                                        </p:tgtEl>
                                        <p:attrNameLst>
                                          <p:attrName>style.visibility</p:attrName>
                                        </p:attrNameLst>
                                      </p:cBhvr>
                                      <p:to>
                                        <p:strVal val="visible"/>
                                      </p:to>
                                    </p:set>
                                    <p:anim calcmode="lin" valueType="num">
                                      <p:cBhvr>
                                        <p:cTn id="32" dur="1000" fill="hold"/>
                                        <p:tgtEl>
                                          <p:spTgt spid="39942"/>
                                        </p:tgtEl>
                                        <p:attrNameLst>
                                          <p:attrName>ppt_x</p:attrName>
                                        </p:attrNameLst>
                                      </p:cBhvr>
                                      <p:tavLst>
                                        <p:tav tm="0">
                                          <p:val>
                                            <p:strVal val="#ppt_x-.2"/>
                                          </p:val>
                                        </p:tav>
                                        <p:tav tm="100000">
                                          <p:val>
                                            <p:strVal val="#ppt_x"/>
                                          </p:val>
                                        </p:tav>
                                      </p:tavLst>
                                    </p:anim>
                                    <p:anim calcmode="lin" valueType="num">
                                      <p:cBhvr>
                                        <p:cTn id="33" dur="1000" fill="hold"/>
                                        <p:tgtEl>
                                          <p:spTgt spid="39942"/>
                                        </p:tgtEl>
                                        <p:attrNameLst>
                                          <p:attrName>ppt_y</p:attrName>
                                        </p:attrNameLst>
                                      </p:cBhvr>
                                      <p:tavLst>
                                        <p:tav tm="0">
                                          <p:val>
                                            <p:strVal val="#ppt_y"/>
                                          </p:val>
                                        </p:tav>
                                        <p:tav tm="100000">
                                          <p:val>
                                            <p:strVal val="#ppt_y"/>
                                          </p:val>
                                        </p:tav>
                                      </p:tavLst>
                                    </p:anim>
                                    <p:animEffect transition="in" filter="wipe(right)" prLst="gradientSize: 0.1">
                                      <p:cBhvr>
                                        <p:cTn id="34" dur="1000"/>
                                        <p:tgtEl>
                                          <p:spTgt spid="39942"/>
                                        </p:tgtEl>
                                      </p:cBhvr>
                                    </p:animEffect>
                                  </p:childTnLst>
                                </p:cTn>
                              </p:par>
                            </p:childTnLst>
                          </p:cTn>
                        </p:par>
                      </p:childTnLst>
                    </p:cTn>
                  </p:par>
                  <p:par>
                    <p:cTn id="35" fill="hold">
                      <p:stCondLst>
                        <p:cond delay="indefinite"/>
                      </p:stCondLst>
                      <p:childTnLst>
                        <p:par>
                          <p:cTn id="36" fill="hold">
                            <p:stCondLst>
                              <p:cond delay="0"/>
                            </p:stCondLst>
                            <p:childTnLst>
                              <p:par>
                                <p:cTn id="37" presetID="8" presetClass="entr" presetSubtype="32"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diamond(out)">
                                      <p:cBhvr>
                                        <p:cTn id="3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844" y="5000636"/>
            <a:ext cx="3071834" cy="1200329"/>
          </a:xfrm>
          <a:prstGeom prst="rect">
            <a:avLst/>
          </a:prstGeom>
        </p:spPr>
        <p:txBody>
          <a:bodyPr wrap="square">
            <a:spAutoFit/>
          </a:bodyPr>
          <a:lstStyle/>
          <a:p>
            <a:r>
              <a:rPr lang="uk-UA" dirty="0" smtClean="0"/>
              <a:t>Маріс </a:t>
            </a:r>
            <a:r>
              <a:rPr lang="uk-UA" dirty="0" err="1" smtClean="0"/>
              <a:t>–Рудольф</a:t>
            </a:r>
            <a:r>
              <a:rPr lang="uk-UA" dirty="0" smtClean="0"/>
              <a:t> Едуардович Лієпа 1936-1989</a:t>
            </a:r>
          </a:p>
          <a:p>
            <a:r>
              <a:rPr lang="uk-UA" dirty="0" smtClean="0"/>
              <a:t>Соліст </a:t>
            </a:r>
            <a:r>
              <a:rPr lang="uk-UA" dirty="0" err="1" smtClean="0"/>
              <a:t>балета</a:t>
            </a:r>
            <a:r>
              <a:rPr lang="uk-UA" dirty="0" smtClean="0"/>
              <a:t>, балетмейстер, балетний педагог, актор кіно</a:t>
            </a:r>
            <a:endParaRPr lang="ru-RU" dirty="0"/>
          </a:p>
        </p:txBody>
      </p:sp>
      <p:pic>
        <p:nvPicPr>
          <p:cNvPr id="40962" name="Picture 2" descr="http://namestars.ru/wp-content/uploads/2011/03/NS070.jpg"/>
          <p:cNvPicPr>
            <a:picLocks noChangeAspect="1" noChangeArrowheads="1"/>
          </p:cNvPicPr>
          <p:nvPr/>
        </p:nvPicPr>
        <p:blipFill>
          <a:blip r:embed="rId2"/>
          <a:srcRect/>
          <a:stretch>
            <a:fillRect/>
          </a:stretch>
        </p:blipFill>
        <p:spPr bwMode="auto">
          <a:xfrm>
            <a:off x="142844" y="142852"/>
            <a:ext cx="3071834" cy="4592393"/>
          </a:xfrm>
          <a:prstGeom prst="rect">
            <a:avLst/>
          </a:prstGeom>
          <a:noFill/>
        </p:spPr>
      </p:pic>
      <p:sp>
        <p:nvSpPr>
          <p:cNvPr id="4" name="Прямоугольник 3"/>
          <p:cNvSpPr/>
          <p:nvPr/>
        </p:nvSpPr>
        <p:spPr>
          <a:xfrm>
            <a:off x="3500430" y="5072074"/>
            <a:ext cx="2571768" cy="1477328"/>
          </a:xfrm>
          <a:prstGeom prst="rect">
            <a:avLst/>
          </a:prstGeom>
        </p:spPr>
        <p:txBody>
          <a:bodyPr wrap="square">
            <a:spAutoFit/>
          </a:bodyPr>
          <a:lstStyle/>
          <a:p>
            <a:r>
              <a:rPr lang="ru-RU" dirty="0" smtClean="0"/>
              <a:t>Рудольф </a:t>
            </a:r>
            <a:r>
              <a:rPr lang="ru-RU" dirty="0" err="1" smtClean="0"/>
              <a:t>Хаметовіч</a:t>
            </a:r>
            <a:r>
              <a:rPr lang="ru-RU" dirty="0" smtClean="0"/>
              <a:t> </a:t>
            </a:r>
            <a:r>
              <a:rPr lang="ru-RU" dirty="0" err="1" smtClean="0"/>
              <a:t>Нурієв</a:t>
            </a:r>
            <a:r>
              <a:rPr lang="ru-RU" dirty="0" smtClean="0"/>
              <a:t> 1938- 1993</a:t>
            </a:r>
          </a:p>
          <a:p>
            <a:r>
              <a:rPr lang="ru-RU" dirty="0" smtClean="0"/>
              <a:t>- </a:t>
            </a:r>
            <a:r>
              <a:rPr lang="ru-RU" dirty="0" err="1" smtClean="0"/>
              <a:t>радянський</a:t>
            </a:r>
            <a:r>
              <a:rPr lang="ru-RU" dirty="0" smtClean="0"/>
              <a:t> </a:t>
            </a:r>
            <a:r>
              <a:rPr lang="ru-RU" dirty="0" err="1" smtClean="0"/>
              <a:t>і</a:t>
            </a:r>
            <a:r>
              <a:rPr lang="ru-RU" dirty="0" smtClean="0"/>
              <a:t> </a:t>
            </a:r>
            <a:r>
              <a:rPr lang="ru-RU" dirty="0" err="1" smtClean="0"/>
              <a:t>британський</a:t>
            </a:r>
            <a:r>
              <a:rPr lang="ru-RU" dirty="0" smtClean="0"/>
              <a:t> артист балету, балетмейстер. </a:t>
            </a:r>
            <a:endParaRPr lang="ru-RU" dirty="0"/>
          </a:p>
        </p:txBody>
      </p:sp>
      <p:pic>
        <p:nvPicPr>
          <p:cNvPr id="40964" name="Picture 4" descr="http://img1.liveinternet.ru/images/attach/c/4/80/86/80086571_59812388_79242.jpg"/>
          <p:cNvPicPr>
            <a:picLocks noChangeAspect="1" noChangeArrowheads="1"/>
          </p:cNvPicPr>
          <p:nvPr/>
        </p:nvPicPr>
        <p:blipFill>
          <a:blip r:embed="rId3"/>
          <a:srcRect/>
          <a:stretch>
            <a:fillRect/>
          </a:stretch>
        </p:blipFill>
        <p:spPr bwMode="auto">
          <a:xfrm>
            <a:off x="3286116" y="571480"/>
            <a:ext cx="2928958" cy="4334859"/>
          </a:xfrm>
          <a:prstGeom prst="rect">
            <a:avLst/>
          </a:prstGeom>
          <a:noFill/>
        </p:spPr>
      </p:pic>
      <p:sp>
        <p:nvSpPr>
          <p:cNvPr id="6" name="Прямоугольник 5"/>
          <p:cNvSpPr/>
          <p:nvPr/>
        </p:nvSpPr>
        <p:spPr>
          <a:xfrm>
            <a:off x="6357950" y="4826675"/>
            <a:ext cx="2786050" cy="2031325"/>
          </a:xfrm>
          <a:prstGeom prst="rect">
            <a:avLst/>
          </a:prstGeom>
        </p:spPr>
        <p:txBody>
          <a:bodyPr wrap="square">
            <a:spAutoFit/>
          </a:bodyPr>
          <a:lstStyle/>
          <a:p>
            <a:r>
              <a:rPr lang="ru-RU" dirty="0" err="1" smtClean="0"/>
              <a:t>Вахтанг</a:t>
            </a:r>
            <a:r>
              <a:rPr lang="ru-RU" dirty="0" smtClean="0"/>
              <a:t> Михайлович </a:t>
            </a:r>
            <a:r>
              <a:rPr lang="ru-RU" dirty="0" err="1" smtClean="0"/>
              <a:t>Чабукіані</a:t>
            </a:r>
            <a:r>
              <a:rPr lang="ru-RU" dirty="0" smtClean="0"/>
              <a:t>  1910 -1992- </a:t>
            </a:r>
            <a:r>
              <a:rPr lang="ru-RU" dirty="0" err="1" smtClean="0"/>
              <a:t>грузинський</a:t>
            </a:r>
            <a:r>
              <a:rPr lang="ru-RU" dirty="0" smtClean="0"/>
              <a:t>, </a:t>
            </a:r>
            <a:r>
              <a:rPr lang="ru-RU" dirty="0" err="1" smtClean="0"/>
              <a:t>радянський</a:t>
            </a:r>
            <a:r>
              <a:rPr lang="ru-RU" dirty="0" smtClean="0"/>
              <a:t> артист балету, балетмейстер, педагог. </a:t>
            </a:r>
            <a:r>
              <a:rPr lang="ru-RU" dirty="0" err="1" smtClean="0"/>
              <a:t>Народний</a:t>
            </a:r>
            <a:r>
              <a:rPr lang="ru-RU" dirty="0" smtClean="0"/>
              <a:t> артист СРСР (1950)</a:t>
            </a:r>
            <a:endParaRPr lang="ru-RU" dirty="0"/>
          </a:p>
        </p:txBody>
      </p:sp>
      <p:pic>
        <p:nvPicPr>
          <p:cNvPr id="40966" name="Picture 6" descr="Vahtan Michailis dze Chabukiani.jpg"/>
          <p:cNvPicPr>
            <a:picLocks noChangeAspect="1" noChangeArrowheads="1"/>
          </p:cNvPicPr>
          <p:nvPr/>
        </p:nvPicPr>
        <p:blipFill>
          <a:blip r:embed="rId4"/>
          <a:srcRect/>
          <a:stretch>
            <a:fillRect/>
          </a:stretch>
        </p:blipFill>
        <p:spPr bwMode="auto">
          <a:xfrm>
            <a:off x="6375252" y="285728"/>
            <a:ext cx="2595208" cy="442915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0962"/>
                                        </p:tgtEl>
                                        <p:attrNameLst>
                                          <p:attrName>style.visibility</p:attrName>
                                        </p:attrNameLst>
                                      </p:cBhvr>
                                      <p:to>
                                        <p:strVal val="visible"/>
                                      </p:to>
                                    </p:set>
                                    <p:anim calcmode="lin" valueType="num">
                                      <p:cBhvr>
                                        <p:cTn id="7" dur="1000" fill="hold"/>
                                        <p:tgtEl>
                                          <p:spTgt spid="40962"/>
                                        </p:tgtEl>
                                        <p:attrNameLst>
                                          <p:attrName>ppt_x</p:attrName>
                                        </p:attrNameLst>
                                      </p:cBhvr>
                                      <p:tavLst>
                                        <p:tav tm="0">
                                          <p:val>
                                            <p:strVal val="#ppt_x-.2"/>
                                          </p:val>
                                        </p:tav>
                                        <p:tav tm="100000">
                                          <p:val>
                                            <p:strVal val="#ppt_x"/>
                                          </p:val>
                                        </p:tav>
                                      </p:tavLst>
                                    </p:anim>
                                    <p:anim calcmode="lin" valueType="num">
                                      <p:cBhvr>
                                        <p:cTn id="8" dur="1000" fill="hold"/>
                                        <p:tgtEl>
                                          <p:spTgt spid="40962"/>
                                        </p:tgtEl>
                                        <p:attrNameLst>
                                          <p:attrName>ppt_y</p:attrName>
                                        </p:attrNameLst>
                                      </p:cBhvr>
                                      <p:tavLst>
                                        <p:tav tm="0">
                                          <p:val>
                                            <p:strVal val="#ppt_y"/>
                                          </p:val>
                                        </p:tav>
                                        <p:tav tm="100000">
                                          <p:val>
                                            <p:strVal val="#ppt_y"/>
                                          </p:val>
                                        </p:tav>
                                      </p:tavLst>
                                    </p:anim>
                                    <p:animEffect transition="in" filter="wipe(right)" prLst="gradientSize: 0.1">
                                      <p:cBhvr>
                                        <p:cTn id="9" dur="1000"/>
                                        <p:tgtEl>
                                          <p:spTgt spid="4096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9" presetClass="entr" presetSubtype="0" fill="hold" nodeType="clickEffect">
                                  <p:stCondLst>
                                    <p:cond delay="0"/>
                                  </p:stCondLst>
                                  <p:childTnLst>
                                    <p:set>
                                      <p:cBhvr>
                                        <p:cTn id="19" dur="1" fill="hold">
                                          <p:stCondLst>
                                            <p:cond delay="0"/>
                                          </p:stCondLst>
                                        </p:cTn>
                                        <p:tgtEl>
                                          <p:spTgt spid="40964"/>
                                        </p:tgtEl>
                                        <p:attrNameLst>
                                          <p:attrName>style.visibility</p:attrName>
                                        </p:attrNameLst>
                                      </p:cBhvr>
                                      <p:to>
                                        <p:strVal val="visible"/>
                                      </p:to>
                                    </p:set>
                                    <p:anim calcmode="lin" valueType="num">
                                      <p:cBhvr>
                                        <p:cTn id="20" dur="1000" fill="hold"/>
                                        <p:tgtEl>
                                          <p:spTgt spid="40964"/>
                                        </p:tgtEl>
                                        <p:attrNameLst>
                                          <p:attrName>ppt_x</p:attrName>
                                        </p:attrNameLst>
                                      </p:cBhvr>
                                      <p:tavLst>
                                        <p:tav tm="0">
                                          <p:val>
                                            <p:strVal val="#ppt_x-.2"/>
                                          </p:val>
                                        </p:tav>
                                        <p:tav tm="100000">
                                          <p:val>
                                            <p:strVal val="#ppt_x"/>
                                          </p:val>
                                        </p:tav>
                                      </p:tavLst>
                                    </p:anim>
                                    <p:anim calcmode="lin" valueType="num">
                                      <p:cBhvr>
                                        <p:cTn id="21" dur="1000" fill="hold"/>
                                        <p:tgtEl>
                                          <p:spTgt spid="40964"/>
                                        </p:tgtEl>
                                        <p:attrNameLst>
                                          <p:attrName>ppt_y</p:attrName>
                                        </p:attrNameLst>
                                      </p:cBhvr>
                                      <p:tavLst>
                                        <p:tav tm="0">
                                          <p:val>
                                            <p:strVal val="#ppt_y"/>
                                          </p:val>
                                        </p:tav>
                                        <p:tav tm="100000">
                                          <p:val>
                                            <p:strVal val="#ppt_y"/>
                                          </p:val>
                                        </p:tav>
                                      </p:tavLst>
                                    </p:anim>
                                    <p:animEffect transition="in" filter="wipe(right)" prLst="gradientSize: 0.1">
                                      <p:cBhvr>
                                        <p:cTn id="22" dur="1000"/>
                                        <p:tgtEl>
                                          <p:spTgt spid="40964"/>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9" presetClass="entr" presetSubtype="0" fill="hold" nodeType="clickEffect">
                                  <p:stCondLst>
                                    <p:cond delay="0"/>
                                  </p:stCondLst>
                                  <p:childTnLst>
                                    <p:set>
                                      <p:cBhvr>
                                        <p:cTn id="32" dur="1" fill="hold">
                                          <p:stCondLst>
                                            <p:cond delay="0"/>
                                          </p:stCondLst>
                                        </p:cTn>
                                        <p:tgtEl>
                                          <p:spTgt spid="40966"/>
                                        </p:tgtEl>
                                        <p:attrNameLst>
                                          <p:attrName>style.visibility</p:attrName>
                                        </p:attrNameLst>
                                      </p:cBhvr>
                                      <p:to>
                                        <p:strVal val="visible"/>
                                      </p:to>
                                    </p:set>
                                    <p:anim calcmode="lin" valueType="num">
                                      <p:cBhvr>
                                        <p:cTn id="33" dur="1000" fill="hold"/>
                                        <p:tgtEl>
                                          <p:spTgt spid="40966"/>
                                        </p:tgtEl>
                                        <p:attrNameLst>
                                          <p:attrName>ppt_x</p:attrName>
                                        </p:attrNameLst>
                                      </p:cBhvr>
                                      <p:tavLst>
                                        <p:tav tm="0">
                                          <p:val>
                                            <p:strVal val="#ppt_x-.2"/>
                                          </p:val>
                                        </p:tav>
                                        <p:tav tm="100000">
                                          <p:val>
                                            <p:strVal val="#ppt_x"/>
                                          </p:val>
                                        </p:tav>
                                      </p:tavLst>
                                    </p:anim>
                                    <p:anim calcmode="lin" valueType="num">
                                      <p:cBhvr>
                                        <p:cTn id="34" dur="1000" fill="hold"/>
                                        <p:tgtEl>
                                          <p:spTgt spid="40966"/>
                                        </p:tgtEl>
                                        <p:attrNameLst>
                                          <p:attrName>ppt_y</p:attrName>
                                        </p:attrNameLst>
                                      </p:cBhvr>
                                      <p:tavLst>
                                        <p:tav tm="0">
                                          <p:val>
                                            <p:strVal val="#ppt_y"/>
                                          </p:val>
                                        </p:tav>
                                        <p:tav tm="100000">
                                          <p:val>
                                            <p:strVal val="#ppt_y"/>
                                          </p:val>
                                        </p:tav>
                                      </p:tavLst>
                                    </p:anim>
                                    <p:animEffect transition="in" filter="wipe(right)" prLst="gradientSize: 0.1">
                                      <p:cBhvr>
                                        <p:cTn id="35" dur="1000"/>
                                        <p:tgtEl>
                                          <p:spTgt spid="40966"/>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fill="hold"/>
                                        <p:tgtEl>
                                          <p:spTgt spid="6"/>
                                        </p:tgtEl>
                                        <p:attrNameLst>
                                          <p:attrName>ppt_x</p:attrName>
                                        </p:attrNameLst>
                                      </p:cBhvr>
                                      <p:tavLst>
                                        <p:tav tm="0">
                                          <p:val>
                                            <p:strVal val="#ppt_x"/>
                                          </p:val>
                                        </p:tav>
                                        <p:tav tm="100000">
                                          <p:val>
                                            <p:strVal val="#ppt_x"/>
                                          </p:val>
                                        </p:tav>
                                      </p:tavLst>
                                    </p:anim>
                                    <p:anim calcmode="lin" valueType="num">
                                      <p:cBhvr additive="base">
                                        <p:cTn id="4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844" y="4786322"/>
            <a:ext cx="4143404" cy="1477328"/>
          </a:xfrm>
          <a:prstGeom prst="rect">
            <a:avLst/>
          </a:prstGeom>
        </p:spPr>
        <p:txBody>
          <a:bodyPr wrap="square">
            <a:spAutoFit/>
          </a:bodyPr>
          <a:lstStyle/>
          <a:p>
            <a:r>
              <a:rPr lang="ru-RU" b="1" dirty="0" smtClean="0"/>
              <a:t>Катерина </a:t>
            </a:r>
            <a:r>
              <a:rPr lang="ru-RU" b="1" dirty="0" err="1" smtClean="0"/>
              <a:t>Сергіївна</a:t>
            </a:r>
            <a:r>
              <a:rPr lang="ru-RU" b="1" dirty="0" smtClean="0"/>
              <a:t> Максимова </a:t>
            </a:r>
            <a:r>
              <a:rPr lang="ru-RU" dirty="0" smtClean="0"/>
              <a:t>(1939-2009) - </a:t>
            </a:r>
            <a:r>
              <a:rPr lang="ru-RU" dirty="0" err="1" smtClean="0"/>
              <a:t>радянська</a:t>
            </a:r>
            <a:r>
              <a:rPr lang="ru-RU" dirty="0" smtClean="0"/>
              <a:t> </a:t>
            </a:r>
            <a:r>
              <a:rPr lang="ru-RU" dirty="0" err="1" smtClean="0"/>
              <a:t>і</a:t>
            </a:r>
            <a:r>
              <a:rPr lang="ru-RU" dirty="0" smtClean="0"/>
              <a:t> </a:t>
            </a:r>
            <a:r>
              <a:rPr lang="ru-RU" dirty="0" err="1" smtClean="0"/>
              <a:t>російська</a:t>
            </a:r>
            <a:r>
              <a:rPr lang="ru-RU" dirty="0" smtClean="0"/>
              <a:t> балерина, балетмейстер, хореограф, </a:t>
            </a:r>
            <a:r>
              <a:rPr lang="ru-RU" dirty="0" err="1" smtClean="0"/>
              <a:t>балетний</a:t>
            </a:r>
            <a:r>
              <a:rPr lang="ru-RU" dirty="0" smtClean="0"/>
              <a:t> педагог. Народна артистка СРСР (1973) . Лауреат </a:t>
            </a:r>
            <a:r>
              <a:rPr lang="ru-RU" dirty="0" err="1" smtClean="0"/>
              <a:t>Державної</a:t>
            </a:r>
            <a:r>
              <a:rPr lang="ru-RU" dirty="0" smtClean="0"/>
              <a:t> </a:t>
            </a:r>
            <a:r>
              <a:rPr lang="ru-RU" dirty="0" err="1" smtClean="0"/>
              <a:t>премії</a:t>
            </a:r>
            <a:r>
              <a:rPr lang="ru-RU" dirty="0" smtClean="0"/>
              <a:t> СРСР (1981).</a:t>
            </a:r>
            <a:endParaRPr lang="ru-RU" dirty="0"/>
          </a:p>
        </p:txBody>
      </p:sp>
      <p:pic>
        <p:nvPicPr>
          <p:cNvPr id="41986" name="Picture 2" descr="http://www.teatral-online.ru/i/ph/l/l_20090601220031.jpg"/>
          <p:cNvPicPr>
            <a:picLocks noChangeAspect="1" noChangeArrowheads="1"/>
          </p:cNvPicPr>
          <p:nvPr/>
        </p:nvPicPr>
        <p:blipFill>
          <a:blip r:embed="rId2"/>
          <a:srcRect/>
          <a:stretch>
            <a:fillRect/>
          </a:stretch>
        </p:blipFill>
        <p:spPr bwMode="auto">
          <a:xfrm>
            <a:off x="357158" y="428603"/>
            <a:ext cx="3143272" cy="4321999"/>
          </a:xfrm>
          <a:prstGeom prst="rect">
            <a:avLst/>
          </a:prstGeom>
          <a:ln>
            <a:noFill/>
          </a:ln>
          <a:effectLst>
            <a:softEdge rad="112500"/>
          </a:effectLst>
        </p:spPr>
      </p:pic>
      <p:sp>
        <p:nvSpPr>
          <p:cNvPr id="4" name="Прямоугольник 3"/>
          <p:cNvSpPr/>
          <p:nvPr/>
        </p:nvSpPr>
        <p:spPr>
          <a:xfrm>
            <a:off x="5000628" y="5143512"/>
            <a:ext cx="3643338" cy="1200329"/>
          </a:xfrm>
          <a:prstGeom prst="rect">
            <a:avLst/>
          </a:prstGeom>
        </p:spPr>
        <p:txBody>
          <a:bodyPr wrap="square">
            <a:spAutoFit/>
          </a:bodyPr>
          <a:lstStyle/>
          <a:p>
            <a:r>
              <a:rPr lang="vi-VN" b="1" dirty="0" smtClean="0">
                <a:latin typeface="Constantia" pitchFamily="18" charset="0"/>
              </a:rPr>
              <a:t>Бари́шніков Михайло Миколайович</a:t>
            </a:r>
            <a:r>
              <a:rPr lang="vi-VN" dirty="0" smtClean="0">
                <a:latin typeface="Constantia" pitchFamily="18" charset="0"/>
              </a:rPr>
              <a:t> </a:t>
            </a:r>
            <a:r>
              <a:rPr lang="lv-LV" dirty="0" smtClean="0">
                <a:latin typeface="Constantia" pitchFamily="18" charset="0"/>
              </a:rPr>
              <a:t> 1948, </a:t>
            </a:r>
            <a:r>
              <a:rPr lang="vi-VN" dirty="0" smtClean="0">
                <a:latin typeface="Constantia" pitchFamily="18" charset="0"/>
              </a:rPr>
              <a:t>балетний танцівник, хореограф і актор російського походження.</a:t>
            </a:r>
            <a:endParaRPr lang="ru-RU" dirty="0">
              <a:latin typeface="Constantia" pitchFamily="18" charset="0"/>
            </a:endParaRPr>
          </a:p>
        </p:txBody>
      </p:sp>
      <p:pic>
        <p:nvPicPr>
          <p:cNvPr id="41988" name="Picture 4" descr="http://www.day.kiev.ua/img/194853/19-6-3.jpg"/>
          <p:cNvPicPr>
            <a:picLocks noChangeAspect="1" noChangeArrowheads="1"/>
          </p:cNvPicPr>
          <p:nvPr/>
        </p:nvPicPr>
        <p:blipFill>
          <a:blip r:embed="rId3"/>
          <a:srcRect/>
          <a:stretch>
            <a:fillRect/>
          </a:stretch>
        </p:blipFill>
        <p:spPr bwMode="auto">
          <a:xfrm>
            <a:off x="4929190" y="285728"/>
            <a:ext cx="3286148" cy="4574318"/>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1986"/>
                                        </p:tgtEl>
                                        <p:attrNameLst>
                                          <p:attrName>style.visibility</p:attrName>
                                        </p:attrNameLst>
                                      </p:cBhvr>
                                      <p:to>
                                        <p:strVal val="visible"/>
                                      </p:to>
                                    </p:set>
                                    <p:anim calcmode="lin" valueType="num">
                                      <p:cBhvr>
                                        <p:cTn id="7" dur="1000" fill="hold"/>
                                        <p:tgtEl>
                                          <p:spTgt spid="41986"/>
                                        </p:tgtEl>
                                        <p:attrNameLst>
                                          <p:attrName>ppt_x</p:attrName>
                                        </p:attrNameLst>
                                      </p:cBhvr>
                                      <p:tavLst>
                                        <p:tav tm="0">
                                          <p:val>
                                            <p:strVal val="#ppt_x-.2"/>
                                          </p:val>
                                        </p:tav>
                                        <p:tav tm="100000">
                                          <p:val>
                                            <p:strVal val="#ppt_x"/>
                                          </p:val>
                                        </p:tav>
                                      </p:tavLst>
                                    </p:anim>
                                    <p:anim calcmode="lin" valueType="num">
                                      <p:cBhvr>
                                        <p:cTn id="8" dur="1000" fill="hold"/>
                                        <p:tgtEl>
                                          <p:spTgt spid="41986"/>
                                        </p:tgtEl>
                                        <p:attrNameLst>
                                          <p:attrName>ppt_y</p:attrName>
                                        </p:attrNameLst>
                                      </p:cBhvr>
                                      <p:tavLst>
                                        <p:tav tm="0">
                                          <p:val>
                                            <p:strVal val="#ppt_y"/>
                                          </p:val>
                                        </p:tav>
                                        <p:tav tm="100000">
                                          <p:val>
                                            <p:strVal val="#ppt_y"/>
                                          </p:val>
                                        </p:tav>
                                      </p:tavLst>
                                    </p:anim>
                                    <p:animEffect transition="in" filter="wipe(right)" prLst="gradientSize: 0.1">
                                      <p:cBhvr>
                                        <p:cTn id="9" dur="1000"/>
                                        <p:tgtEl>
                                          <p:spTgt spid="4198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9" presetClass="entr" presetSubtype="0" fill="hold" nodeType="clickEffect">
                                  <p:stCondLst>
                                    <p:cond delay="0"/>
                                  </p:stCondLst>
                                  <p:childTnLst>
                                    <p:set>
                                      <p:cBhvr>
                                        <p:cTn id="19" dur="1" fill="hold">
                                          <p:stCondLst>
                                            <p:cond delay="0"/>
                                          </p:stCondLst>
                                        </p:cTn>
                                        <p:tgtEl>
                                          <p:spTgt spid="41988"/>
                                        </p:tgtEl>
                                        <p:attrNameLst>
                                          <p:attrName>style.visibility</p:attrName>
                                        </p:attrNameLst>
                                      </p:cBhvr>
                                      <p:to>
                                        <p:strVal val="visible"/>
                                      </p:to>
                                    </p:set>
                                    <p:anim calcmode="lin" valueType="num">
                                      <p:cBhvr>
                                        <p:cTn id="20" dur="1000" fill="hold"/>
                                        <p:tgtEl>
                                          <p:spTgt spid="41988"/>
                                        </p:tgtEl>
                                        <p:attrNameLst>
                                          <p:attrName>ppt_x</p:attrName>
                                        </p:attrNameLst>
                                      </p:cBhvr>
                                      <p:tavLst>
                                        <p:tav tm="0">
                                          <p:val>
                                            <p:strVal val="#ppt_x-.2"/>
                                          </p:val>
                                        </p:tav>
                                        <p:tav tm="100000">
                                          <p:val>
                                            <p:strVal val="#ppt_x"/>
                                          </p:val>
                                        </p:tav>
                                      </p:tavLst>
                                    </p:anim>
                                    <p:anim calcmode="lin" valueType="num">
                                      <p:cBhvr>
                                        <p:cTn id="21" dur="1000" fill="hold"/>
                                        <p:tgtEl>
                                          <p:spTgt spid="41988"/>
                                        </p:tgtEl>
                                        <p:attrNameLst>
                                          <p:attrName>ppt_y</p:attrName>
                                        </p:attrNameLst>
                                      </p:cBhvr>
                                      <p:tavLst>
                                        <p:tav tm="0">
                                          <p:val>
                                            <p:strVal val="#ppt_y"/>
                                          </p:val>
                                        </p:tav>
                                        <p:tav tm="100000">
                                          <p:val>
                                            <p:strVal val="#ppt_y"/>
                                          </p:val>
                                        </p:tav>
                                      </p:tavLst>
                                    </p:anim>
                                    <p:animEffect transition="in" filter="wipe(right)" prLst="gradientSize: 0.1">
                                      <p:cBhvr>
                                        <p:cTn id="22" dur="1000"/>
                                        <p:tgtEl>
                                          <p:spTgt spid="4198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10116888241-web"/>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l="10126" t="8844" r="4993"/>
          <a:stretch>
            <a:fillRect/>
          </a:stretch>
        </p:blipFill>
        <p:spPr bwMode="auto">
          <a:xfrm>
            <a:off x="4286250" y="1571625"/>
            <a:ext cx="4857750" cy="368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1" name="Rectangle 1"/>
          <p:cNvSpPr>
            <a:spLocks noChangeArrowheads="1"/>
          </p:cNvSpPr>
          <p:nvPr/>
        </p:nvSpPr>
        <p:spPr bwMode="auto">
          <a:xfrm>
            <a:off x="428625" y="357188"/>
            <a:ext cx="8358188" cy="1508125"/>
          </a:xfrm>
          <a:prstGeom prst="rect">
            <a:avLst/>
          </a:prstGeom>
          <a:noFill/>
          <a:ln w="9525">
            <a:noFill/>
            <a:miter lim="800000"/>
            <a:headEnd/>
            <a:tailEnd/>
          </a:ln>
          <a:effectLst/>
        </p:spPr>
        <p:txBody>
          <a:bodyPr anchor="ctr">
            <a:spAutoFit/>
          </a:bodyPr>
          <a:lstStyle/>
          <a:p>
            <a:pPr algn="just" fontAlgn="base">
              <a:spcBef>
                <a:spcPct val="0"/>
              </a:spcBef>
              <a:spcAft>
                <a:spcPct val="0"/>
              </a:spcAft>
              <a:defRPr/>
            </a:pPr>
            <a:r>
              <a:rPr lang="uk-UA" sz="4400" b="1" dirty="0">
                <a:solidFill>
                  <a:srgbClr val="C00000"/>
                </a:solidFill>
                <a:effectLst>
                  <a:outerShdw blurRad="38100" dist="38100" dir="2700000" algn="tl">
                    <a:srgbClr val="000000">
                      <a:alpha val="43137"/>
                    </a:srgbClr>
                  </a:outerShdw>
                </a:effectLst>
                <a:latin typeface="Monotype Corsiva" pitchFamily="66" charset="0"/>
                <a:ea typeface="Times New Roman" pitchFamily="18" charset="0"/>
                <a:cs typeface="Arial" pitchFamily="34" charset="0"/>
              </a:rPr>
              <a:t>БАЛЕТ</a:t>
            </a:r>
            <a:r>
              <a:rPr lang="uk-UA" sz="2800" b="1" dirty="0">
                <a:solidFill>
                  <a:srgbClr val="C00000"/>
                </a:solidFill>
                <a:effectLst>
                  <a:outerShdw blurRad="38100" dist="38100" dir="2700000" algn="tl">
                    <a:srgbClr val="000000">
                      <a:alpha val="43137"/>
                    </a:srgbClr>
                  </a:outerShdw>
                </a:effectLst>
                <a:latin typeface="Monotype Corsiva" pitchFamily="66" charset="0"/>
                <a:ea typeface="Times New Roman" pitchFamily="18" charset="0"/>
                <a:cs typeface="Arial" pitchFamily="34" charset="0"/>
              </a:rPr>
              <a:t> </a:t>
            </a:r>
          </a:p>
          <a:p>
            <a:pPr algn="just" fontAlgn="base">
              <a:spcBef>
                <a:spcPct val="0"/>
              </a:spcBef>
              <a:spcAft>
                <a:spcPct val="0"/>
              </a:spcAft>
              <a:defRPr/>
            </a:pPr>
            <a:r>
              <a:rPr lang="uk-UA" sz="1600" b="1" dirty="0">
                <a:solidFill>
                  <a:prstClr val="black"/>
                </a:solidFill>
                <a:latin typeface="Constantia" pitchFamily="18" charset="0"/>
                <a:ea typeface="Times New Roman" pitchFamily="18" charset="0"/>
                <a:cs typeface="Arial" pitchFamily="34" charset="0"/>
              </a:rPr>
              <a:t>(від </a:t>
            </a:r>
            <a:r>
              <a:rPr lang="uk-UA" sz="1600" b="1" dirty="0" err="1">
                <a:solidFill>
                  <a:prstClr val="black"/>
                </a:solidFill>
                <a:latin typeface="Constantia" pitchFamily="18" charset="0"/>
                <a:ea typeface="Times New Roman" pitchFamily="18" charset="0"/>
                <a:cs typeface="Arial" pitchFamily="34" charset="0"/>
              </a:rPr>
              <a:t>фр</a:t>
            </a:r>
            <a:r>
              <a:rPr lang="uk-UA" sz="1600" b="1" dirty="0">
                <a:solidFill>
                  <a:prstClr val="black"/>
                </a:solidFill>
                <a:latin typeface="Constantia" pitchFamily="18" charset="0"/>
                <a:ea typeface="Times New Roman" pitchFamily="18" charset="0"/>
                <a:cs typeface="Arial" pitchFamily="34" charset="0"/>
              </a:rPr>
              <a:t>. </a:t>
            </a:r>
            <a:r>
              <a:rPr lang="uk-UA" sz="1600" b="1" i="1" dirty="0" err="1">
                <a:solidFill>
                  <a:prstClr val="black"/>
                </a:solidFill>
                <a:latin typeface="Constantia" pitchFamily="18" charset="0"/>
                <a:ea typeface="Times New Roman" pitchFamily="18" charset="0"/>
                <a:cs typeface="Arial" pitchFamily="34" charset="0"/>
              </a:rPr>
              <a:t>balleto</a:t>
            </a:r>
            <a:r>
              <a:rPr lang="uk-UA" sz="1600" b="1" dirty="0">
                <a:solidFill>
                  <a:prstClr val="black"/>
                </a:solidFill>
                <a:latin typeface="Constantia" pitchFamily="18" charset="0"/>
                <a:ea typeface="Times New Roman" pitchFamily="18" charset="0"/>
                <a:cs typeface="Arial" pitchFamily="34" charset="0"/>
              </a:rPr>
              <a:t> і лат. </a:t>
            </a:r>
            <a:r>
              <a:rPr lang="uk-UA" sz="1600" b="1" i="1" dirty="0" err="1">
                <a:solidFill>
                  <a:prstClr val="black"/>
                </a:solidFill>
                <a:latin typeface="Constantia" pitchFamily="18" charset="0"/>
                <a:ea typeface="Times New Roman" pitchFamily="18" charset="0"/>
                <a:cs typeface="Arial" pitchFamily="34" charset="0"/>
              </a:rPr>
              <a:t>ballo</a:t>
            </a:r>
            <a:r>
              <a:rPr lang="uk-UA" sz="1600" b="1" dirty="0">
                <a:solidFill>
                  <a:prstClr val="black"/>
                </a:solidFill>
                <a:latin typeface="Constantia" pitchFamily="18" charset="0"/>
                <a:ea typeface="Times New Roman" pitchFamily="18" charset="0"/>
                <a:cs typeface="Arial" pitchFamily="34" charset="0"/>
              </a:rPr>
              <a:t> – танцюю)  </a:t>
            </a:r>
            <a:r>
              <a:rPr lang="uk-UA" sz="1600" b="1" dirty="0">
                <a:solidFill>
                  <a:prstClr val="black"/>
                </a:solidFill>
                <a:latin typeface="Constantia" pitchFamily="18" charset="0"/>
                <a:ea typeface="Times New Roman" pitchFamily="18" charset="0"/>
                <a:cs typeface="Calibri"/>
              </a:rPr>
              <a:t>̶</a:t>
            </a:r>
            <a:r>
              <a:rPr lang="uk-UA" sz="1600" b="1" dirty="0">
                <a:solidFill>
                  <a:prstClr val="black"/>
                </a:solidFill>
                <a:latin typeface="Constantia" pitchFamily="18" charset="0"/>
                <a:ea typeface="Times New Roman" pitchFamily="18" charset="0"/>
                <a:cs typeface="Arial" pitchFamily="34" charset="0"/>
              </a:rPr>
              <a:t>  вид театрально-музичного мистецтва, де художній образ створюється за допомогою хореографії, танцювально-пластичної мови. </a:t>
            </a:r>
          </a:p>
        </p:txBody>
      </p:sp>
      <p:sp>
        <p:nvSpPr>
          <p:cNvPr id="3076" name="Прямоугольник 2"/>
          <p:cNvSpPr>
            <a:spLocks noChangeArrowheads="1"/>
          </p:cNvSpPr>
          <p:nvPr/>
        </p:nvSpPr>
        <p:spPr bwMode="auto">
          <a:xfrm>
            <a:off x="285750" y="2071688"/>
            <a:ext cx="40005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fontAlgn="base">
              <a:spcBef>
                <a:spcPct val="0"/>
              </a:spcBef>
              <a:spcAft>
                <a:spcPct val="0"/>
              </a:spcAft>
            </a:pPr>
            <a:r>
              <a:rPr lang="uk-UA" sz="2000" b="1" dirty="0">
                <a:solidFill>
                  <a:prstClr val="black"/>
                </a:solidFill>
                <a:latin typeface="Constantia" pitchFamily="18" charset="0"/>
              </a:rPr>
              <a:t>Виник  у Північній Італії в епоху Відродження (XVI ст.). Першим балетним спектаклем-виставою став комедійний балет королеви Катерини Медичі «</a:t>
            </a:r>
            <a:r>
              <a:rPr lang="uk-UA" sz="2000" b="1" dirty="0" err="1">
                <a:solidFill>
                  <a:prstClr val="black"/>
                </a:solidFill>
                <a:latin typeface="Constantia" pitchFamily="18" charset="0"/>
              </a:rPr>
              <a:t>Цирцея</a:t>
            </a:r>
            <a:r>
              <a:rPr lang="uk-UA" sz="2000" b="1" dirty="0">
                <a:solidFill>
                  <a:prstClr val="black"/>
                </a:solidFill>
                <a:latin typeface="Constantia" pitchFamily="18" charset="0"/>
              </a:rPr>
              <a:t>»,  поставлений італійським балетмейстером </a:t>
            </a:r>
            <a:r>
              <a:rPr lang="uk-UA" sz="2000" b="1" dirty="0" err="1">
                <a:solidFill>
                  <a:prstClr val="black"/>
                </a:solidFill>
                <a:latin typeface="Constantia" pitchFamily="18" charset="0"/>
              </a:rPr>
              <a:t>Бальтазаріні</a:t>
            </a:r>
            <a:r>
              <a:rPr lang="uk-UA" sz="2000" b="1" dirty="0">
                <a:solidFill>
                  <a:prstClr val="black"/>
                </a:solidFill>
                <a:latin typeface="Constantia" pitchFamily="18" charset="0"/>
              </a:rPr>
              <a:t> </a:t>
            </a:r>
            <a:r>
              <a:rPr lang="uk-UA" sz="2000" b="1" dirty="0" err="1">
                <a:solidFill>
                  <a:prstClr val="black"/>
                </a:solidFill>
                <a:latin typeface="Constantia" pitchFamily="18" charset="0"/>
              </a:rPr>
              <a:t>ді</a:t>
            </a:r>
            <a:r>
              <a:rPr lang="uk-UA" sz="2000" b="1" dirty="0">
                <a:solidFill>
                  <a:prstClr val="black"/>
                </a:solidFill>
                <a:latin typeface="Constantia" pitchFamily="18" charset="0"/>
              </a:rPr>
              <a:t> </a:t>
            </a:r>
            <a:r>
              <a:rPr lang="uk-UA" sz="2000" b="1" dirty="0" err="1">
                <a:solidFill>
                  <a:prstClr val="black"/>
                </a:solidFill>
                <a:latin typeface="Constantia" pitchFamily="18" charset="0"/>
              </a:rPr>
              <a:t>Бельджойозо</a:t>
            </a:r>
            <a:r>
              <a:rPr lang="uk-UA" sz="2000" b="1" dirty="0">
                <a:solidFill>
                  <a:prstClr val="black"/>
                </a:solidFill>
                <a:latin typeface="Constantia" pitchFamily="18" charset="0"/>
              </a:rPr>
              <a:t>  в 1581 р. у Франції.</a:t>
            </a:r>
            <a:endParaRPr lang="ru-RU" sz="2000" b="1" dirty="0">
              <a:solidFill>
                <a:prstClr val="black"/>
              </a:solidFill>
              <a:latin typeface="Constantia" pitchFamily="18" charset="0"/>
            </a:endParaRPr>
          </a:p>
        </p:txBody>
      </p:sp>
      <p:sp>
        <p:nvSpPr>
          <p:cNvPr id="46082" name="Rectangle 2"/>
          <p:cNvSpPr>
            <a:spLocks noChangeArrowheads="1"/>
          </p:cNvSpPr>
          <p:nvPr/>
        </p:nvSpPr>
        <p:spPr bwMode="auto">
          <a:xfrm>
            <a:off x="357188" y="5143500"/>
            <a:ext cx="8501062" cy="1200150"/>
          </a:xfrm>
          <a:prstGeom prst="rect">
            <a:avLst/>
          </a:prstGeom>
          <a:noFill/>
          <a:ln w="9525">
            <a:noFill/>
            <a:miter lim="800000"/>
            <a:headEnd/>
            <a:tailEnd/>
          </a:ln>
          <a:effectLst/>
        </p:spPr>
        <p:txBody>
          <a:bodyPr anchor="ctr">
            <a:spAutoFit/>
          </a:bodyPr>
          <a:lstStyle/>
          <a:p>
            <a:pPr algn="just" fontAlgn="base">
              <a:spcBef>
                <a:spcPct val="0"/>
              </a:spcBef>
              <a:spcAft>
                <a:spcPct val="0"/>
              </a:spcAft>
              <a:defRPr/>
            </a:pPr>
            <a:r>
              <a:rPr lang="uk-UA" b="1" dirty="0">
                <a:solidFill>
                  <a:srgbClr val="C00000"/>
                </a:solidFill>
                <a:effectLst>
                  <a:outerShdw blurRad="38100" dist="38100" dir="2700000" algn="tl">
                    <a:srgbClr val="C0C0C0"/>
                  </a:outerShdw>
                </a:effectLst>
                <a:latin typeface="Constantia" pitchFamily="18" charset="0"/>
                <a:ea typeface="Times New Roman" pitchFamily="18" charset="0"/>
                <a:cs typeface="Arial" pitchFamily="34" charset="0"/>
              </a:rPr>
              <a:t>У 1661 році Людовік XIV на прізвисько Король-Сонце створив Королівську академію музики й танцю, а через 10 років  </a:t>
            </a:r>
            <a:r>
              <a:rPr lang="uk-UA" b="1" dirty="0">
                <a:solidFill>
                  <a:srgbClr val="C00000"/>
                </a:solidFill>
                <a:effectLst>
                  <a:outerShdw blurRad="38100" dist="38100" dir="2700000" algn="tl">
                    <a:srgbClr val="C0C0C0"/>
                  </a:outerShdw>
                </a:effectLst>
                <a:latin typeface="Constantia" pitchFamily="18" charset="0"/>
                <a:ea typeface="Times New Roman" pitchFamily="18" charset="0"/>
                <a:cs typeface="Calibri"/>
              </a:rPr>
              <a:t>̶</a:t>
            </a:r>
            <a:r>
              <a:rPr lang="uk-UA" b="1" dirty="0">
                <a:solidFill>
                  <a:srgbClr val="C00000"/>
                </a:solidFill>
                <a:effectLst>
                  <a:outerShdw blurRad="38100" dist="38100" dir="2700000" algn="tl">
                    <a:srgbClr val="C0C0C0"/>
                  </a:outerShdw>
                </a:effectLst>
                <a:latin typeface="Constantia" pitchFamily="18" charset="0"/>
                <a:ea typeface="Times New Roman" pitchFamily="18" charset="0"/>
                <a:cs typeface="Arial" pitchFamily="34" charset="0"/>
              </a:rPr>
              <a:t>  Королівську академію музики. Директор академії, королівський учитель танців П’єр </a:t>
            </a:r>
            <a:r>
              <a:rPr lang="uk-UA" b="1" dirty="0" err="1">
                <a:solidFill>
                  <a:srgbClr val="C00000"/>
                </a:solidFill>
                <a:effectLst>
                  <a:outerShdw blurRad="38100" dist="38100" dir="2700000" algn="tl">
                    <a:srgbClr val="C0C0C0"/>
                  </a:outerShdw>
                </a:effectLst>
                <a:latin typeface="Constantia" pitchFamily="18" charset="0"/>
                <a:ea typeface="Times New Roman" pitchFamily="18" charset="0"/>
                <a:cs typeface="Arial" pitchFamily="34" charset="0"/>
              </a:rPr>
              <a:t>Бошан</a:t>
            </a:r>
            <a:r>
              <a:rPr lang="uk-UA" b="1" dirty="0">
                <a:solidFill>
                  <a:srgbClr val="C00000"/>
                </a:solidFill>
                <a:effectLst>
                  <a:outerShdw blurRad="38100" dist="38100" dir="2700000" algn="tl">
                    <a:srgbClr val="C0C0C0"/>
                  </a:outerShdw>
                </a:effectLst>
                <a:latin typeface="Constantia" pitchFamily="18" charset="0"/>
                <a:ea typeface="Times New Roman" pitchFamily="18" charset="0"/>
                <a:cs typeface="Arial" pitchFamily="34" charset="0"/>
              </a:rPr>
              <a:t>, визначив п’ять основних позицій класичного танцю.</a:t>
            </a:r>
          </a:p>
        </p:txBody>
      </p:sp>
    </p:spTree>
    <p:extLst>
      <p:ext uri="{BB962C8B-B14F-4D97-AF65-F5344CB8AC3E}">
        <p14:creationId xmlns:p14="http://schemas.microsoft.com/office/powerpoint/2010/main" val="418231310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diamond(in)">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571472" y="214290"/>
            <a:ext cx="7224863" cy="707886"/>
          </a:xfrm>
          <a:prstGeom prst="rect">
            <a:avLst/>
          </a:prstGeom>
        </p:spPr>
        <p:txBody>
          <a:bodyPr wrap="none">
            <a:spAutoFit/>
          </a:bodyPr>
          <a:lstStyle/>
          <a:p>
            <a:r>
              <a:rPr lang="ru-RU" sz="4000" dirty="0" smtClean="0">
                <a:solidFill>
                  <a:srgbClr val="FF0000"/>
                </a:solidFill>
                <a:latin typeface="Constantia" pitchFamily="18" charset="0"/>
              </a:rPr>
              <a:t>  </a:t>
            </a:r>
            <a:r>
              <a:rPr lang="ru-RU" sz="4000" dirty="0" err="1" smtClean="0">
                <a:solidFill>
                  <a:srgbClr val="FF0000"/>
                </a:solidFill>
                <a:latin typeface="Constantia" pitchFamily="18" charset="0"/>
              </a:rPr>
              <a:t>Спеціальний</a:t>
            </a:r>
            <a:r>
              <a:rPr lang="ru-RU" sz="4000" dirty="0" smtClean="0">
                <a:solidFill>
                  <a:srgbClr val="FF0000"/>
                </a:solidFill>
                <a:latin typeface="Constantia" pitchFamily="18" charset="0"/>
              </a:rPr>
              <a:t> </a:t>
            </a:r>
            <a:r>
              <a:rPr lang="ru-RU" sz="4000" dirty="0" err="1" smtClean="0">
                <a:solidFill>
                  <a:srgbClr val="FF0000"/>
                </a:solidFill>
                <a:latin typeface="Constantia" pitchFamily="18" charset="0"/>
              </a:rPr>
              <a:t>одяг</a:t>
            </a:r>
            <a:r>
              <a:rPr lang="ru-RU" sz="4000" dirty="0" smtClean="0">
                <a:solidFill>
                  <a:srgbClr val="FF0000"/>
                </a:solidFill>
                <a:latin typeface="Constantia" pitchFamily="18" charset="0"/>
              </a:rPr>
              <a:t> для балету</a:t>
            </a:r>
            <a:endParaRPr lang="ru-RU" sz="4000" dirty="0">
              <a:solidFill>
                <a:srgbClr val="FF0000"/>
              </a:solidFill>
              <a:latin typeface="Constantia"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a:off x="357158" y="1214422"/>
            <a:ext cx="3536182" cy="4714908"/>
          </a:xfrm>
          <a:prstGeom prst="rect">
            <a:avLst/>
          </a:prstGeom>
          <a:ln>
            <a:noFill/>
          </a:ln>
          <a:effectLst>
            <a:softEdge rad="112500"/>
          </a:effectLst>
        </p:spPr>
      </p:pic>
      <p:sp>
        <p:nvSpPr>
          <p:cNvPr id="8" name="Прямоугольник 7"/>
          <p:cNvSpPr/>
          <p:nvPr/>
        </p:nvSpPr>
        <p:spPr>
          <a:xfrm>
            <a:off x="4286248" y="1142984"/>
            <a:ext cx="4429156" cy="3970318"/>
          </a:xfrm>
          <a:prstGeom prst="rect">
            <a:avLst/>
          </a:prstGeom>
        </p:spPr>
        <p:txBody>
          <a:bodyPr wrap="square">
            <a:spAutoFit/>
          </a:bodyPr>
          <a:lstStyle/>
          <a:p>
            <a:pPr fontAlgn="auto">
              <a:spcAft>
                <a:spcPts val="0"/>
              </a:spcAft>
              <a:buFont typeface="Wingdings 2"/>
              <a:buNone/>
              <a:defRPr/>
            </a:pPr>
            <a:r>
              <a:rPr lang="ru-RU" dirty="0" smtClean="0">
                <a:latin typeface="Constantia" pitchFamily="18" charset="0"/>
              </a:rPr>
              <a:t>Пачка - </a:t>
            </a:r>
            <a:r>
              <a:rPr lang="ru-RU" dirty="0" err="1" smtClean="0">
                <a:latin typeface="Constantia" pitchFamily="18" charset="0"/>
              </a:rPr>
              <a:t>жорстка</a:t>
            </a:r>
            <a:r>
              <a:rPr lang="ru-RU" dirty="0" smtClean="0">
                <a:latin typeface="Constantia" pitchFamily="18" charset="0"/>
              </a:rPr>
              <a:t> </a:t>
            </a:r>
            <a:r>
              <a:rPr lang="ru-RU" dirty="0" err="1" smtClean="0">
                <a:latin typeface="Constantia" pitchFamily="18" charset="0"/>
              </a:rPr>
              <a:t>спідниця</a:t>
            </a:r>
            <a:r>
              <a:rPr lang="ru-RU" dirty="0" smtClean="0">
                <a:latin typeface="Constantia" pitchFamily="18" charset="0"/>
              </a:rPr>
              <a:t>, </a:t>
            </a:r>
            <a:r>
              <a:rPr lang="ru-RU" dirty="0" err="1" smtClean="0">
                <a:latin typeface="Constantia" pitchFamily="18" charset="0"/>
              </a:rPr>
              <a:t>використовувана</a:t>
            </a:r>
            <a:r>
              <a:rPr lang="ru-RU" dirty="0" smtClean="0">
                <a:latin typeface="Constantia" pitchFamily="18" charset="0"/>
              </a:rPr>
              <a:t> в </a:t>
            </a:r>
            <a:r>
              <a:rPr lang="ru-RU" dirty="0" err="1" smtClean="0">
                <a:latin typeface="Constantia" pitchFamily="18" charset="0"/>
              </a:rPr>
              <a:t>балеті</a:t>
            </a:r>
            <a:r>
              <a:rPr lang="ru-RU" dirty="0" smtClean="0">
                <a:latin typeface="Constantia" pitchFamily="18" charset="0"/>
              </a:rPr>
              <a:t> для </a:t>
            </a:r>
            <a:r>
              <a:rPr lang="ru-RU" dirty="0" err="1" smtClean="0">
                <a:latin typeface="Constantia" pitchFamily="18" charset="0"/>
              </a:rPr>
              <a:t>танцівниць</a:t>
            </a:r>
            <a:r>
              <a:rPr lang="ru-RU" dirty="0" smtClean="0">
                <a:latin typeface="Constantia" pitchFamily="18" charset="0"/>
              </a:rPr>
              <a:t>.</a:t>
            </a:r>
          </a:p>
          <a:p>
            <a:pPr fontAlgn="auto">
              <a:spcAft>
                <a:spcPts val="0"/>
              </a:spcAft>
              <a:buFont typeface="Wingdings 2"/>
              <a:buNone/>
              <a:defRPr/>
            </a:pPr>
            <a:r>
              <a:rPr lang="ru-RU" dirty="0" smtClean="0">
                <a:latin typeface="Constantia" pitchFamily="18" charset="0"/>
              </a:rPr>
              <a:t>Перша пачка </a:t>
            </a:r>
            <a:r>
              <a:rPr lang="ru-RU" dirty="0" err="1" smtClean="0">
                <a:latin typeface="Constantia" pitchFamily="18" charset="0"/>
              </a:rPr>
              <a:t>була</a:t>
            </a:r>
            <a:r>
              <a:rPr lang="ru-RU" dirty="0" smtClean="0">
                <a:latin typeface="Constantia" pitchFamily="18" charset="0"/>
              </a:rPr>
              <a:t> </a:t>
            </a:r>
            <a:r>
              <a:rPr lang="ru-RU" dirty="0" err="1" smtClean="0">
                <a:latin typeface="Constantia" pitchFamily="18" charset="0"/>
              </a:rPr>
              <a:t>зроблена</a:t>
            </a:r>
            <a:r>
              <a:rPr lang="ru-RU" dirty="0" smtClean="0">
                <a:latin typeface="Constantia" pitchFamily="18" charset="0"/>
              </a:rPr>
              <a:t> в 1839 для </a:t>
            </a:r>
            <a:r>
              <a:rPr lang="ru-RU" dirty="0" err="1" smtClean="0">
                <a:latin typeface="Constantia" pitchFamily="18" charset="0"/>
              </a:rPr>
              <a:t>Марії</a:t>
            </a:r>
            <a:r>
              <a:rPr lang="ru-RU" dirty="0" smtClean="0">
                <a:latin typeface="Constantia" pitchFamily="18" charset="0"/>
              </a:rPr>
              <a:t> </a:t>
            </a:r>
            <a:r>
              <a:rPr lang="ru-RU" dirty="0" err="1" smtClean="0">
                <a:latin typeface="Constantia" pitchFamily="18" charset="0"/>
              </a:rPr>
              <a:t>Тальоні</a:t>
            </a:r>
            <a:r>
              <a:rPr lang="ru-RU" dirty="0" smtClean="0">
                <a:latin typeface="Constantia" pitchFamily="18" charset="0"/>
              </a:rPr>
              <a:t> по </a:t>
            </a:r>
            <a:r>
              <a:rPr lang="ru-RU" dirty="0" err="1" smtClean="0">
                <a:latin typeface="Constantia" pitchFamily="18" charset="0"/>
              </a:rPr>
              <a:t>малюнку</a:t>
            </a:r>
            <a:r>
              <a:rPr lang="ru-RU" dirty="0" smtClean="0">
                <a:latin typeface="Constantia" pitchFamily="18" charset="0"/>
              </a:rPr>
              <a:t> художника Ежен </a:t>
            </a:r>
            <a:r>
              <a:rPr lang="ru-RU" dirty="0" err="1" smtClean="0">
                <a:latin typeface="Constantia" pitchFamily="18" charset="0"/>
              </a:rPr>
              <a:t>Ламі</a:t>
            </a:r>
            <a:r>
              <a:rPr lang="ru-RU" dirty="0" smtClean="0">
                <a:latin typeface="Constantia" pitchFamily="18" charset="0"/>
              </a:rPr>
              <a:t>.</a:t>
            </a:r>
          </a:p>
          <a:p>
            <a:pPr fontAlgn="auto">
              <a:spcAft>
                <a:spcPts val="0"/>
              </a:spcAft>
              <a:buFont typeface="Wingdings 2"/>
              <a:buNone/>
              <a:defRPr/>
            </a:pPr>
            <a:r>
              <a:rPr lang="ru-RU" dirty="0" smtClean="0">
                <a:latin typeface="Constantia" pitchFamily="18" charset="0"/>
              </a:rPr>
              <a:t>Стиль </a:t>
            </a:r>
            <a:r>
              <a:rPr lang="ru-RU" dirty="0" err="1" smtClean="0">
                <a:latin typeface="Constantia" pitchFamily="18" charset="0"/>
              </a:rPr>
              <a:t>і</a:t>
            </a:r>
            <a:r>
              <a:rPr lang="ru-RU" dirty="0" smtClean="0">
                <a:latin typeface="Constantia" pitchFamily="18" charset="0"/>
              </a:rPr>
              <a:t> форма пачки з часом </a:t>
            </a:r>
            <a:r>
              <a:rPr lang="ru-RU" dirty="0" err="1" smtClean="0">
                <a:latin typeface="Constantia" pitchFamily="18" charset="0"/>
              </a:rPr>
              <a:t>змінювалися</a:t>
            </a:r>
            <a:r>
              <a:rPr lang="ru-RU" dirty="0" smtClean="0">
                <a:latin typeface="Constantia" pitchFamily="18" charset="0"/>
              </a:rPr>
              <a:t>. В </a:t>
            </a:r>
            <a:r>
              <a:rPr lang="ru-RU" dirty="0" err="1" smtClean="0">
                <a:latin typeface="Constantia" pitchFamily="18" charset="0"/>
              </a:rPr>
              <a:t>кінці</a:t>
            </a:r>
            <a:r>
              <a:rPr lang="ru-RU" dirty="0" smtClean="0">
                <a:latin typeface="Constantia" pitchFamily="18" charset="0"/>
              </a:rPr>
              <a:t> </a:t>
            </a:r>
            <a:r>
              <a:rPr lang="en-US" dirty="0" smtClean="0">
                <a:latin typeface="Constantia" pitchFamily="18" charset="0"/>
              </a:rPr>
              <a:t>XIX </a:t>
            </a:r>
            <a:r>
              <a:rPr lang="ru-RU" dirty="0" err="1" smtClean="0">
                <a:latin typeface="Constantia" pitchFamily="18" charset="0"/>
              </a:rPr>
              <a:t>століття</a:t>
            </a:r>
            <a:r>
              <a:rPr lang="ru-RU" dirty="0" smtClean="0">
                <a:latin typeface="Constantia" pitchFamily="18" charset="0"/>
              </a:rPr>
              <a:t> пачка </a:t>
            </a:r>
            <a:r>
              <a:rPr lang="ru-RU" dirty="0" err="1" smtClean="0">
                <a:latin typeface="Constantia" pitchFamily="18" charset="0"/>
              </a:rPr>
              <a:t>Анни</a:t>
            </a:r>
            <a:r>
              <a:rPr lang="ru-RU" dirty="0" smtClean="0">
                <a:latin typeface="Constantia" pitchFamily="18" charset="0"/>
              </a:rPr>
              <a:t> </a:t>
            </a:r>
            <a:r>
              <a:rPr lang="ru-RU" dirty="0" err="1" smtClean="0">
                <a:latin typeface="Constantia" pitchFamily="18" charset="0"/>
              </a:rPr>
              <a:t>Павлової</a:t>
            </a:r>
            <a:r>
              <a:rPr lang="ru-RU" dirty="0" smtClean="0">
                <a:latin typeface="Constantia" pitchFamily="18" charset="0"/>
              </a:rPr>
              <a:t> сильно </a:t>
            </a:r>
            <a:r>
              <a:rPr lang="ru-RU" dirty="0" err="1" smtClean="0">
                <a:latin typeface="Constantia" pitchFamily="18" charset="0"/>
              </a:rPr>
              <a:t>відрізнялася</a:t>
            </a:r>
            <a:r>
              <a:rPr lang="ru-RU" dirty="0" smtClean="0">
                <a:latin typeface="Constantia" pitchFamily="18" charset="0"/>
              </a:rPr>
              <a:t> </a:t>
            </a:r>
            <a:r>
              <a:rPr lang="ru-RU" dirty="0" err="1" smtClean="0">
                <a:latin typeface="Constantia" pitchFamily="18" charset="0"/>
              </a:rPr>
              <a:t>від</a:t>
            </a:r>
            <a:r>
              <a:rPr lang="ru-RU" dirty="0" smtClean="0">
                <a:latin typeface="Constantia" pitchFamily="18" charset="0"/>
              </a:rPr>
              <a:t> </a:t>
            </a:r>
            <a:r>
              <a:rPr lang="ru-RU" dirty="0" err="1" smtClean="0">
                <a:latin typeface="Constantia" pitchFamily="18" charset="0"/>
              </a:rPr>
              <a:t>сучасної</a:t>
            </a:r>
            <a:r>
              <a:rPr lang="ru-RU" dirty="0" smtClean="0">
                <a:latin typeface="Constantia" pitchFamily="18" charset="0"/>
              </a:rPr>
              <a:t>, вона </a:t>
            </a:r>
            <a:r>
              <a:rPr lang="ru-RU" dirty="0" err="1" smtClean="0">
                <a:latin typeface="Constantia" pitchFamily="18" charset="0"/>
              </a:rPr>
              <a:t>була</a:t>
            </a:r>
            <a:r>
              <a:rPr lang="ru-RU" dirty="0" smtClean="0">
                <a:latin typeface="Constantia" pitchFamily="18" charset="0"/>
              </a:rPr>
              <a:t> </a:t>
            </a:r>
            <a:r>
              <a:rPr lang="ru-RU" dirty="0" err="1" smtClean="0">
                <a:latin typeface="Constantia" pitchFamily="18" charset="0"/>
              </a:rPr>
              <a:t>довшою</a:t>
            </a:r>
            <a:r>
              <a:rPr lang="ru-RU" dirty="0" smtClean="0">
                <a:latin typeface="Constantia" pitchFamily="18" charset="0"/>
              </a:rPr>
              <a:t> </a:t>
            </a:r>
            <a:r>
              <a:rPr lang="ru-RU" dirty="0" err="1" smtClean="0">
                <a:latin typeface="Constantia" pitchFamily="18" charset="0"/>
              </a:rPr>
              <a:t>і</a:t>
            </a:r>
            <a:r>
              <a:rPr lang="ru-RU" dirty="0" smtClean="0">
                <a:latin typeface="Constantia" pitchFamily="18" charset="0"/>
              </a:rPr>
              <a:t> </a:t>
            </a:r>
            <a:r>
              <a:rPr lang="ru-RU" dirty="0" err="1" smtClean="0">
                <a:latin typeface="Constantia" pitchFamily="18" charset="0"/>
              </a:rPr>
              <a:t>тоншою</a:t>
            </a:r>
            <a:r>
              <a:rPr lang="ru-RU" dirty="0" smtClean="0">
                <a:latin typeface="Constantia" pitchFamily="18" charset="0"/>
              </a:rPr>
              <a:t>. На початку 20 </a:t>
            </a:r>
            <a:r>
              <a:rPr lang="ru-RU" dirty="0" err="1" smtClean="0">
                <a:latin typeface="Constantia" pitchFamily="18" charset="0"/>
              </a:rPr>
              <a:t>століття</a:t>
            </a:r>
            <a:r>
              <a:rPr lang="ru-RU" dirty="0" smtClean="0">
                <a:latin typeface="Constantia" pitchFamily="18" charset="0"/>
              </a:rPr>
              <a:t> </a:t>
            </a:r>
            <a:r>
              <a:rPr lang="ru-RU" dirty="0" err="1" smtClean="0">
                <a:latin typeface="Constantia" pitchFamily="18" charset="0"/>
              </a:rPr>
              <a:t>прийшла</a:t>
            </a:r>
            <a:r>
              <a:rPr lang="ru-RU" dirty="0" smtClean="0">
                <a:latin typeface="Constantia" pitchFamily="18" charset="0"/>
              </a:rPr>
              <a:t> мода на пачки, </a:t>
            </a:r>
            <a:r>
              <a:rPr lang="ru-RU" dirty="0" err="1" smtClean="0">
                <a:latin typeface="Constantia" pitchFamily="18" charset="0"/>
              </a:rPr>
              <a:t>прикрашені</a:t>
            </a:r>
            <a:r>
              <a:rPr lang="ru-RU" dirty="0" smtClean="0">
                <a:latin typeface="Constantia" pitchFamily="18" charset="0"/>
              </a:rPr>
              <a:t> </a:t>
            </a:r>
            <a:r>
              <a:rPr lang="ru-RU" dirty="0" err="1" smtClean="0">
                <a:latin typeface="Constantia" pitchFamily="18" charset="0"/>
              </a:rPr>
              <a:t>пір'ям</a:t>
            </a:r>
            <a:r>
              <a:rPr lang="ru-RU" dirty="0" smtClean="0">
                <a:latin typeface="Constantia" pitchFamily="18" charset="0"/>
              </a:rPr>
              <a:t> </a:t>
            </a:r>
            <a:r>
              <a:rPr lang="ru-RU" dirty="0" err="1" smtClean="0">
                <a:latin typeface="Constantia" pitchFamily="18" charset="0"/>
              </a:rPr>
              <a:t>і</a:t>
            </a:r>
            <a:r>
              <a:rPr lang="ru-RU" dirty="0" smtClean="0">
                <a:latin typeface="Constantia" pitchFamily="18" charset="0"/>
              </a:rPr>
              <a:t> </a:t>
            </a:r>
            <a:r>
              <a:rPr lang="ru-RU" dirty="0" err="1" smtClean="0">
                <a:latin typeface="Constantia" pitchFamily="18" charset="0"/>
              </a:rPr>
              <a:t>коштовним</a:t>
            </a:r>
            <a:r>
              <a:rPr lang="ru-RU" dirty="0" smtClean="0">
                <a:latin typeface="Constantia" pitchFamily="18" charset="0"/>
              </a:rPr>
              <a:t> </a:t>
            </a:r>
            <a:r>
              <a:rPr lang="ru-RU" dirty="0" err="1" smtClean="0">
                <a:latin typeface="Constantia" pitchFamily="18" charset="0"/>
              </a:rPr>
              <a:t>камінням</a:t>
            </a:r>
            <a:r>
              <a:rPr lang="ru-RU" dirty="0" smtClean="0">
                <a:latin typeface="Constantia" pitchFamily="18" charset="0"/>
              </a:rPr>
              <a:t>. У </a:t>
            </a:r>
            <a:r>
              <a:rPr lang="ru-RU" dirty="0" err="1" smtClean="0">
                <a:latin typeface="Constantia" pitchFamily="18" charset="0"/>
              </a:rPr>
              <a:t>радянський</a:t>
            </a:r>
            <a:r>
              <a:rPr lang="ru-RU" dirty="0" smtClean="0">
                <a:latin typeface="Constantia" pitchFamily="18" charset="0"/>
              </a:rPr>
              <a:t> час пачка стала короткою </a:t>
            </a:r>
            <a:r>
              <a:rPr lang="ru-RU" dirty="0" err="1" smtClean="0">
                <a:latin typeface="Constantia" pitchFamily="18" charset="0"/>
              </a:rPr>
              <a:t>і</a:t>
            </a:r>
            <a:r>
              <a:rPr lang="ru-RU" dirty="0" smtClean="0">
                <a:latin typeface="Constantia" pitchFamily="18" charset="0"/>
              </a:rPr>
              <a:t> широкою.</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571472" y="142852"/>
            <a:ext cx="6938823" cy="707886"/>
          </a:xfrm>
          <a:prstGeom prst="rect">
            <a:avLst/>
          </a:prstGeom>
        </p:spPr>
        <p:txBody>
          <a:bodyPr wrap="none">
            <a:spAutoFit/>
          </a:bodyPr>
          <a:lstStyle/>
          <a:p>
            <a:r>
              <a:rPr lang="ru-RU" sz="4000" dirty="0" smtClean="0">
                <a:solidFill>
                  <a:srgbClr val="FF0000"/>
                </a:solidFill>
                <a:latin typeface="Constantia" pitchFamily="18" charset="0"/>
              </a:rPr>
              <a:t> </a:t>
            </a:r>
            <a:r>
              <a:rPr lang="ru-RU" sz="4000" dirty="0" err="1" smtClean="0">
                <a:solidFill>
                  <a:srgbClr val="FF0000"/>
                </a:solidFill>
                <a:latin typeface="Constantia" pitchFamily="18" charset="0"/>
              </a:rPr>
              <a:t>Спеціальне</a:t>
            </a:r>
            <a:r>
              <a:rPr lang="ru-RU" sz="4000" dirty="0" smtClean="0">
                <a:solidFill>
                  <a:srgbClr val="FF0000"/>
                </a:solidFill>
                <a:latin typeface="Constantia" pitchFamily="18" charset="0"/>
              </a:rPr>
              <a:t> </a:t>
            </a:r>
            <a:r>
              <a:rPr lang="ru-RU" sz="4000" dirty="0" err="1" smtClean="0">
                <a:solidFill>
                  <a:srgbClr val="FF0000"/>
                </a:solidFill>
                <a:latin typeface="Constantia" pitchFamily="18" charset="0"/>
              </a:rPr>
              <a:t>взуття</a:t>
            </a:r>
            <a:r>
              <a:rPr lang="ru-RU" sz="4000" dirty="0" smtClean="0">
                <a:solidFill>
                  <a:srgbClr val="FF0000"/>
                </a:solidFill>
                <a:latin typeface="Constantia" pitchFamily="18" charset="0"/>
              </a:rPr>
              <a:t> </a:t>
            </a:r>
            <a:r>
              <a:rPr lang="ru-RU" sz="4000" dirty="0" err="1" smtClean="0">
                <a:solidFill>
                  <a:srgbClr val="FF0000"/>
                </a:solidFill>
                <a:latin typeface="Constantia" pitchFamily="18" charset="0"/>
              </a:rPr>
              <a:t>балерини</a:t>
            </a:r>
            <a:endParaRPr lang="ru-RU" sz="4000" dirty="0">
              <a:solidFill>
                <a:srgbClr val="FF0000"/>
              </a:solidFill>
              <a:latin typeface="Constantia" pitchFamily="18" charset="0"/>
            </a:endParaRPr>
          </a:p>
        </p:txBody>
      </p:sp>
      <p:sp>
        <p:nvSpPr>
          <p:cNvPr id="5" name="Прямоугольник 4"/>
          <p:cNvSpPr/>
          <p:nvPr/>
        </p:nvSpPr>
        <p:spPr>
          <a:xfrm>
            <a:off x="4214810" y="785795"/>
            <a:ext cx="4714908" cy="5632311"/>
          </a:xfrm>
          <a:prstGeom prst="rect">
            <a:avLst/>
          </a:prstGeom>
        </p:spPr>
        <p:txBody>
          <a:bodyPr wrap="square">
            <a:spAutoFit/>
          </a:bodyPr>
          <a:lstStyle/>
          <a:p>
            <a:pPr fontAlgn="auto">
              <a:spcAft>
                <a:spcPts val="0"/>
              </a:spcAft>
              <a:buFont typeface="Wingdings 2"/>
              <a:buNone/>
              <a:defRPr/>
            </a:pPr>
            <a:r>
              <a:rPr lang="ru-RU" dirty="0" err="1" smtClean="0">
                <a:solidFill>
                  <a:srgbClr val="FF0000"/>
                </a:solidFill>
                <a:latin typeface="Constantia" pitchFamily="18" charset="0"/>
              </a:rPr>
              <a:t>Пуанти</a:t>
            </a:r>
            <a:r>
              <a:rPr lang="ru-RU" dirty="0" smtClean="0">
                <a:solidFill>
                  <a:srgbClr val="FF0000"/>
                </a:solidFill>
                <a:latin typeface="Constantia" pitchFamily="18" charset="0"/>
              </a:rPr>
              <a:t> - </a:t>
            </a:r>
            <a:r>
              <a:rPr lang="ru-RU" dirty="0" err="1" smtClean="0">
                <a:latin typeface="Constantia" pitchFamily="18" charset="0"/>
              </a:rPr>
              <a:t>спеціальне</a:t>
            </a:r>
            <a:r>
              <a:rPr lang="ru-RU" dirty="0" smtClean="0">
                <a:latin typeface="Constantia" pitchFamily="18" charset="0"/>
              </a:rPr>
              <a:t> </a:t>
            </a:r>
            <a:r>
              <a:rPr lang="ru-RU" dirty="0" err="1" smtClean="0">
                <a:latin typeface="Constantia" pitchFamily="18" charset="0"/>
              </a:rPr>
              <a:t>взуття</a:t>
            </a:r>
            <a:r>
              <a:rPr lang="ru-RU" dirty="0" smtClean="0">
                <a:latin typeface="Constantia" pitchFamily="18" charset="0"/>
              </a:rPr>
              <a:t> </a:t>
            </a:r>
            <a:r>
              <a:rPr lang="ru-RU" dirty="0" err="1" smtClean="0">
                <a:latin typeface="Constantia" pitchFamily="18" charset="0"/>
              </a:rPr>
              <a:t>балерини</a:t>
            </a:r>
            <a:r>
              <a:rPr lang="ru-RU" dirty="0" smtClean="0">
                <a:latin typeface="Constantia" pitchFamily="18" charset="0"/>
              </a:rPr>
              <a:t>, яка </a:t>
            </a:r>
            <a:r>
              <a:rPr lang="ru-RU" dirty="0" err="1" smtClean="0">
                <a:latin typeface="Constantia" pitchFamily="18" charset="0"/>
              </a:rPr>
              <a:t>дозволяє</a:t>
            </a:r>
            <a:r>
              <a:rPr lang="ru-RU" dirty="0" smtClean="0">
                <a:latin typeface="Constantia" pitchFamily="18" charset="0"/>
              </a:rPr>
              <a:t> стати на </a:t>
            </a:r>
            <a:r>
              <a:rPr lang="ru-RU" dirty="0" err="1" smtClean="0">
                <a:latin typeface="Constantia" pitchFamily="18" charset="0"/>
              </a:rPr>
              <a:t>полупальци</a:t>
            </a:r>
            <a:r>
              <a:rPr lang="ru-RU" dirty="0" smtClean="0">
                <a:latin typeface="Constantia" pitchFamily="18" charset="0"/>
              </a:rPr>
              <a:t>, походить </a:t>
            </a:r>
            <a:r>
              <a:rPr lang="ru-RU" dirty="0" err="1" smtClean="0">
                <a:latin typeface="Constantia" pitchFamily="18" charset="0"/>
              </a:rPr>
              <a:t>від</a:t>
            </a:r>
            <a:r>
              <a:rPr lang="ru-RU" dirty="0" smtClean="0">
                <a:latin typeface="Constantia" pitchFamily="18" charset="0"/>
              </a:rPr>
              <a:t> </a:t>
            </a:r>
            <a:r>
              <a:rPr lang="ru-RU" dirty="0" err="1" smtClean="0">
                <a:latin typeface="Constantia" pitchFamily="18" charset="0"/>
              </a:rPr>
              <a:t>французького</a:t>
            </a:r>
            <a:r>
              <a:rPr lang="ru-RU" dirty="0" smtClean="0">
                <a:latin typeface="Constantia" pitchFamily="18" charset="0"/>
              </a:rPr>
              <a:t> «</a:t>
            </a:r>
            <a:r>
              <a:rPr lang="ru-RU" dirty="0" err="1" smtClean="0">
                <a:latin typeface="Constantia" pitchFamily="18" charset="0"/>
              </a:rPr>
              <a:t>кінчик</a:t>
            </a:r>
            <a:r>
              <a:rPr lang="ru-RU" dirty="0" smtClean="0">
                <a:latin typeface="Constantia" pitchFamily="18" charset="0"/>
              </a:rPr>
              <a:t>». </a:t>
            </a:r>
            <a:r>
              <a:rPr lang="ru-RU" dirty="0" err="1" smtClean="0">
                <a:latin typeface="Constantia" pitchFamily="18" charset="0"/>
              </a:rPr>
              <a:t>Французькі</a:t>
            </a:r>
            <a:r>
              <a:rPr lang="ru-RU" dirty="0" smtClean="0">
                <a:latin typeface="Constantia" pitchFamily="18" charset="0"/>
              </a:rPr>
              <a:t> </a:t>
            </a:r>
            <a:r>
              <a:rPr lang="ru-RU" dirty="0" err="1" smtClean="0">
                <a:latin typeface="Constantia" pitchFamily="18" charset="0"/>
              </a:rPr>
              <a:t>балерини</a:t>
            </a:r>
            <a:r>
              <a:rPr lang="ru-RU" dirty="0" smtClean="0">
                <a:latin typeface="Constantia" pitchFamily="18" charset="0"/>
              </a:rPr>
              <a:t> могли </a:t>
            </a:r>
            <a:r>
              <a:rPr lang="ru-RU" dirty="0" err="1" smtClean="0">
                <a:latin typeface="Constantia" pitchFamily="18" charset="0"/>
              </a:rPr>
              <a:t>похвалитися</a:t>
            </a:r>
            <a:r>
              <a:rPr lang="ru-RU" dirty="0" smtClean="0">
                <a:latin typeface="Constantia" pitchFamily="18" charset="0"/>
              </a:rPr>
              <a:t> </a:t>
            </a:r>
            <a:r>
              <a:rPr lang="ru-RU" dirty="0" err="1" smtClean="0">
                <a:latin typeface="Constantia" pitchFamily="18" charset="0"/>
              </a:rPr>
              <a:t>тим</a:t>
            </a:r>
            <a:r>
              <a:rPr lang="ru-RU" dirty="0" smtClean="0">
                <a:latin typeface="Constantia" pitchFamily="18" charset="0"/>
              </a:rPr>
              <a:t>, </a:t>
            </a:r>
            <a:r>
              <a:rPr lang="ru-RU" dirty="0" err="1" smtClean="0">
                <a:latin typeface="Constantia" pitchFamily="18" charset="0"/>
              </a:rPr>
              <a:t>що</a:t>
            </a:r>
            <a:r>
              <a:rPr lang="ru-RU" dirty="0" smtClean="0">
                <a:latin typeface="Constantia" pitchFamily="18" charset="0"/>
              </a:rPr>
              <a:t> </a:t>
            </a:r>
            <a:r>
              <a:rPr lang="ru-RU" dirty="0" err="1" smtClean="0">
                <a:latin typeface="Constantia" pitchFamily="18" charset="0"/>
              </a:rPr>
              <a:t>вміли</a:t>
            </a:r>
            <a:r>
              <a:rPr lang="ru-RU" dirty="0" smtClean="0">
                <a:latin typeface="Constantia" pitchFamily="18" charset="0"/>
              </a:rPr>
              <a:t> </a:t>
            </a:r>
            <a:r>
              <a:rPr lang="ru-RU" dirty="0" err="1" smtClean="0">
                <a:latin typeface="Constantia" pitchFamily="18" charset="0"/>
              </a:rPr>
              <a:t>ставати</a:t>
            </a:r>
            <a:r>
              <a:rPr lang="ru-RU" dirty="0" smtClean="0">
                <a:latin typeface="Constantia" pitchFamily="18" charset="0"/>
              </a:rPr>
              <a:t> на </a:t>
            </a:r>
            <a:r>
              <a:rPr lang="ru-RU" dirty="0" err="1" smtClean="0">
                <a:latin typeface="Constantia" pitchFamily="18" charset="0"/>
              </a:rPr>
              <a:t>кінчики</a:t>
            </a:r>
            <a:r>
              <a:rPr lang="ru-RU" dirty="0" smtClean="0">
                <a:latin typeface="Constantia" pitchFamily="18" charset="0"/>
              </a:rPr>
              <a:t> </a:t>
            </a:r>
            <a:r>
              <a:rPr lang="ru-RU" dirty="0" err="1" smtClean="0">
                <a:latin typeface="Constantia" pitchFamily="18" charset="0"/>
              </a:rPr>
              <a:t>пальців</a:t>
            </a:r>
            <a:r>
              <a:rPr lang="ru-RU" dirty="0" smtClean="0">
                <a:latin typeface="Constantia" pitchFamily="18" charset="0"/>
              </a:rPr>
              <a:t> </a:t>
            </a:r>
            <a:r>
              <a:rPr lang="ru-RU" dirty="0" err="1" smtClean="0">
                <a:latin typeface="Constantia" pitchFamily="18" charset="0"/>
              </a:rPr>
              <a:t>і</a:t>
            </a:r>
            <a:r>
              <a:rPr lang="ru-RU" dirty="0" smtClean="0">
                <a:latin typeface="Constantia" pitchFamily="18" charset="0"/>
              </a:rPr>
              <a:t> </a:t>
            </a:r>
            <a:r>
              <a:rPr lang="ru-RU" dirty="0" err="1" smtClean="0">
                <a:latin typeface="Constantia" pitchFamily="18" charset="0"/>
              </a:rPr>
              <a:t>виконувати</a:t>
            </a:r>
            <a:r>
              <a:rPr lang="ru-RU" dirty="0" smtClean="0">
                <a:latin typeface="Constantia" pitchFamily="18" charset="0"/>
              </a:rPr>
              <a:t> при </a:t>
            </a:r>
            <a:r>
              <a:rPr lang="ru-RU" dirty="0" err="1" smtClean="0">
                <a:latin typeface="Constantia" pitchFamily="18" charset="0"/>
              </a:rPr>
              <a:t>цьому</a:t>
            </a:r>
            <a:r>
              <a:rPr lang="ru-RU" dirty="0" smtClean="0">
                <a:latin typeface="Constantia" pitchFamily="18" charset="0"/>
              </a:rPr>
              <a:t> </a:t>
            </a:r>
            <a:r>
              <a:rPr lang="ru-RU" dirty="0" err="1" smtClean="0">
                <a:latin typeface="Constantia" pitchFamily="18" charset="0"/>
              </a:rPr>
              <a:t>складні</a:t>
            </a:r>
            <a:r>
              <a:rPr lang="ru-RU" dirty="0" smtClean="0">
                <a:latin typeface="Constantia" pitchFamily="18" charset="0"/>
              </a:rPr>
              <a:t> </a:t>
            </a:r>
            <a:r>
              <a:rPr lang="ru-RU" dirty="0" err="1" smtClean="0">
                <a:latin typeface="Constantia" pitchFamily="18" charset="0"/>
              </a:rPr>
              <a:t>елементи</a:t>
            </a:r>
            <a:r>
              <a:rPr lang="ru-RU" dirty="0" smtClean="0">
                <a:latin typeface="Constantia" pitchFamily="18" charset="0"/>
              </a:rPr>
              <a:t>. Для </a:t>
            </a:r>
            <a:r>
              <a:rPr lang="ru-RU" dirty="0" err="1" smtClean="0">
                <a:latin typeface="Constantia" pitchFamily="18" charset="0"/>
              </a:rPr>
              <a:t>полегшення</a:t>
            </a:r>
            <a:r>
              <a:rPr lang="ru-RU" dirty="0" smtClean="0">
                <a:latin typeface="Constantia" pitchFamily="18" charset="0"/>
              </a:rPr>
              <a:t> такого </a:t>
            </a:r>
            <a:r>
              <a:rPr lang="ru-RU" dirty="0" err="1" smtClean="0">
                <a:latin typeface="Constantia" pitchFamily="18" charset="0"/>
              </a:rPr>
              <a:t>танцю</a:t>
            </a:r>
            <a:r>
              <a:rPr lang="ru-RU" dirty="0" smtClean="0">
                <a:latin typeface="Constantia" pitchFamily="18" charset="0"/>
              </a:rPr>
              <a:t> </a:t>
            </a:r>
            <a:r>
              <a:rPr lang="ru-RU" dirty="0" err="1" smtClean="0">
                <a:latin typeface="Constantia" pitchFamily="18" charset="0"/>
              </a:rPr>
              <a:t>і</a:t>
            </a:r>
            <a:r>
              <a:rPr lang="ru-RU" dirty="0" smtClean="0">
                <a:latin typeface="Constantia" pitchFamily="18" charset="0"/>
              </a:rPr>
              <a:t> стали </a:t>
            </a:r>
            <a:r>
              <a:rPr lang="ru-RU" dirty="0" err="1" smtClean="0">
                <a:latin typeface="Constantia" pitchFamily="18" charset="0"/>
              </a:rPr>
              <a:t>використовуватися</a:t>
            </a:r>
            <a:r>
              <a:rPr lang="ru-RU" dirty="0" smtClean="0">
                <a:latin typeface="Constantia" pitchFamily="18" charset="0"/>
              </a:rPr>
              <a:t> </a:t>
            </a:r>
            <a:r>
              <a:rPr lang="ru-RU" dirty="0" err="1" smtClean="0">
                <a:latin typeface="Constantia" pitchFamily="18" charset="0"/>
              </a:rPr>
              <a:t>пуанти</a:t>
            </a:r>
            <a:r>
              <a:rPr lang="ru-RU" dirty="0" smtClean="0">
                <a:latin typeface="Constantia" pitchFamily="18" charset="0"/>
              </a:rPr>
              <a:t>, </a:t>
            </a:r>
            <a:r>
              <a:rPr lang="ru-RU" dirty="0" err="1" smtClean="0">
                <a:latin typeface="Constantia" pitchFamily="18" charset="0"/>
              </a:rPr>
              <a:t>які</a:t>
            </a:r>
            <a:r>
              <a:rPr lang="ru-RU" dirty="0" smtClean="0">
                <a:latin typeface="Constantia" pitchFamily="18" charset="0"/>
              </a:rPr>
              <a:t> </a:t>
            </a:r>
            <a:r>
              <a:rPr lang="ru-RU" dirty="0" err="1" smtClean="0">
                <a:latin typeface="Constantia" pitchFamily="18" charset="0"/>
              </a:rPr>
              <a:t>закріплювали</a:t>
            </a:r>
            <a:r>
              <a:rPr lang="ru-RU" dirty="0" smtClean="0">
                <a:latin typeface="Constantia" pitchFamily="18" charset="0"/>
              </a:rPr>
              <a:t> ногу </a:t>
            </a:r>
            <a:r>
              <a:rPr lang="ru-RU" dirty="0" err="1" smtClean="0">
                <a:latin typeface="Constantia" pitchFamily="18" charset="0"/>
              </a:rPr>
              <a:t>і</a:t>
            </a:r>
            <a:r>
              <a:rPr lang="ru-RU" dirty="0" smtClean="0">
                <a:latin typeface="Constantia" pitchFamily="18" charset="0"/>
              </a:rPr>
              <a:t> дозволяли </a:t>
            </a:r>
            <a:r>
              <a:rPr lang="ru-RU" dirty="0" err="1" smtClean="0">
                <a:latin typeface="Constantia" pitchFamily="18" charset="0"/>
              </a:rPr>
              <a:t>балерині</a:t>
            </a:r>
            <a:r>
              <a:rPr lang="ru-RU" dirty="0" smtClean="0">
                <a:latin typeface="Constantia" pitchFamily="18" charset="0"/>
              </a:rPr>
              <a:t> </a:t>
            </a:r>
            <a:r>
              <a:rPr lang="ru-RU" dirty="0" err="1" smtClean="0">
                <a:latin typeface="Constantia" pitchFamily="18" charset="0"/>
              </a:rPr>
              <a:t>зберігати</a:t>
            </a:r>
            <a:r>
              <a:rPr lang="ru-RU" dirty="0" smtClean="0">
                <a:latin typeface="Constantia" pitchFamily="18" charset="0"/>
              </a:rPr>
              <a:t> </a:t>
            </a:r>
            <a:r>
              <a:rPr lang="ru-RU" dirty="0" err="1" smtClean="0">
                <a:latin typeface="Constantia" pitchFamily="18" charset="0"/>
              </a:rPr>
              <a:t>рівновагу</a:t>
            </a:r>
            <a:r>
              <a:rPr lang="ru-RU" dirty="0" smtClean="0">
                <a:latin typeface="Constantia" pitchFamily="18" charset="0"/>
              </a:rPr>
              <a:t>.</a:t>
            </a:r>
          </a:p>
          <a:p>
            <a:pPr fontAlgn="auto">
              <a:spcAft>
                <a:spcPts val="0"/>
              </a:spcAft>
              <a:buFont typeface="Wingdings 2"/>
              <a:buNone/>
              <a:defRPr/>
            </a:pPr>
            <a:r>
              <a:rPr lang="ru-RU" dirty="0" err="1" smtClean="0">
                <a:latin typeface="Constantia" pitchFamily="18" charset="0"/>
              </a:rPr>
              <a:t>Сучасні</a:t>
            </a:r>
            <a:r>
              <a:rPr lang="ru-RU" dirty="0" smtClean="0">
                <a:latin typeface="Constantia" pitchFamily="18" charset="0"/>
              </a:rPr>
              <a:t> </a:t>
            </a:r>
            <a:r>
              <a:rPr lang="ru-RU" dirty="0" err="1" smtClean="0">
                <a:latin typeface="Constantia" pitchFamily="18" charset="0"/>
              </a:rPr>
              <a:t>пуанти</a:t>
            </a:r>
            <a:r>
              <a:rPr lang="ru-RU" dirty="0" smtClean="0">
                <a:latin typeface="Constantia" pitchFamily="18" charset="0"/>
              </a:rPr>
              <a:t> </a:t>
            </a:r>
            <a:r>
              <a:rPr lang="ru-RU" dirty="0" err="1" smtClean="0">
                <a:latin typeface="Constantia" pitchFamily="18" charset="0"/>
              </a:rPr>
              <a:t>виготовляються</a:t>
            </a:r>
            <a:r>
              <a:rPr lang="ru-RU" dirty="0" smtClean="0">
                <a:latin typeface="Constantia" pitchFamily="18" charset="0"/>
              </a:rPr>
              <a:t> з атласною </a:t>
            </a:r>
            <a:r>
              <a:rPr lang="ru-RU" dirty="0" err="1" smtClean="0">
                <a:latin typeface="Constantia" pitchFamily="18" charset="0"/>
              </a:rPr>
              <a:t>матерії</a:t>
            </a:r>
            <a:r>
              <a:rPr lang="ru-RU" dirty="0" smtClean="0">
                <a:latin typeface="Constantia" pitchFamily="18" charset="0"/>
              </a:rPr>
              <a:t>, </a:t>
            </a:r>
            <a:r>
              <a:rPr lang="ru-RU" dirty="0" err="1" smtClean="0">
                <a:latin typeface="Constantia" pitchFamily="18" charset="0"/>
              </a:rPr>
              <a:t>найчастіше</a:t>
            </a:r>
            <a:r>
              <a:rPr lang="ru-RU" dirty="0" smtClean="0">
                <a:latin typeface="Constantia" pitchFamily="18" charset="0"/>
              </a:rPr>
              <a:t> </a:t>
            </a:r>
            <a:r>
              <a:rPr lang="ru-RU" dirty="0" err="1" smtClean="0">
                <a:latin typeface="Constantia" pitchFamily="18" charset="0"/>
              </a:rPr>
              <a:t>пуанти</a:t>
            </a:r>
            <a:r>
              <a:rPr lang="ru-RU" dirty="0" smtClean="0">
                <a:latin typeface="Constantia" pitchFamily="18" charset="0"/>
              </a:rPr>
              <a:t> </a:t>
            </a:r>
            <a:r>
              <a:rPr lang="ru-RU" dirty="0" err="1" smtClean="0">
                <a:latin typeface="Constantia" pitchFamily="18" charset="0"/>
              </a:rPr>
              <a:t>замовляються</a:t>
            </a:r>
            <a:r>
              <a:rPr lang="ru-RU" dirty="0" smtClean="0">
                <a:latin typeface="Constantia" pitchFamily="18" charset="0"/>
              </a:rPr>
              <a:t> </a:t>
            </a:r>
            <a:r>
              <a:rPr lang="ru-RU" dirty="0" err="1" smtClean="0">
                <a:latin typeface="Constantia" pitchFamily="18" charset="0"/>
              </a:rPr>
              <a:t>майстру</a:t>
            </a:r>
            <a:r>
              <a:rPr lang="ru-RU" dirty="0" smtClean="0">
                <a:latin typeface="Constantia" pitchFamily="18" charset="0"/>
              </a:rPr>
              <a:t> для </a:t>
            </a:r>
            <a:r>
              <a:rPr lang="ru-RU" dirty="0" err="1" smtClean="0">
                <a:latin typeface="Constantia" pitchFamily="18" charset="0"/>
              </a:rPr>
              <a:t>певної</a:t>
            </a:r>
            <a:r>
              <a:rPr lang="ru-RU" dirty="0" smtClean="0">
                <a:latin typeface="Constantia" pitchFamily="18" charset="0"/>
              </a:rPr>
              <a:t> </a:t>
            </a:r>
            <a:r>
              <a:rPr lang="ru-RU" dirty="0" err="1" smtClean="0">
                <a:latin typeface="Constantia" pitchFamily="18" charset="0"/>
              </a:rPr>
              <a:t>балерини</a:t>
            </a:r>
            <a:r>
              <a:rPr lang="ru-RU" dirty="0" smtClean="0">
                <a:latin typeface="Constantia" pitchFamily="18" charset="0"/>
              </a:rPr>
              <a:t>. </a:t>
            </a:r>
            <a:r>
              <a:rPr lang="ru-RU" dirty="0" err="1" smtClean="0">
                <a:latin typeface="Constantia" pitchFamily="18" charset="0"/>
              </a:rPr>
              <a:t>Це</a:t>
            </a:r>
            <a:r>
              <a:rPr lang="ru-RU" dirty="0" smtClean="0">
                <a:latin typeface="Constantia" pitchFamily="18" charset="0"/>
              </a:rPr>
              <a:t> </a:t>
            </a:r>
            <a:r>
              <a:rPr lang="ru-RU" dirty="0" err="1" smtClean="0">
                <a:latin typeface="Constantia" pitchFamily="18" charset="0"/>
              </a:rPr>
              <a:t>необхідно</a:t>
            </a:r>
            <a:r>
              <a:rPr lang="ru-RU" dirty="0" smtClean="0">
                <a:latin typeface="Constantia" pitchFamily="18" charset="0"/>
              </a:rPr>
              <a:t> для того, </a:t>
            </a:r>
            <a:r>
              <a:rPr lang="ru-RU" dirty="0" err="1" smtClean="0">
                <a:latin typeface="Constantia" pitchFamily="18" charset="0"/>
              </a:rPr>
              <a:t>щоб</a:t>
            </a:r>
            <a:r>
              <a:rPr lang="ru-RU" dirty="0" smtClean="0">
                <a:latin typeface="Constantia" pitchFamily="18" charset="0"/>
              </a:rPr>
              <a:t> вони </a:t>
            </a:r>
            <a:r>
              <a:rPr lang="ru-RU" dirty="0" err="1" smtClean="0">
                <a:latin typeface="Constantia" pitchFamily="18" charset="0"/>
              </a:rPr>
              <a:t>надійно</a:t>
            </a:r>
            <a:r>
              <a:rPr lang="ru-RU" dirty="0" smtClean="0">
                <a:latin typeface="Constantia" pitchFamily="18" charset="0"/>
              </a:rPr>
              <a:t> </a:t>
            </a:r>
            <a:r>
              <a:rPr lang="ru-RU" dirty="0" err="1" smtClean="0">
                <a:latin typeface="Constantia" pitchFamily="18" charset="0"/>
              </a:rPr>
              <a:t>закріпили</a:t>
            </a:r>
            <a:r>
              <a:rPr lang="ru-RU" dirty="0" smtClean="0">
                <a:latin typeface="Constantia" pitchFamily="18" charset="0"/>
              </a:rPr>
              <a:t> стопу. У </a:t>
            </a:r>
            <a:r>
              <a:rPr lang="ru-RU" dirty="0" err="1" smtClean="0">
                <a:latin typeface="Constantia" pitchFamily="18" charset="0"/>
              </a:rPr>
              <a:t>шкарпетці</a:t>
            </a:r>
            <a:r>
              <a:rPr lang="ru-RU" dirty="0" smtClean="0">
                <a:latin typeface="Constantia" pitchFamily="18" charset="0"/>
              </a:rPr>
              <a:t> </a:t>
            </a:r>
            <a:r>
              <a:rPr lang="ru-RU" dirty="0" err="1" smtClean="0">
                <a:latin typeface="Constantia" pitchFamily="18" charset="0"/>
              </a:rPr>
              <a:t>балетної</a:t>
            </a:r>
            <a:r>
              <a:rPr lang="ru-RU" dirty="0" smtClean="0">
                <a:latin typeface="Constantia" pitchFamily="18" charset="0"/>
              </a:rPr>
              <a:t> туфельки </a:t>
            </a:r>
            <a:r>
              <a:rPr lang="ru-RU" dirty="0" err="1" smtClean="0">
                <a:latin typeface="Constantia" pitchFamily="18" charset="0"/>
              </a:rPr>
              <a:t>укладається</a:t>
            </a:r>
            <a:r>
              <a:rPr lang="ru-RU" dirty="0" smtClean="0">
                <a:latin typeface="Constantia" pitchFamily="18" charset="0"/>
              </a:rPr>
              <a:t> </a:t>
            </a:r>
            <a:r>
              <a:rPr lang="ru-RU" dirty="0" err="1" smtClean="0">
                <a:latin typeface="Constantia" pitchFamily="18" charset="0"/>
              </a:rPr>
              <a:t>ущільнений</a:t>
            </a:r>
            <a:r>
              <a:rPr lang="ru-RU" dirty="0" smtClean="0">
                <a:latin typeface="Constantia" pitchFamily="18" charset="0"/>
              </a:rPr>
              <a:t> </a:t>
            </a:r>
            <a:r>
              <a:rPr lang="ru-RU" dirty="0" err="1" smtClean="0">
                <a:latin typeface="Constantia" pitchFamily="18" charset="0"/>
              </a:rPr>
              <a:t>матеріал</a:t>
            </a:r>
            <a:r>
              <a:rPr lang="ru-RU" dirty="0" smtClean="0">
                <a:latin typeface="Constantia" pitchFamily="18" charset="0"/>
              </a:rPr>
              <a:t>, а </a:t>
            </a:r>
            <a:r>
              <a:rPr lang="ru-RU" dirty="0" err="1" smtClean="0">
                <a:latin typeface="Constantia" pitchFamily="18" charset="0"/>
              </a:rPr>
              <a:t>стрічки</a:t>
            </a:r>
            <a:r>
              <a:rPr lang="ru-RU" dirty="0" smtClean="0">
                <a:latin typeface="Constantia" pitchFamily="18" charset="0"/>
              </a:rPr>
              <a:t> </a:t>
            </a:r>
            <a:r>
              <a:rPr lang="ru-RU" dirty="0" err="1" smtClean="0">
                <a:latin typeface="Constantia" pitchFamily="18" charset="0"/>
              </a:rPr>
              <a:t>перехоплюють</a:t>
            </a:r>
            <a:r>
              <a:rPr lang="ru-RU" dirty="0" smtClean="0">
                <a:latin typeface="Constantia" pitchFamily="18" charset="0"/>
              </a:rPr>
              <a:t> ногу у щиколотки.</a:t>
            </a:r>
          </a:p>
          <a:p>
            <a:pPr fontAlgn="auto">
              <a:spcAft>
                <a:spcPts val="0"/>
              </a:spcAft>
              <a:buFont typeface="Wingdings 2"/>
              <a:buNone/>
              <a:defRPr/>
            </a:pPr>
            <a:r>
              <a:rPr lang="ru-RU" dirty="0" err="1" smtClean="0">
                <a:latin typeface="Constantia" pitchFamily="18" charset="0"/>
              </a:rPr>
              <a:t>Танець</a:t>
            </a:r>
            <a:r>
              <a:rPr lang="ru-RU" dirty="0" smtClean="0">
                <a:latin typeface="Constantia" pitchFamily="18" charset="0"/>
              </a:rPr>
              <a:t> на пуантах </a:t>
            </a:r>
            <a:r>
              <a:rPr lang="ru-RU" dirty="0" err="1" smtClean="0">
                <a:latin typeface="Constantia" pitchFamily="18" charset="0"/>
              </a:rPr>
              <a:t>відрізняється</a:t>
            </a:r>
            <a:r>
              <a:rPr lang="ru-RU" dirty="0" smtClean="0">
                <a:latin typeface="Constantia" pitchFamily="18" charset="0"/>
              </a:rPr>
              <a:t> особливою </a:t>
            </a:r>
            <a:r>
              <a:rPr lang="ru-RU" dirty="0" err="1" smtClean="0">
                <a:latin typeface="Constantia" pitchFamily="18" charset="0"/>
              </a:rPr>
              <a:t>граціозністю</a:t>
            </a:r>
            <a:r>
              <a:rPr lang="ru-RU" dirty="0" smtClean="0">
                <a:latin typeface="Constantia" pitchFamily="18" charset="0"/>
              </a:rPr>
              <a:t> </a:t>
            </a:r>
            <a:r>
              <a:rPr lang="ru-RU" dirty="0" err="1" smtClean="0">
                <a:latin typeface="Constantia" pitchFamily="18" charset="0"/>
              </a:rPr>
              <a:t>і</a:t>
            </a:r>
            <a:r>
              <a:rPr lang="ru-RU" dirty="0" smtClean="0">
                <a:latin typeface="Constantia" pitchFamily="18" charset="0"/>
              </a:rPr>
              <a:t> </a:t>
            </a:r>
            <a:r>
              <a:rPr lang="ru-RU" dirty="0" err="1" smtClean="0">
                <a:latin typeface="Constantia" pitchFamily="18" charset="0"/>
              </a:rPr>
              <a:t>віртуозністю</a:t>
            </a:r>
            <a:r>
              <a:rPr lang="ru-RU" dirty="0" smtClean="0">
                <a:latin typeface="Constantia" pitchFamily="18" charset="0"/>
              </a:rPr>
              <a:t> </a:t>
            </a:r>
            <a:r>
              <a:rPr lang="ru-RU" dirty="0" err="1" smtClean="0">
                <a:latin typeface="Constantia" pitchFamily="18" charset="0"/>
              </a:rPr>
              <a:t>виконання</a:t>
            </a:r>
            <a:r>
              <a:rPr lang="ru-RU" dirty="0" smtClean="0">
                <a:latin typeface="Constantia" pitchFamily="18" charset="0"/>
              </a:rPr>
              <a:t>.</a:t>
            </a:r>
          </a:p>
        </p:txBody>
      </p:sp>
      <p:pic>
        <p:nvPicPr>
          <p:cNvPr id="2050" name="Picture 2"/>
          <p:cNvPicPr>
            <a:picLocks noChangeAspect="1" noChangeArrowheads="1"/>
          </p:cNvPicPr>
          <p:nvPr/>
        </p:nvPicPr>
        <p:blipFill>
          <a:blip r:embed="rId2"/>
          <a:srcRect/>
          <a:stretch>
            <a:fillRect/>
          </a:stretch>
        </p:blipFill>
        <p:spPr bwMode="auto">
          <a:xfrm>
            <a:off x="428596" y="1071546"/>
            <a:ext cx="1954200" cy="2928958"/>
          </a:xfrm>
          <a:prstGeom prst="rect">
            <a:avLst/>
          </a:prstGeom>
          <a:ln>
            <a:noFill/>
          </a:ln>
          <a:effectLst>
            <a:softEdge rad="112500"/>
          </a:effectLst>
        </p:spPr>
      </p:pic>
      <p:pic>
        <p:nvPicPr>
          <p:cNvPr id="2051" name="Picture 3"/>
          <p:cNvPicPr>
            <a:picLocks noChangeAspect="1" noChangeArrowheads="1"/>
          </p:cNvPicPr>
          <p:nvPr/>
        </p:nvPicPr>
        <p:blipFill>
          <a:blip r:embed="rId3"/>
          <a:srcRect/>
          <a:stretch>
            <a:fillRect/>
          </a:stretch>
        </p:blipFill>
        <p:spPr bwMode="auto">
          <a:xfrm>
            <a:off x="1714480" y="3786189"/>
            <a:ext cx="2054228" cy="2784433"/>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928662" y="142852"/>
            <a:ext cx="7000924" cy="707886"/>
          </a:xfrm>
          <a:prstGeom prst="rect">
            <a:avLst/>
          </a:prstGeom>
        </p:spPr>
        <p:txBody>
          <a:bodyPr wrap="square">
            <a:spAutoFit/>
          </a:bodyPr>
          <a:lstStyle/>
          <a:p>
            <a:r>
              <a:rPr lang="ru-RU" sz="4000" dirty="0" smtClean="0">
                <a:solidFill>
                  <a:srgbClr val="FF0000"/>
                </a:solidFill>
                <a:latin typeface="Constantia" pitchFamily="18" charset="0"/>
              </a:rPr>
              <a:t> Через </a:t>
            </a:r>
            <a:r>
              <a:rPr lang="ru-RU" sz="4000" dirty="0" err="1" smtClean="0">
                <a:solidFill>
                  <a:srgbClr val="FF0000"/>
                </a:solidFill>
                <a:latin typeface="Constantia" pitchFamily="18" charset="0"/>
              </a:rPr>
              <a:t>терни</a:t>
            </a:r>
            <a:r>
              <a:rPr lang="ru-RU" sz="4000" dirty="0" smtClean="0">
                <a:solidFill>
                  <a:srgbClr val="FF0000"/>
                </a:solidFill>
                <a:latin typeface="Constantia" pitchFamily="18" charset="0"/>
              </a:rPr>
              <a:t> до </a:t>
            </a:r>
            <a:r>
              <a:rPr lang="ru-RU" sz="4000" dirty="0" err="1" smtClean="0">
                <a:solidFill>
                  <a:srgbClr val="FF0000"/>
                </a:solidFill>
                <a:latin typeface="Constantia" pitchFamily="18" charset="0"/>
              </a:rPr>
              <a:t>зірок</a:t>
            </a:r>
            <a:endParaRPr lang="ru-RU" sz="4000" dirty="0">
              <a:solidFill>
                <a:srgbClr val="FF0000"/>
              </a:solidFill>
              <a:latin typeface="Constantia" pitchFamily="18" charset="0"/>
            </a:endParaRPr>
          </a:p>
        </p:txBody>
      </p:sp>
      <p:sp>
        <p:nvSpPr>
          <p:cNvPr id="7" name="Прямоугольник 6"/>
          <p:cNvSpPr/>
          <p:nvPr/>
        </p:nvSpPr>
        <p:spPr>
          <a:xfrm>
            <a:off x="4643438" y="857232"/>
            <a:ext cx="4143372" cy="2677656"/>
          </a:xfrm>
          <a:prstGeom prst="rect">
            <a:avLst/>
          </a:prstGeom>
        </p:spPr>
        <p:txBody>
          <a:bodyPr wrap="square">
            <a:spAutoFit/>
          </a:bodyPr>
          <a:lstStyle/>
          <a:p>
            <a:pPr fontAlgn="auto">
              <a:spcAft>
                <a:spcPts val="0"/>
              </a:spcAft>
              <a:buFont typeface="Wingdings 2"/>
              <a:buNone/>
              <a:defRPr/>
            </a:pPr>
            <a:r>
              <a:rPr lang="ru-RU" sz="2400" dirty="0" smtClean="0">
                <a:latin typeface="Constantia" pitchFamily="18" charset="0"/>
              </a:rPr>
              <a:t>Балет </a:t>
            </a:r>
            <a:r>
              <a:rPr lang="ru-RU" sz="2400" dirty="0" err="1" smtClean="0">
                <a:latin typeface="Constantia" pitchFamily="18" charset="0"/>
              </a:rPr>
              <a:t>красивий</a:t>
            </a:r>
            <a:r>
              <a:rPr lang="ru-RU" sz="2400" dirty="0" smtClean="0">
                <a:latin typeface="Constantia" pitchFamily="18" charset="0"/>
              </a:rPr>
              <a:t> </a:t>
            </a:r>
            <a:r>
              <a:rPr lang="ru-RU" sz="2400" dirty="0" err="1" smtClean="0">
                <a:latin typeface="Constantia" pitchFamily="18" charset="0"/>
              </a:rPr>
              <a:t>і</a:t>
            </a:r>
            <a:r>
              <a:rPr lang="ru-RU" sz="2400" dirty="0" smtClean="0">
                <a:latin typeface="Constantia" pitchFamily="18" charset="0"/>
              </a:rPr>
              <a:t> </a:t>
            </a:r>
            <a:r>
              <a:rPr lang="ru-RU" sz="2400" dirty="0" err="1" smtClean="0">
                <a:latin typeface="Constantia" pitchFamily="18" charset="0"/>
              </a:rPr>
              <a:t>складний</a:t>
            </a:r>
            <a:r>
              <a:rPr lang="ru-RU" sz="2400" dirty="0" smtClean="0">
                <a:latin typeface="Constantia" pitchFamily="18" charset="0"/>
              </a:rPr>
              <a:t> вид </a:t>
            </a:r>
            <a:r>
              <a:rPr lang="ru-RU" sz="2400" dirty="0" err="1" smtClean="0">
                <a:latin typeface="Constantia" pitchFamily="18" charset="0"/>
              </a:rPr>
              <a:t>мистецтва</a:t>
            </a:r>
            <a:r>
              <a:rPr lang="ru-RU" sz="2400" dirty="0" smtClean="0">
                <a:latin typeface="Constantia" pitchFamily="18" charset="0"/>
              </a:rPr>
              <a:t>, </a:t>
            </a:r>
            <a:r>
              <a:rPr lang="ru-RU" sz="2400" dirty="0" err="1" smtClean="0">
                <a:latin typeface="Constantia" pitchFamily="18" charset="0"/>
              </a:rPr>
              <a:t>який</a:t>
            </a:r>
            <a:r>
              <a:rPr lang="ru-RU" sz="2400" dirty="0" smtClean="0">
                <a:latin typeface="Constantia" pitchFamily="18" charset="0"/>
              </a:rPr>
              <a:t> </a:t>
            </a:r>
            <a:r>
              <a:rPr lang="ru-RU" sz="2400" dirty="0" err="1" smtClean="0">
                <a:latin typeface="Constantia" pitchFamily="18" charset="0"/>
              </a:rPr>
              <a:t>вимагає</a:t>
            </a:r>
            <a:r>
              <a:rPr lang="ru-RU" sz="2400" dirty="0" smtClean="0">
                <a:latin typeface="Constantia" pitchFamily="18" charset="0"/>
              </a:rPr>
              <a:t> </a:t>
            </a:r>
            <a:r>
              <a:rPr lang="ru-RU" sz="2400" dirty="0" err="1" smtClean="0">
                <a:latin typeface="Constantia" pitchFamily="18" charset="0"/>
              </a:rPr>
              <a:t>від</a:t>
            </a:r>
            <a:r>
              <a:rPr lang="ru-RU" sz="2400" dirty="0" smtClean="0">
                <a:latin typeface="Constantia" pitchFamily="18" charset="0"/>
              </a:rPr>
              <a:t> </a:t>
            </a:r>
            <a:r>
              <a:rPr lang="ru-RU" sz="2400" dirty="0" err="1" smtClean="0">
                <a:latin typeface="Constantia" pitchFamily="18" charset="0"/>
              </a:rPr>
              <a:t>артистів</a:t>
            </a:r>
            <a:r>
              <a:rPr lang="ru-RU" sz="2400" dirty="0" smtClean="0">
                <a:latin typeface="Constantia" pitchFamily="18" charset="0"/>
              </a:rPr>
              <a:t> </a:t>
            </a:r>
            <a:r>
              <a:rPr lang="ru-RU" sz="2400" dirty="0" err="1" smtClean="0">
                <a:latin typeface="Constantia" pitchFamily="18" charset="0"/>
              </a:rPr>
              <a:t>величезно</a:t>
            </a:r>
            <a:r>
              <a:rPr lang="uk-UA" sz="2400" dirty="0" smtClean="0">
                <a:latin typeface="Constantia" pitchFamily="18" charset="0"/>
              </a:rPr>
              <a:t>ї</a:t>
            </a:r>
            <a:r>
              <a:rPr lang="ru-RU" sz="2400" dirty="0" smtClean="0">
                <a:latin typeface="Constantia" pitchFamily="18" charset="0"/>
              </a:rPr>
              <a:t> </a:t>
            </a:r>
            <a:r>
              <a:rPr lang="ru-RU" sz="2400" dirty="0" err="1" smtClean="0">
                <a:latin typeface="Constantia" pitchFamily="18" charset="0"/>
              </a:rPr>
              <a:t>титанічної</a:t>
            </a:r>
            <a:r>
              <a:rPr lang="ru-RU" sz="2400" dirty="0" smtClean="0">
                <a:latin typeface="Constantia" pitchFamily="18" charset="0"/>
              </a:rPr>
              <a:t> </a:t>
            </a:r>
            <a:r>
              <a:rPr lang="ru-RU" sz="2400" dirty="0" err="1" smtClean="0">
                <a:latin typeface="Constantia" pitchFamily="18" charset="0"/>
              </a:rPr>
              <a:t>і</a:t>
            </a:r>
            <a:r>
              <a:rPr lang="ru-RU" sz="2400" dirty="0" smtClean="0">
                <a:latin typeface="Constantia" pitchFamily="18" charset="0"/>
              </a:rPr>
              <a:t> </a:t>
            </a:r>
            <a:r>
              <a:rPr lang="ru-RU" sz="2400" dirty="0" err="1" smtClean="0">
                <a:latin typeface="Constantia" pitchFamily="18" charset="0"/>
              </a:rPr>
              <a:t>наполегливої</a:t>
            </a:r>
            <a:r>
              <a:rPr lang="ru-RU" sz="2400" dirty="0" smtClean="0">
                <a:latin typeface="Constantia" pitchFamily="18" charset="0"/>
              </a:rPr>
              <a:t> ​​</a:t>
            </a:r>
            <a:r>
              <a:rPr lang="ru-RU" sz="2400" dirty="0" err="1" smtClean="0">
                <a:latin typeface="Constantia" pitchFamily="18" charset="0"/>
              </a:rPr>
              <a:t>праці</a:t>
            </a:r>
            <a:r>
              <a:rPr lang="ru-RU" sz="2400" dirty="0" smtClean="0">
                <a:latin typeface="Constantia" pitchFamily="18" charset="0"/>
              </a:rPr>
              <a:t>. </a:t>
            </a:r>
            <a:r>
              <a:rPr lang="ru-RU" sz="2400" dirty="0" err="1" smtClean="0">
                <a:latin typeface="Constantia" pitchFamily="18" charset="0"/>
              </a:rPr>
              <a:t>Займатися</a:t>
            </a:r>
            <a:r>
              <a:rPr lang="ru-RU" sz="2400" dirty="0" smtClean="0">
                <a:latin typeface="Constantia" pitchFamily="18" charset="0"/>
              </a:rPr>
              <a:t> балетом </a:t>
            </a:r>
            <a:r>
              <a:rPr lang="ru-RU" sz="2400" dirty="0" err="1" smtClean="0">
                <a:latin typeface="Constantia" pitchFamily="18" charset="0"/>
              </a:rPr>
              <a:t>починають</a:t>
            </a:r>
            <a:r>
              <a:rPr lang="ru-RU" sz="2400" dirty="0" smtClean="0">
                <a:latin typeface="Constantia" pitchFamily="18" charset="0"/>
              </a:rPr>
              <a:t> з </a:t>
            </a:r>
            <a:r>
              <a:rPr lang="ru-RU" sz="2400" dirty="0" err="1" smtClean="0">
                <a:latin typeface="Constantia" pitchFamily="18" charset="0"/>
              </a:rPr>
              <a:t>дитинства</a:t>
            </a:r>
            <a:r>
              <a:rPr lang="ru-RU" sz="2400" dirty="0" smtClean="0">
                <a:latin typeface="Constantia" pitchFamily="18" charset="0"/>
              </a:rPr>
              <a:t>.</a:t>
            </a:r>
            <a:endParaRPr lang="ru-RU" sz="2400" dirty="0">
              <a:latin typeface="Constantia" pitchFamily="18" charset="0"/>
            </a:endParaRPr>
          </a:p>
        </p:txBody>
      </p:sp>
      <p:pic>
        <p:nvPicPr>
          <p:cNvPr id="8" name="Рисунок 7" descr="j0202235.jpg"/>
          <p:cNvPicPr>
            <a:picLocks noChangeAspect="1"/>
          </p:cNvPicPr>
          <p:nvPr/>
        </p:nvPicPr>
        <p:blipFill>
          <a:blip r:embed="rId2" cstate="email"/>
          <a:stretch>
            <a:fillRect/>
          </a:stretch>
        </p:blipFill>
        <p:spPr>
          <a:xfrm>
            <a:off x="285721" y="1071546"/>
            <a:ext cx="4286280" cy="2828945"/>
          </a:xfrm>
          <a:prstGeom prst="rect">
            <a:avLst/>
          </a:prstGeom>
          <a:ln>
            <a:noFill/>
          </a:ln>
          <a:effectLst>
            <a:softEdge rad="112500"/>
          </a:effectLst>
        </p:spPr>
      </p:pic>
      <p:pic>
        <p:nvPicPr>
          <p:cNvPr id="3074" name="Picture 2"/>
          <p:cNvPicPr>
            <a:picLocks noChangeAspect="1" noChangeArrowheads="1"/>
          </p:cNvPicPr>
          <p:nvPr/>
        </p:nvPicPr>
        <p:blipFill>
          <a:blip r:embed="rId3"/>
          <a:srcRect/>
          <a:stretch>
            <a:fillRect/>
          </a:stretch>
        </p:blipFill>
        <p:spPr bwMode="auto">
          <a:xfrm>
            <a:off x="5286379" y="3500438"/>
            <a:ext cx="3524275" cy="2643206"/>
          </a:xfrm>
          <a:prstGeom prst="rect">
            <a:avLst/>
          </a:prstGeom>
          <a:ln>
            <a:noFill/>
          </a:ln>
          <a:effectLst>
            <a:softEdge rad="112500"/>
          </a:effectLst>
        </p:spPr>
      </p:pic>
      <p:sp>
        <p:nvSpPr>
          <p:cNvPr id="9" name="Прямоугольник 8"/>
          <p:cNvSpPr/>
          <p:nvPr/>
        </p:nvSpPr>
        <p:spPr>
          <a:xfrm>
            <a:off x="357158" y="4286256"/>
            <a:ext cx="4857784" cy="1938992"/>
          </a:xfrm>
          <a:prstGeom prst="rect">
            <a:avLst/>
          </a:prstGeom>
        </p:spPr>
        <p:txBody>
          <a:bodyPr wrap="square">
            <a:spAutoFit/>
          </a:bodyPr>
          <a:lstStyle/>
          <a:p>
            <a:pPr fontAlgn="auto">
              <a:spcAft>
                <a:spcPts val="0"/>
              </a:spcAft>
              <a:buFont typeface="Wingdings 2"/>
              <a:buNone/>
              <a:defRPr/>
            </a:pPr>
            <a:r>
              <a:rPr lang="ru-RU" sz="2400" dirty="0" err="1" smtClean="0">
                <a:latin typeface="Constantia" pitchFamily="18" charset="0"/>
              </a:rPr>
              <a:t>Щоденні</a:t>
            </a:r>
            <a:r>
              <a:rPr lang="ru-RU" sz="2400" dirty="0" smtClean="0">
                <a:latin typeface="Constantia" pitchFamily="18" charset="0"/>
              </a:rPr>
              <a:t> </a:t>
            </a:r>
            <a:r>
              <a:rPr lang="ru-RU" sz="2400" dirty="0" err="1" smtClean="0">
                <a:latin typeface="Constantia" pitchFamily="18" charset="0"/>
              </a:rPr>
              <a:t>репетиції</a:t>
            </a:r>
            <a:r>
              <a:rPr lang="ru-RU" sz="2400" dirty="0" smtClean="0">
                <a:latin typeface="Constantia" pitchFamily="18" charset="0"/>
              </a:rPr>
              <a:t>, </a:t>
            </a:r>
            <a:r>
              <a:rPr lang="ru-RU" sz="2400" dirty="0" err="1" smtClean="0">
                <a:latin typeface="Constantia" pitchFamily="18" charset="0"/>
              </a:rPr>
              <a:t>вправи</a:t>
            </a:r>
            <a:r>
              <a:rPr lang="ru-RU" sz="2400" dirty="0" smtClean="0">
                <a:latin typeface="Constantia" pitchFamily="18" charset="0"/>
              </a:rPr>
              <a:t> на </a:t>
            </a:r>
            <a:r>
              <a:rPr lang="ru-RU" sz="2400" dirty="0" err="1" smtClean="0">
                <a:latin typeface="Constantia" pitchFamily="18" charset="0"/>
              </a:rPr>
              <a:t>розтяжку</a:t>
            </a:r>
            <a:r>
              <a:rPr lang="ru-RU" sz="2400" dirty="0" smtClean="0">
                <a:latin typeface="Constantia" pitchFamily="18" charset="0"/>
              </a:rPr>
              <a:t> </a:t>
            </a:r>
            <a:r>
              <a:rPr lang="ru-RU" sz="2400" dirty="0" err="1" smtClean="0">
                <a:latin typeface="Constantia" pitchFamily="18" charset="0"/>
              </a:rPr>
              <a:t>забирають</a:t>
            </a:r>
            <a:r>
              <a:rPr lang="ru-RU" sz="2400" dirty="0" smtClean="0">
                <a:latin typeface="Constantia" pitchFamily="18" charset="0"/>
              </a:rPr>
              <a:t> </a:t>
            </a:r>
            <a:r>
              <a:rPr lang="ru-RU" sz="2400" dirty="0" err="1" smtClean="0">
                <a:latin typeface="Constantia" pitchFamily="18" charset="0"/>
              </a:rPr>
              <a:t>багато</a:t>
            </a:r>
            <a:r>
              <a:rPr lang="ru-RU" sz="2400" dirty="0" smtClean="0">
                <a:latin typeface="Constantia" pitchFamily="18" charset="0"/>
              </a:rPr>
              <a:t> часу. </a:t>
            </a:r>
            <a:r>
              <a:rPr lang="ru-RU" sz="2400" dirty="0" err="1" smtClean="0">
                <a:latin typeface="Constantia" pitchFamily="18" charset="0"/>
              </a:rPr>
              <a:t>Ті</a:t>
            </a:r>
            <a:r>
              <a:rPr lang="ru-RU" sz="2400" dirty="0" smtClean="0">
                <a:latin typeface="Constantia" pitchFamily="18" charset="0"/>
              </a:rPr>
              <a:t>, </a:t>
            </a:r>
            <a:r>
              <a:rPr lang="ru-RU" sz="2400" dirty="0" err="1" smtClean="0">
                <a:latin typeface="Constantia" pitchFamily="18" charset="0"/>
              </a:rPr>
              <a:t>хто</a:t>
            </a:r>
            <a:r>
              <a:rPr lang="ru-RU" sz="2400" dirty="0" smtClean="0">
                <a:latin typeface="Constantia" pitchFamily="18" charset="0"/>
              </a:rPr>
              <a:t> </a:t>
            </a:r>
            <a:r>
              <a:rPr lang="ru-RU" sz="2400" dirty="0" err="1" smtClean="0">
                <a:latin typeface="Constantia" pitchFamily="18" charset="0"/>
              </a:rPr>
              <a:t>прирікає</a:t>
            </a:r>
            <a:r>
              <a:rPr lang="ru-RU" sz="2400" dirty="0" smtClean="0">
                <a:latin typeface="Constantia" pitchFamily="18" charset="0"/>
              </a:rPr>
              <a:t> себе на </a:t>
            </a:r>
            <a:r>
              <a:rPr lang="ru-RU" sz="2400" dirty="0" err="1" smtClean="0">
                <a:latin typeface="Constantia" pitchFamily="18" charset="0"/>
              </a:rPr>
              <a:t>таку</a:t>
            </a:r>
            <a:r>
              <a:rPr lang="ru-RU" sz="2400" dirty="0" smtClean="0">
                <a:latin typeface="Constantia" pitchFamily="18" charset="0"/>
              </a:rPr>
              <a:t> </a:t>
            </a:r>
            <a:r>
              <a:rPr lang="ru-RU" sz="2400" dirty="0" err="1" smtClean="0">
                <a:latin typeface="Constantia" pitchFamily="18" charset="0"/>
              </a:rPr>
              <a:t>працю</a:t>
            </a:r>
            <a:r>
              <a:rPr lang="ru-RU" sz="2400" dirty="0" smtClean="0">
                <a:latin typeface="Constantia" pitchFamily="18" charset="0"/>
              </a:rPr>
              <a:t> </a:t>
            </a:r>
            <a:r>
              <a:rPr lang="ru-RU" sz="2400" dirty="0" err="1" smtClean="0">
                <a:latin typeface="Constantia" pitchFamily="18" charset="0"/>
              </a:rPr>
              <a:t>присвячують</a:t>
            </a:r>
            <a:r>
              <a:rPr lang="ru-RU" sz="2400" dirty="0" smtClean="0">
                <a:latin typeface="Constantia" pitchFamily="18" charset="0"/>
              </a:rPr>
              <a:t> </a:t>
            </a:r>
            <a:r>
              <a:rPr lang="ru-RU" sz="2400" dirty="0" err="1" smtClean="0">
                <a:latin typeface="Constantia" pitchFamily="18" charset="0"/>
              </a:rPr>
              <a:t>цій</a:t>
            </a:r>
            <a:r>
              <a:rPr lang="ru-RU" sz="2400" dirty="0" smtClean="0">
                <a:latin typeface="Constantia" pitchFamily="18" charset="0"/>
              </a:rPr>
              <a:t> </a:t>
            </a:r>
            <a:r>
              <a:rPr lang="ru-RU" sz="2400" dirty="0" err="1" smtClean="0">
                <a:latin typeface="Constantia" pitchFamily="18" charset="0"/>
              </a:rPr>
              <a:t>справі</a:t>
            </a:r>
            <a:r>
              <a:rPr lang="ru-RU" sz="2400" dirty="0" smtClean="0">
                <a:latin typeface="Constantia" pitchFamily="18" charset="0"/>
              </a:rPr>
              <a:t> все </a:t>
            </a:r>
            <a:r>
              <a:rPr lang="ru-RU" sz="2400" dirty="0" err="1" smtClean="0">
                <a:latin typeface="Constantia" pitchFamily="18" charset="0"/>
              </a:rPr>
              <a:t>своє</a:t>
            </a:r>
            <a:r>
              <a:rPr lang="ru-RU" sz="2400" dirty="0" smtClean="0">
                <a:latin typeface="Constantia" pitchFamily="18" charset="0"/>
              </a:rPr>
              <a:t> </a:t>
            </a:r>
            <a:r>
              <a:rPr lang="ru-RU" sz="2400" dirty="0" err="1" smtClean="0">
                <a:latin typeface="Constantia" pitchFamily="18" charset="0"/>
              </a:rPr>
              <a:t>життя</a:t>
            </a:r>
            <a:r>
              <a:rPr lang="ru-RU" sz="2400" dirty="0" smtClean="0">
                <a:latin typeface="Constantia" pitchFamily="18" charset="0"/>
              </a:rPr>
              <a:t>.</a:t>
            </a:r>
            <a:endParaRPr lang="ru-RU" sz="2400" dirty="0">
              <a:latin typeface="Constantia"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214282" y="3357562"/>
            <a:ext cx="8215370"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dirty="0" smtClean="0">
                <a:ln>
                  <a:noFill/>
                </a:ln>
                <a:solidFill>
                  <a:schemeClr val="tx1"/>
                </a:solidFill>
                <a:effectLst/>
                <a:latin typeface="Constantia" pitchFamily="18" charset="0"/>
                <a:ea typeface="Times New Roman" pitchFamily="18" charset="0"/>
              </a:rPr>
              <a:t>5. О.С.Пушкін описав її танець у своєму романі «Євгеній </a:t>
            </a:r>
            <a:r>
              <a:rPr kumimoji="0" lang="uk-UA" sz="1600" b="0" i="0" u="none" strike="noStrike" cap="none" normalizeH="0" baseline="0" dirty="0" err="1" smtClean="0">
                <a:ln>
                  <a:noFill/>
                </a:ln>
                <a:solidFill>
                  <a:schemeClr val="tx1"/>
                </a:solidFill>
                <a:effectLst/>
                <a:latin typeface="Constantia" pitchFamily="18" charset="0"/>
                <a:ea typeface="Times New Roman" pitchFamily="18" charset="0"/>
              </a:rPr>
              <a:t>Онегін</a:t>
            </a:r>
            <a:r>
              <a:rPr kumimoji="0" lang="uk-UA" sz="1600" b="0" i="0" u="none" strike="noStrike" cap="none" normalizeH="0" baseline="0" dirty="0" smtClean="0">
                <a:ln>
                  <a:noFill/>
                </a:ln>
                <a:solidFill>
                  <a:schemeClr val="tx1"/>
                </a:solidFill>
                <a:effectLst/>
                <a:latin typeface="Constantia" pitchFamily="18" charset="0"/>
                <a:ea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Constantia"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i="1" u="none" strike="noStrike" cap="none" normalizeH="0" baseline="0" dirty="0" smtClean="0">
                <a:ln>
                  <a:noFill/>
                </a:ln>
                <a:solidFill>
                  <a:schemeClr val="tx1"/>
                </a:solidFill>
                <a:effectLst/>
                <a:latin typeface="Constantia" pitchFamily="18" charset="0"/>
                <a:ea typeface="Times New Roman" pitchFamily="18" charset="0"/>
              </a:rPr>
              <a:t>Одной ногой касаясь пола,</a:t>
            </a:r>
            <a:endParaRPr kumimoji="0" lang="ru-RU" sz="1600" i="1" u="none" strike="noStrike" cap="none" normalizeH="0" baseline="0" dirty="0" smtClean="0">
              <a:ln>
                <a:noFill/>
              </a:ln>
              <a:solidFill>
                <a:schemeClr val="tx1"/>
              </a:solidFill>
              <a:effectLst/>
              <a:latin typeface="Constantia"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i="1" u="none" strike="noStrike" cap="none" normalizeH="0" baseline="0" dirty="0" smtClean="0">
                <a:ln>
                  <a:noFill/>
                </a:ln>
                <a:solidFill>
                  <a:schemeClr val="tx1"/>
                </a:solidFill>
                <a:effectLst/>
                <a:latin typeface="Constantia" pitchFamily="18" charset="0"/>
                <a:ea typeface="Times New Roman" pitchFamily="18" charset="0"/>
              </a:rPr>
              <a:t>Другою медленно кружит,</a:t>
            </a:r>
            <a:endParaRPr kumimoji="0" lang="ru-RU" sz="1600" i="1" u="none" strike="noStrike" cap="none" normalizeH="0" baseline="0" dirty="0" smtClean="0">
              <a:ln>
                <a:noFill/>
              </a:ln>
              <a:solidFill>
                <a:schemeClr val="tx1"/>
              </a:solidFill>
              <a:effectLst/>
              <a:latin typeface="Constantia"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i="1" u="none" strike="noStrike" cap="none" normalizeH="0" baseline="0" dirty="0" smtClean="0">
                <a:ln>
                  <a:noFill/>
                </a:ln>
                <a:solidFill>
                  <a:schemeClr val="tx1"/>
                </a:solidFill>
                <a:effectLst/>
                <a:latin typeface="Constantia" pitchFamily="18" charset="0"/>
                <a:ea typeface="Times New Roman" pitchFamily="18" charset="0"/>
              </a:rPr>
              <a:t>И вдруг прыжок, и вдруг летит, Летит, к</a:t>
            </a:r>
            <a:r>
              <a:rPr kumimoji="0" lang="uk-UA" sz="1600" i="1" u="none" strike="noStrike" cap="none" normalizeH="0" baseline="0" dirty="0" err="1" smtClean="0">
                <a:ln>
                  <a:noFill/>
                </a:ln>
                <a:solidFill>
                  <a:schemeClr val="tx1"/>
                </a:solidFill>
                <a:effectLst/>
                <a:latin typeface="Constantia" pitchFamily="18" charset="0"/>
                <a:ea typeface="Times New Roman" pitchFamily="18" charset="0"/>
              </a:rPr>
              <a:t>ак</a:t>
            </a:r>
            <a:r>
              <a:rPr kumimoji="0" lang="uk-UA" sz="1600" i="1" u="none" strike="noStrike" cap="none" normalizeH="0" baseline="0" dirty="0" smtClean="0">
                <a:ln>
                  <a:noFill/>
                </a:ln>
                <a:solidFill>
                  <a:schemeClr val="tx1"/>
                </a:solidFill>
                <a:effectLst/>
                <a:latin typeface="Constantia" pitchFamily="18" charset="0"/>
                <a:ea typeface="Times New Roman" pitchFamily="18" charset="0"/>
              </a:rPr>
              <a:t> </a:t>
            </a:r>
            <a:r>
              <a:rPr kumimoji="0" lang="ru-RU" sz="1600" i="1" u="none" strike="noStrike" cap="none" normalizeH="0" baseline="0" dirty="0" smtClean="0">
                <a:ln>
                  <a:noFill/>
                </a:ln>
                <a:solidFill>
                  <a:schemeClr val="tx1"/>
                </a:solidFill>
                <a:effectLst/>
                <a:latin typeface="Constantia" pitchFamily="18" charset="0"/>
                <a:ea typeface="Times New Roman" pitchFamily="18" charset="0"/>
              </a:rPr>
              <a:t>пух от уст Эола;</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i="1" u="none" strike="noStrike" cap="none" normalizeH="0" baseline="0" dirty="0" smtClean="0">
                <a:ln>
                  <a:noFill/>
                </a:ln>
                <a:solidFill>
                  <a:schemeClr val="tx1"/>
                </a:solidFill>
                <a:effectLst/>
                <a:latin typeface="Constantia" pitchFamily="18" charset="0"/>
                <a:ea typeface="Times New Roman" pitchFamily="18" charset="0"/>
              </a:rPr>
              <a:t>То стан совьет, то разовьет, И быстрой ножкой ножку бьют.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600" i="1" u="none" strike="noStrike" cap="none" normalizeH="0" baseline="0" dirty="0" smtClean="0">
              <a:ln>
                <a:noFill/>
              </a:ln>
              <a:solidFill>
                <a:schemeClr val="tx1"/>
              </a:solidFill>
              <a:effectLst/>
              <a:latin typeface="Constantia" pitchFamily="18"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1" u="none" strike="noStrike" cap="none" normalizeH="0" baseline="0" dirty="0" err="1" smtClean="0">
                <a:ln>
                  <a:noFill/>
                </a:ln>
                <a:solidFill>
                  <a:schemeClr val="tx1"/>
                </a:solidFill>
                <a:effectLst/>
                <a:latin typeface="Constantia" pitchFamily="18" charset="0"/>
                <a:ea typeface="Times New Roman" pitchFamily="18" charset="0"/>
              </a:rPr>
              <a:t>Назв</a:t>
            </a:r>
            <a:r>
              <a:rPr kumimoji="0" lang="uk-UA" sz="1600" b="1" i="1" u="none" strike="noStrike" cap="none" normalizeH="0" baseline="0" dirty="0" smtClean="0">
                <a:ln>
                  <a:noFill/>
                </a:ln>
                <a:solidFill>
                  <a:schemeClr val="tx1"/>
                </a:solidFill>
                <a:effectLst/>
                <a:latin typeface="Constantia" pitchFamily="18" charset="0"/>
                <a:ea typeface="Times New Roman" pitchFamily="18" charset="0"/>
              </a:rPr>
              <a:t>і</a:t>
            </a:r>
            <a:r>
              <a:rPr kumimoji="0" lang="ru-RU" sz="1600" b="1" i="1" u="none" strike="noStrike" cap="none" normalizeH="0" baseline="0" dirty="0" err="1" smtClean="0">
                <a:ln>
                  <a:noFill/>
                </a:ln>
                <a:solidFill>
                  <a:schemeClr val="tx1"/>
                </a:solidFill>
                <a:effectLst/>
                <a:latin typeface="Constantia" pitchFamily="18" charset="0"/>
                <a:ea typeface="Times New Roman" pitchFamily="18" charset="0"/>
              </a:rPr>
              <a:t>ть</a:t>
            </a:r>
            <a:r>
              <a:rPr kumimoji="0" lang="ru-RU" sz="1600" b="1" i="1" u="none" strike="noStrike" cap="none" normalizeH="0" baseline="0" dirty="0" smtClean="0">
                <a:ln>
                  <a:noFill/>
                </a:ln>
                <a:solidFill>
                  <a:schemeClr val="tx1"/>
                </a:solidFill>
                <a:effectLst/>
                <a:latin typeface="Constantia" pitchFamily="18" charset="0"/>
                <a:ea typeface="Times New Roman" pitchFamily="18" charset="0"/>
              </a:rPr>
              <a:t> </a:t>
            </a:r>
            <a:r>
              <a:rPr kumimoji="0" lang="uk-UA" sz="1600" b="1" i="1" u="none" strike="noStrike" cap="none" normalizeH="0" baseline="0" dirty="0" smtClean="0">
                <a:ln>
                  <a:noFill/>
                </a:ln>
                <a:solidFill>
                  <a:schemeClr val="tx1"/>
                </a:solidFill>
                <a:effectLst/>
                <a:latin typeface="Constantia" pitchFamily="18" charset="0"/>
                <a:ea typeface="Times New Roman" pitchFamily="18" charset="0"/>
              </a:rPr>
              <a:t>і</a:t>
            </a:r>
            <a:r>
              <a:rPr kumimoji="0" lang="ru-RU" sz="1600" b="1" i="1" u="none" strike="noStrike" cap="none" normalizeH="0" baseline="0" dirty="0" err="1" smtClean="0">
                <a:ln>
                  <a:noFill/>
                </a:ln>
                <a:solidFill>
                  <a:schemeClr val="tx1"/>
                </a:solidFill>
                <a:effectLst/>
                <a:latin typeface="Constantia" pitchFamily="18" charset="0"/>
                <a:ea typeface="Times New Roman" pitchFamily="18" charset="0"/>
              </a:rPr>
              <a:t>м'я</a:t>
            </a:r>
            <a:r>
              <a:rPr kumimoji="0" lang="ru-RU" sz="1600" b="1" i="1" u="none" strike="noStrike" cap="none" normalizeH="0" baseline="0" dirty="0" smtClean="0">
                <a:ln>
                  <a:noFill/>
                </a:ln>
                <a:solidFill>
                  <a:schemeClr val="tx1"/>
                </a:solidFill>
                <a:effectLst/>
                <a:latin typeface="Constantia" pitchFamily="18" charset="0"/>
                <a:ea typeface="Times New Roman" pitchFamily="18" charset="0"/>
              </a:rPr>
              <a:t> </a:t>
            </a:r>
            <a:r>
              <a:rPr kumimoji="0" lang="uk-UA" sz="1600" b="1" i="1" u="none" strike="noStrike" cap="none" normalizeH="0" baseline="0" dirty="0" smtClean="0">
                <a:ln>
                  <a:noFill/>
                </a:ln>
                <a:solidFill>
                  <a:schemeClr val="tx1"/>
                </a:solidFill>
                <a:effectLst/>
                <a:latin typeface="Constantia" pitchFamily="18" charset="0"/>
                <a:ea typeface="Times New Roman" pitchFamily="18" charset="0"/>
              </a:rPr>
              <a:t>цієї великої танцівниці  </a:t>
            </a:r>
            <a:r>
              <a:rPr kumimoji="0" lang="ru-RU" sz="1600" b="0" i="1" u="none" strike="noStrike" cap="none" normalizeH="0" baseline="0" dirty="0" smtClean="0">
                <a:ln>
                  <a:noFill/>
                </a:ln>
                <a:solidFill>
                  <a:schemeClr val="tx1"/>
                </a:solidFill>
                <a:effectLst/>
                <a:latin typeface="Constantia" pitchFamily="18" charset="0"/>
              </a:rPr>
              <a:t> </a:t>
            </a:r>
          </a:p>
        </p:txBody>
      </p:sp>
      <p:sp>
        <p:nvSpPr>
          <p:cNvPr id="44034" name="Rectangle 2"/>
          <p:cNvSpPr>
            <a:spLocks noChangeArrowheads="1"/>
          </p:cNvSpPr>
          <p:nvPr/>
        </p:nvSpPr>
        <p:spPr bwMode="auto">
          <a:xfrm>
            <a:off x="142844" y="1000108"/>
            <a:ext cx="8215370"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just" defTabSz="914400" rtl="0" eaLnBrk="1" fontAlgn="base" latinLnBrk="0" hangingPunct="1">
              <a:lnSpc>
                <a:spcPct val="100000"/>
              </a:lnSpc>
              <a:spcBef>
                <a:spcPct val="0"/>
              </a:spcBef>
              <a:spcAft>
                <a:spcPct val="0"/>
              </a:spcAft>
              <a:buClrTx/>
              <a:buSzTx/>
              <a:buFontTx/>
              <a:buAutoNum type="arabicPeriod"/>
              <a:tabLst/>
            </a:pPr>
            <a:r>
              <a:rPr kumimoji="0" lang="uk-UA" sz="1600" b="0" i="0" u="none" strike="noStrike" cap="none" normalizeH="0" baseline="0" dirty="0" smtClean="0">
                <a:ln>
                  <a:noFill/>
                </a:ln>
                <a:solidFill>
                  <a:schemeClr val="tx1"/>
                </a:solidFill>
                <a:effectLst/>
                <a:latin typeface="Constantia" pitchFamily="18" charset="0"/>
                <a:ea typeface="Times New Roman" pitchFamily="18" charset="0"/>
              </a:rPr>
              <a:t>Назвіть балети перших сезонів Сергія Дягілєва. Які зіграли значну роль у популяризації російської культури в Європі ? </a:t>
            </a:r>
          </a:p>
          <a:p>
            <a:pPr marL="342900" marR="0" lvl="0" indent="-342900" algn="just" defTabSz="914400" rtl="0" eaLnBrk="1" fontAlgn="base" latinLnBrk="0" hangingPunct="1">
              <a:lnSpc>
                <a:spcPct val="100000"/>
              </a:lnSpc>
              <a:spcBef>
                <a:spcPct val="0"/>
              </a:spcBef>
              <a:spcAft>
                <a:spcPct val="0"/>
              </a:spcAft>
              <a:buClrTx/>
              <a:buSzTx/>
              <a:buFontTx/>
              <a:buAutoNum type="arabicPeriod"/>
              <a:tabLst/>
            </a:pPr>
            <a:endParaRPr kumimoji="0" lang="ru-RU" sz="1600" b="0" i="0" u="none" strike="noStrike" cap="none" normalizeH="0" baseline="0" dirty="0" smtClean="0">
              <a:ln>
                <a:noFill/>
              </a:ln>
              <a:solidFill>
                <a:schemeClr val="tx1"/>
              </a:solidFill>
              <a:effectLst/>
              <a:latin typeface="Constantia"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1600" b="0" i="0" u="none" strike="noStrike" cap="none" normalizeH="0" baseline="0" dirty="0" smtClean="0">
                <a:ln>
                  <a:noFill/>
                </a:ln>
                <a:solidFill>
                  <a:schemeClr val="tx1"/>
                </a:solidFill>
                <a:effectLst/>
                <a:latin typeface="Constantia" pitchFamily="18" charset="0"/>
                <a:ea typeface="Times New Roman" pitchFamily="18" charset="0"/>
              </a:rPr>
              <a:t>2. У яких балетах П.Чайковський відтворив світ казки?</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Constantia"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1600" b="0" i="0" u="none" strike="noStrike" cap="none" normalizeH="0" baseline="0" dirty="0" smtClean="0">
                <a:ln>
                  <a:noFill/>
                </a:ln>
                <a:solidFill>
                  <a:schemeClr val="tx1"/>
                </a:solidFill>
                <a:effectLst/>
                <a:latin typeface="Constantia" pitchFamily="18" charset="0"/>
                <a:ea typeface="Times New Roman" pitchFamily="18" charset="0"/>
              </a:rPr>
              <a:t>3.Перелічіть імена видатних російських композиторів, які писали музику до балетів.</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Constantia"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1600" b="0" i="0" u="none" strike="noStrike" cap="none" normalizeH="0" baseline="0" dirty="0" smtClean="0">
                <a:ln>
                  <a:noFill/>
                </a:ln>
                <a:solidFill>
                  <a:schemeClr val="tx1"/>
                </a:solidFill>
                <a:effectLst/>
                <a:latin typeface="Constantia" pitchFamily="18" charset="0"/>
                <a:ea typeface="Times New Roman" pitchFamily="18" charset="0"/>
              </a:rPr>
              <a:t>4.Назвіть імена прославлених танцівників російського балету.</a:t>
            </a:r>
            <a:endParaRPr kumimoji="0" lang="uk-UA" sz="1600" b="0" i="0" u="none" strike="noStrike" cap="none" normalizeH="0" baseline="0" dirty="0" smtClean="0">
              <a:ln>
                <a:noFill/>
              </a:ln>
              <a:solidFill>
                <a:schemeClr val="tx1"/>
              </a:solidFill>
              <a:effectLst/>
              <a:latin typeface="Constantia" pitchFamily="18" charset="0"/>
            </a:endParaRPr>
          </a:p>
        </p:txBody>
      </p:sp>
      <p:sp>
        <p:nvSpPr>
          <p:cNvPr id="4" name="Прямоугольник 3"/>
          <p:cNvSpPr/>
          <p:nvPr/>
        </p:nvSpPr>
        <p:spPr>
          <a:xfrm>
            <a:off x="2357422" y="285728"/>
            <a:ext cx="5010026" cy="461665"/>
          </a:xfrm>
          <a:prstGeom prst="rect">
            <a:avLst/>
          </a:prstGeom>
        </p:spPr>
        <p:txBody>
          <a:bodyPr wrap="none">
            <a:spAutoFit/>
          </a:bodyPr>
          <a:lstStyle/>
          <a:p>
            <a:r>
              <a:rPr lang="uk-UA" sz="2400" dirty="0" smtClean="0">
                <a:latin typeface="Constantia" pitchFamily="18" charset="0"/>
              </a:rPr>
              <a:t>Запитання для підсумкової бесіди</a:t>
            </a:r>
            <a:r>
              <a:rPr lang="uk-UA" dirty="0" smtClean="0"/>
              <a:t>:</a:t>
            </a:r>
            <a:endParaRPr lang="ru-RU" dirty="0"/>
          </a:p>
        </p:txBody>
      </p:sp>
      <p:sp>
        <p:nvSpPr>
          <p:cNvPr id="5" name="Прямоугольник 4"/>
          <p:cNvSpPr/>
          <p:nvPr/>
        </p:nvSpPr>
        <p:spPr>
          <a:xfrm>
            <a:off x="571472" y="5643578"/>
            <a:ext cx="8001056" cy="646331"/>
          </a:xfrm>
          <a:prstGeom prst="rect">
            <a:avLst/>
          </a:prstGeom>
        </p:spPr>
        <p:txBody>
          <a:bodyPr wrap="square">
            <a:spAutoFit/>
          </a:bodyPr>
          <a:lstStyle/>
          <a:p>
            <a:pPr lvl="0" algn="just" eaLnBrk="0" fontAlgn="base" hangingPunct="0">
              <a:spcBef>
                <a:spcPct val="0"/>
              </a:spcBef>
              <a:spcAft>
                <a:spcPct val="0"/>
              </a:spcAft>
            </a:pPr>
            <a:r>
              <a:rPr lang="uk-UA" dirty="0" smtClean="0">
                <a:latin typeface="Constantia" pitchFamily="18" charset="0"/>
                <a:ea typeface="Times New Roman" pitchFamily="18" charset="0"/>
              </a:rPr>
              <a:t>Сцени із яких балетів представлено на світлинах? Укажіть назву балету й композитора.</a:t>
            </a:r>
            <a:endParaRPr lang="uk-UA" dirty="0" smtClean="0">
              <a:latin typeface="Constantia"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 (500x700, 72Kb)"/>
          <p:cNvPicPr>
            <a:picLocks noChangeAspect="1" noChangeArrowheads="1"/>
          </p:cNvPicPr>
          <p:nvPr/>
        </p:nvPicPr>
        <p:blipFill>
          <a:blip r:embed="rId2"/>
          <a:srcRect/>
          <a:stretch>
            <a:fillRect/>
          </a:stretch>
        </p:blipFill>
        <p:spPr bwMode="auto">
          <a:xfrm>
            <a:off x="214282" y="571480"/>
            <a:ext cx="4184209" cy="5857892"/>
          </a:xfrm>
          <a:prstGeom prst="rect">
            <a:avLst/>
          </a:prstGeom>
          <a:noFill/>
        </p:spPr>
      </p:pic>
      <p:sp>
        <p:nvSpPr>
          <p:cNvPr id="3" name="Прямоугольник 2"/>
          <p:cNvSpPr/>
          <p:nvPr/>
        </p:nvSpPr>
        <p:spPr>
          <a:xfrm>
            <a:off x="4572000" y="357166"/>
            <a:ext cx="4000528" cy="1477328"/>
          </a:xfrm>
          <a:prstGeom prst="rect">
            <a:avLst/>
          </a:prstGeom>
        </p:spPr>
        <p:txBody>
          <a:bodyPr wrap="square">
            <a:spAutoFit/>
          </a:bodyPr>
          <a:lstStyle/>
          <a:p>
            <a:r>
              <a:rPr lang="ru-RU" dirty="0" smtClean="0">
                <a:solidFill>
                  <a:srgbClr val="0070C0"/>
                </a:solidFill>
              </a:rPr>
              <a:t>Блистательна, полувоздушна, </a:t>
            </a:r>
            <a:br>
              <a:rPr lang="ru-RU" dirty="0" smtClean="0">
                <a:solidFill>
                  <a:srgbClr val="0070C0"/>
                </a:solidFill>
              </a:rPr>
            </a:br>
            <a:r>
              <a:rPr lang="ru-RU" dirty="0" smtClean="0">
                <a:solidFill>
                  <a:srgbClr val="0070C0"/>
                </a:solidFill>
              </a:rPr>
              <a:t>Смычку волшебному послушна, </a:t>
            </a:r>
            <a:br>
              <a:rPr lang="ru-RU" dirty="0" smtClean="0">
                <a:solidFill>
                  <a:srgbClr val="0070C0"/>
                </a:solidFill>
              </a:rPr>
            </a:br>
            <a:r>
              <a:rPr lang="ru-RU" dirty="0" smtClean="0">
                <a:solidFill>
                  <a:srgbClr val="0070C0"/>
                </a:solidFill>
              </a:rPr>
              <a:t>Толпою нимф окружена, </a:t>
            </a:r>
            <a:br>
              <a:rPr lang="ru-RU" dirty="0" smtClean="0">
                <a:solidFill>
                  <a:srgbClr val="0070C0"/>
                </a:solidFill>
              </a:rPr>
            </a:br>
            <a:r>
              <a:rPr lang="ru-RU" dirty="0" smtClean="0">
                <a:solidFill>
                  <a:srgbClr val="0070C0"/>
                </a:solidFill>
              </a:rPr>
              <a:t>Стоит Истомина. Она, </a:t>
            </a:r>
            <a:r>
              <a:rPr lang="ru-RU" dirty="0" smtClean="0"/>
              <a:t/>
            </a:r>
            <a:br>
              <a:rPr lang="ru-RU" dirty="0" smtClean="0"/>
            </a:br>
            <a:r>
              <a:rPr lang="ru-RU" dirty="0" smtClean="0"/>
              <a:t> </a:t>
            </a:r>
            <a:endParaRPr lang="ru-RU" dirty="0"/>
          </a:p>
        </p:txBody>
      </p:sp>
      <p:sp>
        <p:nvSpPr>
          <p:cNvPr id="4" name="Прямоугольник 3"/>
          <p:cNvSpPr/>
          <p:nvPr/>
        </p:nvSpPr>
        <p:spPr>
          <a:xfrm>
            <a:off x="4572000" y="1643050"/>
            <a:ext cx="3857652" cy="2031325"/>
          </a:xfrm>
          <a:prstGeom prst="rect">
            <a:avLst/>
          </a:prstGeom>
        </p:spPr>
        <p:txBody>
          <a:bodyPr wrap="square">
            <a:spAutoFit/>
          </a:bodyPr>
          <a:lstStyle/>
          <a:p>
            <a:r>
              <a:rPr lang="ru-RU" dirty="0" smtClean="0"/>
              <a:t>Одной ногой касаясь пола, </a:t>
            </a:r>
            <a:br>
              <a:rPr lang="ru-RU" dirty="0" smtClean="0"/>
            </a:br>
            <a:r>
              <a:rPr lang="ru-RU" dirty="0" smtClean="0"/>
              <a:t>Другою медленно кружит, </a:t>
            </a:r>
            <a:br>
              <a:rPr lang="ru-RU" dirty="0" smtClean="0"/>
            </a:br>
            <a:r>
              <a:rPr lang="ru-RU" dirty="0" smtClean="0"/>
              <a:t>И вдруг прыжок, и вдруг летит, </a:t>
            </a:r>
            <a:br>
              <a:rPr lang="ru-RU" dirty="0" smtClean="0"/>
            </a:br>
            <a:r>
              <a:rPr lang="ru-RU" dirty="0" smtClean="0"/>
              <a:t>Летит, как пух от уст Эола, </a:t>
            </a:r>
            <a:br>
              <a:rPr lang="ru-RU" dirty="0" smtClean="0"/>
            </a:br>
            <a:r>
              <a:rPr lang="ru-RU" dirty="0" smtClean="0"/>
              <a:t>То стан совьет, то разовьет, </a:t>
            </a:r>
            <a:br>
              <a:rPr lang="ru-RU" dirty="0" smtClean="0"/>
            </a:br>
            <a:r>
              <a:rPr lang="ru-RU" dirty="0" smtClean="0"/>
              <a:t>И быстрой ножкой ножку бьет. </a:t>
            </a:r>
          </a:p>
          <a:p>
            <a:pPr algn="r"/>
            <a:r>
              <a:rPr lang="ru-RU" i="1" dirty="0" smtClean="0"/>
              <a:t>А.С.Пушкин</a:t>
            </a:r>
            <a:endParaRPr lang="ru-RU" i="1" dirty="0"/>
          </a:p>
        </p:txBody>
      </p:sp>
      <p:sp>
        <p:nvSpPr>
          <p:cNvPr id="5" name="Прямоугольник 4"/>
          <p:cNvSpPr/>
          <p:nvPr/>
        </p:nvSpPr>
        <p:spPr>
          <a:xfrm>
            <a:off x="4643438" y="4286256"/>
            <a:ext cx="4265655" cy="646331"/>
          </a:xfrm>
          <a:prstGeom prst="rect">
            <a:avLst/>
          </a:prstGeom>
        </p:spPr>
        <p:txBody>
          <a:bodyPr wrap="none">
            <a:spAutoFit/>
          </a:bodyPr>
          <a:lstStyle/>
          <a:p>
            <a:r>
              <a:rPr lang="ru-RU" b="1" dirty="0" smtClean="0"/>
              <a:t>«Русская Терпсихора» </a:t>
            </a:r>
          </a:p>
          <a:p>
            <a:r>
              <a:rPr lang="ru-RU" b="1" dirty="0" smtClean="0"/>
              <a:t>Истомина Евдокия (</a:t>
            </a:r>
            <a:r>
              <a:rPr lang="ru-RU" b="1" dirty="0" err="1" smtClean="0"/>
              <a:t>Авдотья</a:t>
            </a:r>
            <a:r>
              <a:rPr lang="ru-RU" b="1" dirty="0" smtClean="0"/>
              <a:t>) Ильинична</a:t>
            </a:r>
            <a:endParaRPr lang="ru-RU" b="1" dirty="0"/>
          </a:p>
        </p:txBody>
      </p:sp>
      <p:sp>
        <p:nvSpPr>
          <p:cNvPr id="43011" name="Rectangle 3"/>
          <p:cNvSpPr>
            <a:spLocks noChangeArrowheads="1"/>
          </p:cNvSpPr>
          <p:nvPr/>
        </p:nvSpPr>
        <p:spPr bwMode="auto">
          <a:xfrm>
            <a:off x="5572132" y="5072075"/>
            <a:ext cx="1428760" cy="369332"/>
          </a:xfrm>
          <a:prstGeom prst="rect">
            <a:avLst/>
          </a:prstGeom>
          <a:solidFill>
            <a:srgbClr val="F4E7E4"/>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333333"/>
                </a:solidFill>
                <a:effectLst/>
                <a:latin typeface="Arial" pitchFamily="34" charset="0"/>
                <a:cs typeface="Arial" pitchFamily="34" charset="0"/>
              </a:rPr>
              <a:t>1799 –1848 </a:t>
            </a:r>
            <a:endParaRPr kumimoji="0" lang="ru-RU" b="0" i="0" u="none" strike="noStrike" cap="none" normalizeH="0" baseline="0" dirty="0" smtClean="0">
              <a:ln>
                <a:noFill/>
              </a:ln>
              <a:solidFill>
                <a:schemeClr val="tx1"/>
              </a:solidFill>
              <a:effectLst/>
              <a:latin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amond(in)">
                                      <p:cBhvr>
                                        <p:cTn id="7" dur="3000"/>
                                        <p:tgtEl>
                                          <p:spTgt spid="4">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diamond(in)">
                                      <p:cBhvr>
                                        <p:cTn id="10" dur="30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3010"/>
                                        </p:tgtEl>
                                        <p:attrNameLst>
                                          <p:attrName>style.visibility</p:attrName>
                                        </p:attrNameLst>
                                      </p:cBhvr>
                                      <p:to>
                                        <p:strVal val="visible"/>
                                      </p:to>
                                    </p:set>
                                    <p:anim calcmode="lin" valueType="num">
                                      <p:cBhvr additive="base">
                                        <p:cTn id="15" dur="3000" fill="hold"/>
                                        <p:tgtEl>
                                          <p:spTgt spid="43010"/>
                                        </p:tgtEl>
                                        <p:attrNameLst>
                                          <p:attrName>ppt_x</p:attrName>
                                        </p:attrNameLst>
                                      </p:cBhvr>
                                      <p:tavLst>
                                        <p:tav tm="0">
                                          <p:val>
                                            <p:strVal val="#ppt_x"/>
                                          </p:val>
                                        </p:tav>
                                        <p:tav tm="100000">
                                          <p:val>
                                            <p:strVal val="#ppt_x"/>
                                          </p:val>
                                        </p:tav>
                                      </p:tavLst>
                                    </p:anim>
                                    <p:anim calcmode="lin" valueType="num">
                                      <p:cBhvr additive="base">
                                        <p:cTn id="16" dur="3000" fill="hold"/>
                                        <p:tgtEl>
                                          <p:spTgt spid="4301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 calcmode="lin" valueType="num">
                                      <p:cBhvr additive="base">
                                        <p:cTn id="21" dur="3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2" dur="3000" fill="hold"/>
                                        <p:tgtEl>
                                          <p:spTgt spid="5">
                                            <p:txEl>
                                              <p:pRg st="0" end="0"/>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 calcmode="lin" valueType="num">
                                      <p:cBhvr additive="base">
                                        <p:cTn id="25" dur="3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6" dur="3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43011"/>
                                        </p:tgtEl>
                                        <p:attrNameLst>
                                          <p:attrName>style.visibility</p:attrName>
                                        </p:attrNameLst>
                                      </p:cBhvr>
                                      <p:to>
                                        <p:strVal val="visible"/>
                                      </p:to>
                                    </p:set>
                                    <p:animEffect transition="in" filter="fade">
                                      <p:cBhvr>
                                        <p:cTn id="31" dur="3000"/>
                                        <p:tgtEl>
                                          <p:spTgt spid="43011"/>
                                        </p:tgtEl>
                                      </p:cBhvr>
                                    </p:animEffect>
                                    <p:anim calcmode="lin" valueType="num">
                                      <p:cBhvr>
                                        <p:cTn id="32" dur="3000" fill="hold"/>
                                        <p:tgtEl>
                                          <p:spTgt spid="43011"/>
                                        </p:tgtEl>
                                        <p:attrNameLst>
                                          <p:attrName>ppt_x</p:attrName>
                                        </p:attrNameLst>
                                      </p:cBhvr>
                                      <p:tavLst>
                                        <p:tav tm="0">
                                          <p:val>
                                            <p:strVal val="#ppt_x"/>
                                          </p:val>
                                        </p:tav>
                                        <p:tav tm="100000">
                                          <p:val>
                                            <p:strVal val="#ppt_x"/>
                                          </p:val>
                                        </p:tav>
                                      </p:tavLst>
                                    </p:anim>
                                    <p:anim calcmode="lin" valueType="num">
                                      <p:cBhvr>
                                        <p:cTn id="33" dur="3000" fill="hold"/>
                                        <p:tgtEl>
                                          <p:spTgt spid="43011"/>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nodeType="clickEffect">
                                  <p:stCondLst>
                                    <p:cond delay="0"/>
                                  </p:stCondLst>
                                  <p:childTnLst>
                                    <p:set>
                                      <p:cBhvr>
                                        <p:cTn id="37" dur="1" fill="hold">
                                          <p:stCondLst>
                                            <p:cond delay="0"/>
                                          </p:stCondLst>
                                        </p:cTn>
                                        <p:tgtEl>
                                          <p:spTgt spid="3">
                                            <p:txEl>
                                              <p:pRg st="0" end="0"/>
                                            </p:txEl>
                                          </p:spTgt>
                                        </p:tgtEl>
                                        <p:attrNameLst>
                                          <p:attrName>style.visibility</p:attrName>
                                        </p:attrNameLst>
                                      </p:cBhvr>
                                      <p:to>
                                        <p:strVal val="visible"/>
                                      </p:to>
                                    </p:set>
                                    <p:animEffect transition="in" filter="diamond(in)">
                                      <p:cBhvr>
                                        <p:cTn id="38" dur="5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t2.gstatic.com/images?q=tbn:ANd9GcT4iS2OVfOL_AyHy1aKUmmRUhvDFNXFxvM6XK_4jyEMfRpSxT-55HWhykky"/>
          <p:cNvPicPr>
            <a:picLocks noChangeAspect="1" noChangeArrowheads="1"/>
          </p:cNvPicPr>
          <p:nvPr/>
        </p:nvPicPr>
        <p:blipFill>
          <a:blip r:embed="rId2"/>
          <a:srcRect/>
          <a:stretch>
            <a:fillRect/>
          </a:stretch>
        </p:blipFill>
        <p:spPr bwMode="auto">
          <a:xfrm>
            <a:off x="357158" y="142852"/>
            <a:ext cx="2571768" cy="2774177"/>
          </a:xfrm>
          <a:prstGeom prst="rect">
            <a:avLst/>
          </a:prstGeom>
          <a:noFill/>
        </p:spPr>
      </p:pic>
      <p:pic>
        <p:nvPicPr>
          <p:cNvPr id="45062" name="Picture 6" descr="http://www.cookreport.com/graphics/quixote.jpg"/>
          <p:cNvPicPr>
            <a:picLocks noChangeAspect="1" noChangeArrowheads="1"/>
          </p:cNvPicPr>
          <p:nvPr/>
        </p:nvPicPr>
        <p:blipFill>
          <a:blip r:embed="rId3"/>
          <a:srcRect/>
          <a:stretch>
            <a:fillRect/>
          </a:stretch>
        </p:blipFill>
        <p:spPr bwMode="auto">
          <a:xfrm>
            <a:off x="4357686" y="214290"/>
            <a:ext cx="3786214" cy="2648653"/>
          </a:xfrm>
          <a:prstGeom prst="rect">
            <a:avLst/>
          </a:prstGeom>
          <a:noFill/>
        </p:spPr>
      </p:pic>
      <p:pic>
        <p:nvPicPr>
          <p:cNvPr id="45064" name="Picture 8" descr="http://probalet.info/wp-content/uploads/2011/11/32-e1320269774588.jpg"/>
          <p:cNvPicPr>
            <a:picLocks noChangeAspect="1" noChangeArrowheads="1"/>
          </p:cNvPicPr>
          <p:nvPr/>
        </p:nvPicPr>
        <p:blipFill>
          <a:blip r:embed="rId4"/>
          <a:srcRect/>
          <a:stretch>
            <a:fillRect/>
          </a:stretch>
        </p:blipFill>
        <p:spPr bwMode="auto">
          <a:xfrm>
            <a:off x="4905346" y="2571744"/>
            <a:ext cx="4238654" cy="2837648"/>
          </a:xfrm>
          <a:prstGeom prst="rect">
            <a:avLst/>
          </a:prstGeom>
          <a:noFill/>
        </p:spPr>
      </p:pic>
      <p:pic>
        <p:nvPicPr>
          <p:cNvPr id="45066" name="Picture 10" descr="http://t0.gstatic.com/images?q=tbn:ANd9GcSI5AaieRguCg4usvCcho28t1YcJs2G8JUOi5gbUZUNQfbUqRwz"/>
          <p:cNvPicPr>
            <a:picLocks noChangeAspect="1" noChangeArrowheads="1"/>
          </p:cNvPicPr>
          <p:nvPr/>
        </p:nvPicPr>
        <p:blipFill>
          <a:blip r:embed="rId5"/>
          <a:srcRect/>
          <a:stretch>
            <a:fillRect/>
          </a:stretch>
        </p:blipFill>
        <p:spPr bwMode="auto">
          <a:xfrm>
            <a:off x="642910" y="2754392"/>
            <a:ext cx="3714776" cy="2357962"/>
          </a:xfrm>
          <a:prstGeom prst="rect">
            <a:avLst/>
          </a:prstGeom>
          <a:noFill/>
        </p:spPr>
      </p:pic>
      <p:pic>
        <p:nvPicPr>
          <p:cNvPr id="45060" name="Picture 4" descr="http://img515.imageshack.us/img515/3748/sleepingbeautybf7.jpg"/>
          <p:cNvPicPr>
            <a:picLocks noChangeAspect="1" noChangeArrowheads="1"/>
          </p:cNvPicPr>
          <p:nvPr/>
        </p:nvPicPr>
        <p:blipFill>
          <a:blip r:embed="rId6"/>
          <a:srcRect/>
          <a:stretch>
            <a:fillRect/>
          </a:stretch>
        </p:blipFill>
        <p:spPr bwMode="auto">
          <a:xfrm>
            <a:off x="2571736" y="4643446"/>
            <a:ext cx="3990975" cy="1990725"/>
          </a:xfrm>
          <a:prstGeom prst="rect">
            <a:avLst/>
          </a:prstGeom>
          <a:noFill/>
        </p:spPr>
      </p:pic>
      <p:sp>
        <p:nvSpPr>
          <p:cNvPr id="7" name="Прямоугольник 6"/>
          <p:cNvSpPr/>
          <p:nvPr/>
        </p:nvSpPr>
        <p:spPr>
          <a:xfrm>
            <a:off x="3000364" y="1357298"/>
            <a:ext cx="415498" cy="369332"/>
          </a:xfrm>
          <a:prstGeom prst="rect">
            <a:avLst/>
          </a:prstGeom>
        </p:spPr>
        <p:txBody>
          <a:bodyPr wrap="none">
            <a:spAutoFit/>
          </a:bodyPr>
          <a:lstStyle/>
          <a:p>
            <a:r>
              <a:rPr lang="uk-UA" b="1" dirty="0" smtClean="0">
                <a:solidFill>
                  <a:srgbClr val="000000"/>
                </a:solidFill>
                <a:latin typeface="Arial" pitchFamily="34" charset="0"/>
                <a:ea typeface="Times New Roman" pitchFamily="18" charset="0"/>
              </a:rPr>
              <a:t>А.</a:t>
            </a:r>
            <a:endParaRPr lang="ru-RU" dirty="0"/>
          </a:p>
        </p:txBody>
      </p:sp>
      <p:sp>
        <p:nvSpPr>
          <p:cNvPr id="8" name="Прямоугольник 7"/>
          <p:cNvSpPr/>
          <p:nvPr/>
        </p:nvSpPr>
        <p:spPr>
          <a:xfrm>
            <a:off x="8429652" y="857232"/>
            <a:ext cx="415498" cy="369332"/>
          </a:xfrm>
          <a:prstGeom prst="rect">
            <a:avLst/>
          </a:prstGeom>
        </p:spPr>
        <p:txBody>
          <a:bodyPr wrap="none">
            <a:spAutoFit/>
          </a:bodyPr>
          <a:lstStyle/>
          <a:p>
            <a:r>
              <a:rPr lang="uk-UA" b="1" dirty="0" smtClean="0">
                <a:solidFill>
                  <a:srgbClr val="000000"/>
                </a:solidFill>
                <a:latin typeface="Arial" pitchFamily="34" charset="0"/>
                <a:ea typeface="Times New Roman" pitchFamily="18" charset="0"/>
              </a:rPr>
              <a:t>Б.</a:t>
            </a:r>
            <a:endParaRPr lang="ru-RU" dirty="0"/>
          </a:p>
        </p:txBody>
      </p:sp>
      <p:sp>
        <p:nvSpPr>
          <p:cNvPr id="9" name="Прямоугольник 8"/>
          <p:cNvSpPr/>
          <p:nvPr/>
        </p:nvSpPr>
        <p:spPr>
          <a:xfrm>
            <a:off x="142844" y="4071942"/>
            <a:ext cx="415498" cy="369332"/>
          </a:xfrm>
          <a:prstGeom prst="rect">
            <a:avLst/>
          </a:prstGeom>
        </p:spPr>
        <p:txBody>
          <a:bodyPr wrap="none">
            <a:spAutoFit/>
          </a:bodyPr>
          <a:lstStyle/>
          <a:p>
            <a:r>
              <a:rPr lang="uk-UA" b="1" dirty="0" smtClean="0">
                <a:solidFill>
                  <a:srgbClr val="000000"/>
                </a:solidFill>
                <a:latin typeface="Arial" pitchFamily="34" charset="0"/>
                <a:ea typeface="Times New Roman" pitchFamily="18" charset="0"/>
              </a:rPr>
              <a:t>В.</a:t>
            </a:r>
            <a:endParaRPr lang="ru-RU" dirty="0"/>
          </a:p>
        </p:txBody>
      </p:sp>
      <p:sp>
        <p:nvSpPr>
          <p:cNvPr id="10" name="Прямоугольник 9"/>
          <p:cNvSpPr/>
          <p:nvPr/>
        </p:nvSpPr>
        <p:spPr>
          <a:xfrm>
            <a:off x="8501090" y="5429264"/>
            <a:ext cx="316112" cy="369332"/>
          </a:xfrm>
          <a:prstGeom prst="rect">
            <a:avLst/>
          </a:prstGeom>
        </p:spPr>
        <p:txBody>
          <a:bodyPr wrap="none">
            <a:spAutoFit/>
          </a:bodyPr>
          <a:lstStyle/>
          <a:p>
            <a:r>
              <a:rPr lang="uk-UA" b="1" dirty="0" smtClean="0">
                <a:solidFill>
                  <a:srgbClr val="000000"/>
                </a:solidFill>
                <a:latin typeface="Arial" pitchFamily="34" charset="0"/>
                <a:ea typeface="Times New Roman" pitchFamily="18" charset="0"/>
              </a:rPr>
              <a:t>Г</a:t>
            </a:r>
            <a:endParaRPr lang="ru-RU" dirty="0"/>
          </a:p>
        </p:txBody>
      </p:sp>
      <p:sp>
        <p:nvSpPr>
          <p:cNvPr id="11" name="Прямоугольник 10"/>
          <p:cNvSpPr/>
          <p:nvPr/>
        </p:nvSpPr>
        <p:spPr>
          <a:xfrm>
            <a:off x="2000232" y="5715016"/>
            <a:ext cx="349776" cy="369332"/>
          </a:xfrm>
          <a:prstGeom prst="rect">
            <a:avLst/>
          </a:prstGeom>
        </p:spPr>
        <p:txBody>
          <a:bodyPr wrap="none">
            <a:spAutoFit/>
          </a:bodyPr>
          <a:lstStyle/>
          <a:p>
            <a:r>
              <a:rPr lang="uk-UA" b="1" dirty="0" smtClean="0">
                <a:solidFill>
                  <a:srgbClr val="000000"/>
                </a:solidFill>
                <a:latin typeface="Arial" pitchFamily="34" charset="0"/>
              </a:rPr>
              <a:t>Д</a:t>
            </a:r>
            <a:endParaRPr lang="ru-RU" dirty="0"/>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45058"/>
                                        </p:tgtEl>
                                        <p:attrNameLst>
                                          <p:attrName>style.visibility</p:attrName>
                                        </p:attrNameLst>
                                      </p:cBhvr>
                                      <p:to>
                                        <p:strVal val="visible"/>
                                      </p:to>
                                    </p:set>
                                    <p:anim calcmode="lin" valueType="num">
                                      <p:cBhvr additive="base">
                                        <p:cTn id="7" dur="2000" fill="hold"/>
                                        <p:tgtEl>
                                          <p:spTgt spid="45058"/>
                                        </p:tgtEl>
                                        <p:attrNameLst>
                                          <p:attrName>ppt_x</p:attrName>
                                        </p:attrNameLst>
                                      </p:cBhvr>
                                      <p:tavLst>
                                        <p:tav tm="0">
                                          <p:val>
                                            <p:strVal val="1+#ppt_w/2"/>
                                          </p:val>
                                        </p:tav>
                                        <p:tav tm="100000">
                                          <p:val>
                                            <p:strVal val="#ppt_x"/>
                                          </p:val>
                                        </p:tav>
                                      </p:tavLst>
                                    </p:anim>
                                    <p:anim calcmode="lin" valueType="num">
                                      <p:cBhvr additive="base">
                                        <p:cTn id="8" dur="2000" fill="hold"/>
                                        <p:tgtEl>
                                          <p:spTgt spid="4505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5066"/>
                                        </p:tgtEl>
                                        <p:attrNameLst>
                                          <p:attrName>style.visibility</p:attrName>
                                        </p:attrNameLst>
                                      </p:cBhvr>
                                      <p:to>
                                        <p:strVal val="visible"/>
                                      </p:to>
                                    </p:set>
                                    <p:anim calcmode="lin" valueType="num">
                                      <p:cBhvr additive="base">
                                        <p:cTn id="13" dur="2000" fill="hold"/>
                                        <p:tgtEl>
                                          <p:spTgt spid="45066"/>
                                        </p:tgtEl>
                                        <p:attrNameLst>
                                          <p:attrName>ppt_x</p:attrName>
                                        </p:attrNameLst>
                                      </p:cBhvr>
                                      <p:tavLst>
                                        <p:tav tm="0">
                                          <p:val>
                                            <p:strVal val="#ppt_x"/>
                                          </p:val>
                                        </p:tav>
                                        <p:tav tm="100000">
                                          <p:val>
                                            <p:strVal val="#ppt_x"/>
                                          </p:val>
                                        </p:tav>
                                      </p:tavLst>
                                    </p:anim>
                                    <p:anim calcmode="lin" valueType="num">
                                      <p:cBhvr additive="base">
                                        <p:cTn id="14" dur="2000" fill="hold"/>
                                        <p:tgtEl>
                                          <p:spTgt spid="4506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nodeType="clickEffect">
                                  <p:stCondLst>
                                    <p:cond delay="0"/>
                                  </p:stCondLst>
                                  <p:childTnLst>
                                    <p:set>
                                      <p:cBhvr>
                                        <p:cTn id="18" dur="1" fill="hold">
                                          <p:stCondLst>
                                            <p:cond delay="0"/>
                                          </p:stCondLst>
                                        </p:cTn>
                                        <p:tgtEl>
                                          <p:spTgt spid="45060"/>
                                        </p:tgtEl>
                                        <p:attrNameLst>
                                          <p:attrName>style.visibility</p:attrName>
                                        </p:attrNameLst>
                                      </p:cBhvr>
                                      <p:to>
                                        <p:strVal val="visible"/>
                                      </p:to>
                                    </p:set>
                                    <p:anim calcmode="lin" valueType="num">
                                      <p:cBhvr additive="base">
                                        <p:cTn id="19" dur="2000" fill="hold"/>
                                        <p:tgtEl>
                                          <p:spTgt spid="45060"/>
                                        </p:tgtEl>
                                        <p:attrNameLst>
                                          <p:attrName>ppt_x</p:attrName>
                                        </p:attrNameLst>
                                      </p:cBhvr>
                                      <p:tavLst>
                                        <p:tav tm="0">
                                          <p:val>
                                            <p:strVal val="0-#ppt_w/2"/>
                                          </p:val>
                                        </p:tav>
                                        <p:tav tm="100000">
                                          <p:val>
                                            <p:strVal val="#ppt_x"/>
                                          </p:val>
                                        </p:tav>
                                      </p:tavLst>
                                    </p:anim>
                                    <p:anim calcmode="lin" valueType="num">
                                      <p:cBhvr additive="base">
                                        <p:cTn id="20" dur="2000" fill="hold"/>
                                        <p:tgtEl>
                                          <p:spTgt spid="4506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nodeType="clickEffect">
                                  <p:stCondLst>
                                    <p:cond delay="0"/>
                                  </p:stCondLst>
                                  <p:childTnLst>
                                    <p:set>
                                      <p:cBhvr>
                                        <p:cTn id="24" dur="1" fill="hold">
                                          <p:stCondLst>
                                            <p:cond delay="0"/>
                                          </p:stCondLst>
                                        </p:cTn>
                                        <p:tgtEl>
                                          <p:spTgt spid="45064"/>
                                        </p:tgtEl>
                                        <p:attrNameLst>
                                          <p:attrName>style.visibility</p:attrName>
                                        </p:attrNameLst>
                                      </p:cBhvr>
                                      <p:to>
                                        <p:strVal val="visible"/>
                                      </p:to>
                                    </p:set>
                                    <p:anim calcmode="lin" valueType="num">
                                      <p:cBhvr additive="base">
                                        <p:cTn id="25" dur="2000" fill="hold"/>
                                        <p:tgtEl>
                                          <p:spTgt spid="45064"/>
                                        </p:tgtEl>
                                        <p:attrNameLst>
                                          <p:attrName>ppt_x</p:attrName>
                                        </p:attrNameLst>
                                      </p:cBhvr>
                                      <p:tavLst>
                                        <p:tav tm="0">
                                          <p:val>
                                            <p:strVal val="1+#ppt_w/2"/>
                                          </p:val>
                                        </p:tav>
                                        <p:tav tm="100000">
                                          <p:val>
                                            <p:strVal val="#ppt_x"/>
                                          </p:val>
                                        </p:tav>
                                      </p:tavLst>
                                    </p:anim>
                                    <p:anim calcmode="lin" valueType="num">
                                      <p:cBhvr additive="base">
                                        <p:cTn id="26" dur="2000" fill="hold"/>
                                        <p:tgtEl>
                                          <p:spTgt spid="4506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3" fill="hold" nodeType="clickEffect">
                                  <p:stCondLst>
                                    <p:cond delay="0"/>
                                  </p:stCondLst>
                                  <p:childTnLst>
                                    <p:set>
                                      <p:cBhvr>
                                        <p:cTn id="30" dur="1" fill="hold">
                                          <p:stCondLst>
                                            <p:cond delay="0"/>
                                          </p:stCondLst>
                                        </p:cTn>
                                        <p:tgtEl>
                                          <p:spTgt spid="45062"/>
                                        </p:tgtEl>
                                        <p:attrNameLst>
                                          <p:attrName>style.visibility</p:attrName>
                                        </p:attrNameLst>
                                      </p:cBhvr>
                                      <p:to>
                                        <p:strVal val="visible"/>
                                      </p:to>
                                    </p:set>
                                    <p:anim calcmode="lin" valueType="num">
                                      <p:cBhvr additive="base">
                                        <p:cTn id="31" dur="2000" fill="hold"/>
                                        <p:tgtEl>
                                          <p:spTgt spid="45062"/>
                                        </p:tgtEl>
                                        <p:attrNameLst>
                                          <p:attrName>ppt_x</p:attrName>
                                        </p:attrNameLst>
                                      </p:cBhvr>
                                      <p:tavLst>
                                        <p:tav tm="0">
                                          <p:val>
                                            <p:strVal val="1+#ppt_w/2"/>
                                          </p:val>
                                        </p:tav>
                                        <p:tav tm="100000">
                                          <p:val>
                                            <p:strVal val="#ppt_x"/>
                                          </p:val>
                                        </p:tav>
                                      </p:tavLst>
                                    </p:anim>
                                    <p:anim calcmode="lin" valueType="num">
                                      <p:cBhvr additive="base">
                                        <p:cTn id="32" dur="2000" fill="hold"/>
                                        <p:tgtEl>
                                          <p:spTgt spid="450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57158" y="571480"/>
            <a:ext cx="3906711" cy="369332"/>
          </a:xfrm>
          <a:prstGeom prst="rect">
            <a:avLst/>
          </a:prstGeom>
        </p:spPr>
        <p:txBody>
          <a:bodyPr wrap="none">
            <a:spAutoFit/>
          </a:bodyPr>
          <a:lstStyle/>
          <a:p>
            <a:pPr lvl="0" algn="just" fontAlgn="base">
              <a:spcBef>
                <a:spcPct val="0"/>
              </a:spcBef>
              <a:spcAft>
                <a:spcPct val="0"/>
              </a:spcAft>
            </a:pPr>
            <a:r>
              <a:rPr lang="uk-UA" b="1" dirty="0" smtClean="0">
                <a:solidFill>
                  <a:srgbClr val="000000"/>
                </a:solidFill>
                <a:latin typeface="Arial" pitchFamily="34" charset="0"/>
                <a:ea typeface="Times New Roman" pitchFamily="18" charset="0"/>
              </a:rPr>
              <a:t>А. «Лускунчик» П.І. Чайковський</a:t>
            </a:r>
            <a:endParaRPr lang="uk-UA" sz="2400" dirty="0" smtClean="0">
              <a:latin typeface="Arial" pitchFamily="34" charset="0"/>
            </a:endParaRPr>
          </a:p>
        </p:txBody>
      </p:sp>
      <p:sp>
        <p:nvSpPr>
          <p:cNvPr id="5" name="Прямоугольник 4"/>
          <p:cNvSpPr/>
          <p:nvPr/>
        </p:nvSpPr>
        <p:spPr>
          <a:xfrm>
            <a:off x="357158" y="1785926"/>
            <a:ext cx="3734749" cy="369332"/>
          </a:xfrm>
          <a:prstGeom prst="rect">
            <a:avLst/>
          </a:prstGeom>
        </p:spPr>
        <p:txBody>
          <a:bodyPr wrap="square">
            <a:spAutoFit/>
          </a:bodyPr>
          <a:lstStyle/>
          <a:p>
            <a:pPr lvl="0" algn="just" fontAlgn="base">
              <a:spcBef>
                <a:spcPct val="0"/>
              </a:spcBef>
              <a:spcAft>
                <a:spcPct val="0"/>
              </a:spcAft>
            </a:pPr>
            <a:r>
              <a:rPr lang="uk-UA" b="1" dirty="0" smtClean="0">
                <a:solidFill>
                  <a:srgbClr val="000000"/>
                </a:solidFill>
                <a:latin typeface="Arial" pitchFamily="34" charset="0"/>
                <a:ea typeface="Times New Roman" pitchFamily="18" charset="0"/>
              </a:rPr>
              <a:t>Б. « Дон Кіхот» </a:t>
            </a:r>
            <a:r>
              <a:rPr lang="uk-UA" b="1" dirty="0" err="1" smtClean="0">
                <a:solidFill>
                  <a:srgbClr val="000000"/>
                </a:solidFill>
                <a:latin typeface="Arial" pitchFamily="34" charset="0"/>
                <a:ea typeface="Times New Roman" pitchFamily="18" charset="0"/>
              </a:rPr>
              <a:t>Людвиг</a:t>
            </a:r>
            <a:r>
              <a:rPr lang="uk-UA" b="1" dirty="0" smtClean="0">
                <a:solidFill>
                  <a:srgbClr val="000000"/>
                </a:solidFill>
                <a:latin typeface="Arial" pitchFamily="34" charset="0"/>
                <a:ea typeface="Times New Roman" pitchFamily="18" charset="0"/>
              </a:rPr>
              <a:t> </a:t>
            </a:r>
            <a:r>
              <a:rPr lang="uk-UA" b="1" dirty="0" err="1" smtClean="0">
                <a:solidFill>
                  <a:srgbClr val="000000"/>
                </a:solidFill>
                <a:latin typeface="Arial" pitchFamily="34" charset="0"/>
                <a:ea typeface="Times New Roman" pitchFamily="18" charset="0"/>
              </a:rPr>
              <a:t>Мінкус</a:t>
            </a:r>
            <a:endParaRPr lang="uk-UA" sz="2400" dirty="0" smtClean="0">
              <a:latin typeface="Arial" pitchFamily="34" charset="0"/>
            </a:endParaRPr>
          </a:p>
        </p:txBody>
      </p:sp>
      <p:sp>
        <p:nvSpPr>
          <p:cNvPr id="7" name="Прямоугольник 6"/>
          <p:cNvSpPr/>
          <p:nvPr/>
        </p:nvSpPr>
        <p:spPr>
          <a:xfrm>
            <a:off x="285720" y="3000372"/>
            <a:ext cx="4714978" cy="369332"/>
          </a:xfrm>
          <a:prstGeom prst="rect">
            <a:avLst/>
          </a:prstGeom>
        </p:spPr>
        <p:txBody>
          <a:bodyPr wrap="square">
            <a:spAutoFit/>
          </a:bodyPr>
          <a:lstStyle/>
          <a:p>
            <a:pPr lvl="0" algn="just" fontAlgn="base">
              <a:spcBef>
                <a:spcPct val="0"/>
              </a:spcBef>
              <a:spcAft>
                <a:spcPct val="0"/>
              </a:spcAft>
            </a:pPr>
            <a:r>
              <a:rPr lang="uk-UA" b="1" dirty="0" smtClean="0">
                <a:solidFill>
                  <a:srgbClr val="000000"/>
                </a:solidFill>
                <a:latin typeface="Arial" pitchFamily="34" charset="0"/>
                <a:ea typeface="Times New Roman" pitchFamily="18" charset="0"/>
              </a:rPr>
              <a:t>В.  </a:t>
            </a:r>
            <a:r>
              <a:rPr lang="uk-UA" b="1" dirty="0" err="1" smtClean="0">
                <a:solidFill>
                  <a:srgbClr val="000000"/>
                </a:solidFill>
                <a:latin typeface="Arial" pitchFamily="34" charset="0"/>
                <a:ea typeface="Times New Roman" pitchFamily="18" charset="0"/>
              </a:rPr>
              <a:t>“Лебедине</a:t>
            </a:r>
            <a:r>
              <a:rPr lang="uk-UA" b="1" dirty="0" smtClean="0">
                <a:solidFill>
                  <a:srgbClr val="000000"/>
                </a:solidFill>
                <a:latin typeface="Arial" pitchFamily="34" charset="0"/>
                <a:ea typeface="Times New Roman" pitchFamily="18" charset="0"/>
              </a:rPr>
              <a:t> озеро» П.І. Чайковський</a:t>
            </a:r>
            <a:endParaRPr lang="uk-UA" sz="2400" dirty="0" smtClean="0">
              <a:latin typeface="Arial" pitchFamily="34" charset="0"/>
            </a:endParaRPr>
          </a:p>
        </p:txBody>
      </p:sp>
      <p:sp>
        <p:nvSpPr>
          <p:cNvPr id="9" name="Прямоугольник 8"/>
          <p:cNvSpPr/>
          <p:nvPr/>
        </p:nvSpPr>
        <p:spPr>
          <a:xfrm>
            <a:off x="214282" y="4071942"/>
            <a:ext cx="4251799" cy="369332"/>
          </a:xfrm>
          <a:prstGeom prst="rect">
            <a:avLst/>
          </a:prstGeom>
        </p:spPr>
        <p:txBody>
          <a:bodyPr wrap="square">
            <a:spAutoFit/>
          </a:bodyPr>
          <a:lstStyle/>
          <a:p>
            <a:pPr lvl="0" algn="just" fontAlgn="base">
              <a:spcBef>
                <a:spcPct val="0"/>
              </a:spcBef>
              <a:spcAft>
                <a:spcPct val="0"/>
              </a:spcAft>
            </a:pPr>
            <a:r>
              <a:rPr lang="uk-UA" b="1" dirty="0" smtClean="0">
                <a:solidFill>
                  <a:srgbClr val="000000"/>
                </a:solidFill>
                <a:latin typeface="Arial" pitchFamily="34" charset="0"/>
                <a:ea typeface="Times New Roman" pitchFamily="18" charset="0"/>
              </a:rPr>
              <a:t>Г.    </a:t>
            </a:r>
            <a:r>
              <a:rPr lang="uk-UA" b="1" dirty="0" err="1" smtClean="0">
                <a:solidFill>
                  <a:srgbClr val="000000"/>
                </a:solidFill>
                <a:latin typeface="Arial" pitchFamily="34" charset="0"/>
                <a:ea typeface="Times New Roman" pitchFamily="18" charset="0"/>
              </a:rPr>
              <a:t>“Петрушка</a:t>
            </a:r>
            <a:r>
              <a:rPr lang="uk-UA" b="1" dirty="0" smtClean="0">
                <a:solidFill>
                  <a:srgbClr val="000000"/>
                </a:solidFill>
                <a:latin typeface="Arial" pitchFamily="34" charset="0"/>
                <a:ea typeface="Times New Roman" pitchFamily="18" charset="0"/>
              </a:rPr>
              <a:t>» І.Ф.</a:t>
            </a:r>
            <a:r>
              <a:rPr lang="uk-UA" b="1" dirty="0" err="1" smtClean="0">
                <a:solidFill>
                  <a:srgbClr val="000000"/>
                </a:solidFill>
                <a:latin typeface="Arial" pitchFamily="34" charset="0"/>
                <a:ea typeface="Times New Roman" pitchFamily="18" charset="0"/>
              </a:rPr>
              <a:t>Стравинський</a:t>
            </a:r>
            <a:endParaRPr lang="uk-UA" sz="2400" dirty="0" smtClean="0">
              <a:latin typeface="Arial" pitchFamily="34" charset="0"/>
            </a:endParaRPr>
          </a:p>
        </p:txBody>
      </p:sp>
      <p:sp>
        <p:nvSpPr>
          <p:cNvPr id="11" name="Прямоугольник 10"/>
          <p:cNvSpPr/>
          <p:nvPr/>
        </p:nvSpPr>
        <p:spPr>
          <a:xfrm>
            <a:off x="285720" y="5572140"/>
            <a:ext cx="4981596" cy="369332"/>
          </a:xfrm>
          <a:prstGeom prst="rect">
            <a:avLst/>
          </a:prstGeom>
        </p:spPr>
        <p:txBody>
          <a:bodyPr wrap="square">
            <a:spAutoFit/>
          </a:bodyPr>
          <a:lstStyle/>
          <a:p>
            <a:pPr lvl="0" algn="just" fontAlgn="base">
              <a:spcBef>
                <a:spcPct val="0"/>
              </a:spcBef>
              <a:spcAft>
                <a:spcPct val="0"/>
              </a:spcAft>
            </a:pPr>
            <a:r>
              <a:rPr lang="uk-UA" b="1" dirty="0" smtClean="0">
                <a:solidFill>
                  <a:srgbClr val="000000"/>
                </a:solidFill>
                <a:latin typeface="Arial" pitchFamily="34" charset="0"/>
                <a:ea typeface="Times New Roman" pitchFamily="18" charset="0"/>
              </a:rPr>
              <a:t>Д. «Спляча красуня» П.І. Чайковський</a:t>
            </a:r>
            <a:endParaRPr lang="uk-UA" dirty="0" smtClean="0">
              <a:solidFill>
                <a:prstClr val="black"/>
              </a:solidFill>
              <a:latin typeface="Arial" pitchFamily="34" charset="0"/>
            </a:endParaRPr>
          </a:p>
        </p:txBody>
      </p:sp>
      <p:pic>
        <p:nvPicPr>
          <p:cNvPr id="46086" name="Рисунок 1" descr="http://t2.gstatic.com/images?q=tbn:ANd9GcT4iS2OVfOL_AyHy1aKUmmRUhvDFNXFxvM6XK_4jyEMfRpSxT-55HWhykky"/>
          <p:cNvPicPr>
            <a:picLocks noChangeAspect="1" noChangeArrowheads="1"/>
          </p:cNvPicPr>
          <p:nvPr/>
        </p:nvPicPr>
        <p:blipFill>
          <a:blip r:embed="rId2"/>
          <a:srcRect/>
          <a:stretch>
            <a:fillRect/>
          </a:stretch>
        </p:blipFill>
        <p:spPr bwMode="auto">
          <a:xfrm>
            <a:off x="6572264" y="285728"/>
            <a:ext cx="1285884" cy="1378458"/>
          </a:xfrm>
          <a:prstGeom prst="rect">
            <a:avLst/>
          </a:prstGeom>
          <a:noFill/>
          <a:ln w="9525">
            <a:noFill/>
            <a:miter lim="800000"/>
            <a:headEnd/>
            <a:tailEnd/>
          </a:ln>
        </p:spPr>
      </p:pic>
      <p:pic>
        <p:nvPicPr>
          <p:cNvPr id="46087" name="Рисунок 3" descr="http://t0.gstatic.com/images?q=tbn:ANd9GcSI5AaieRguCg4usvCcho28t1YcJs2G8JUOi5gbUZUNQfbUqRwz"/>
          <p:cNvPicPr>
            <a:picLocks noChangeAspect="1" noChangeArrowheads="1"/>
          </p:cNvPicPr>
          <p:nvPr/>
        </p:nvPicPr>
        <p:blipFill>
          <a:blip r:embed="rId3"/>
          <a:srcRect/>
          <a:stretch>
            <a:fillRect/>
          </a:stretch>
        </p:blipFill>
        <p:spPr bwMode="auto">
          <a:xfrm>
            <a:off x="6858016" y="2571744"/>
            <a:ext cx="1692538" cy="1071570"/>
          </a:xfrm>
          <a:prstGeom prst="rect">
            <a:avLst/>
          </a:prstGeom>
          <a:noFill/>
          <a:ln w="9525">
            <a:noFill/>
            <a:miter lim="800000"/>
            <a:headEnd/>
            <a:tailEnd/>
          </a:ln>
        </p:spPr>
      </p:pic>
      <p:pic>
        <p:nvPicPr>
          <p:cNvPr id="46088" name="Рисунок 4" descr="http://probalet.info/wp-content/uploads/2011/11/32-e1320269774588.jpg"/>
          <p:cNvPicPr>
            <a:picLocks noChangeAspect="1" noChangeArrowheads="1"/>
          </p:cNvPicPr>
          <p:nvPr/>
        </p:nvPicPr>
        <p:blipFill>
          <a:blip r:embed="rId4"/>
          <a:srcRect/>
          <a:stretch>
            <a:fillRect/>
          </a:stretch>
        </p:blipFill>
        <p:spPr bwMode="auto">
          <a:xfrm>
            <a:off x="4714876" y="3643314"/>
            <a:ext cx="1714512" cy="1149484"/>
          </a:xfrm>
          <a:prstGeom prst="rect">
            <a:avLst/>
          </a:prstGeom>
          <a:noFill/>
          <a:ln w="9525">
            <a:noFill/>
            <a:miter lim="800000"/>
            <a:headEnd/>
            <a:tailEnd/>
          </a:ln>
        </p:spPr>
      </p:pic>
      <p:pic>
        <p:nvPicPr>
          <p:cNvPr id="46089" name="Рисунок 5" descr="http://img515.imageshack.us/img515/3748/sleepingbeautybf7.jpg"/>
          <p:cNvPicPr>
            <a:picLocks noChangeAspect="1" noChangeArrowheads="1"/>
          </p:cNvPicPr>
          <p:nvPr/>
        </p:nvPicPr>
        <p:blipFill>
          <a:blip r:embed="rId5"/>
          <a:srcRect/>
          <a:stretch>
            <a:fillRect/>
          </a:stretch>
        </p:blipFill>
        <p:spPr bwMode="auto">
          <a:xfrm>
            <a:off x="5715008" y="5072074"/>
            <a:ext cx="2987675" cy="1506538"/>
          </a:xfrm>
          <a:prstGeom prst="rect">
            <a:avLst/>
          </a:prstGeom>
          <a:noFill/>
          <a:ln w="9525">
            <a:noFill/>
            <a:miter lim="800000"/>
            <a:headEnd/>
            <a:tailEnd/>
          </a:ln>
        </p:spPr>
      </p:pic>
      <p:pic>
        <p:nvPicPr>
          <p:cNvPr id="46090" name="Рисунок 2" descr="http://www.cookreport.com/graphics/quixote.jpg"/>
          <p:cNvPicPr>
            <a:picLocks noChangeAspect="1" noChangeArrowheads="1"/>
          </p:cNvPicPr>
          <p:nvPr/>
        </p:nvPicPr>
        <p:blipFill>
          <a:blip r:embed="rId6"/>
          <a:srcRect/>
          <a:stretch>
            <a:fillRect/>
          </a:stretch>
        </p:blipFill>
        <p:spPr bwMode="auto">
          <a:xfrm>
            <a:off x="4429124" y="1357299"/>
            <a:ext cx="1785950" cy="1244572"/>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6086"/>
                                        </p:tgtEl>
                                        <p:attrNameLst>
                                          <p:attrName>style.visibility</p:attrName>
                                        </p:attrNameLst>
                                      </p:cBhvr>
                                      <p:to>
                                        <p:strVal val="visible"/>
                                      </p:to>
                                    </p:set>
                                    <p:anim calcmode="lin" valueType="num">
                                      <p:cBhvr additive="base">
                                        <p:cTn id="14" dur="1000" fill="hold"/>
                                        <p:tgtEl>
                                          <p:spTgt spid="46086"/>
                                        </p:tgtEl>
                                        <p:attrNameLst>
                                          <p:attrName>ppt_x</p:attrName>
                                        </p:attrNameLst>
                                      </p:cBhvr>
                                      <p:tavLst>
                                        <p:tav tm="0">
                                          <p:val>
                                            <p:strVal val="#ppt_x"/>
                                          </p:val>
                                        </p:tav>
                                        <p:tav tm="100000">
                                          <p:val>
                                            <p:strVal val="#ppt_x"/>
                                          </p:val>
                                        </p:tav>
                                      </p:tavLst>
                                    </p:anim>
                                    <p:anim calcmode="lin" valueType="num">
                                      <p:cBhvr additive="base">
                                        <p:cTn id="15" dur="1000" fill="hold"/>
                                        <p:tgtEl>
                                          <p:spTgt spid="4608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9"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ppt_x</p:attrName>
                                        </p:attrNameLst>
                                      </p:cBhvr>
                                      <p:tavLst>
                                        <p:tav tm="0">
                                          <p:val>
                                            <p:strVal val="#ppt_x-.2"/>
                                          </p:val>
                                        </p:tav>
                                        <p:tav tm="100000">
                                          <p:val>
                                            <p:strVal val="#ppt_x"/>
                                          </p:val>
                                        </p:tav>
                                      </p:tavLst>
                                    </p:anim>
                                    <p:anim calcmode="lin" valueType="num">
                                      <p:cBhvr>
                                        <p:cTn id="21"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2" dur="1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6090"/>
                                        </p:tgtEl>
                                        <p:attrNameLst>
                                          <p:attrName>style.visibility</p:attrName>
                                        </p:attrNameLst>
                                      </p:cBhvr>
                                      <p:to>
                                        <p:strVal val="visible"/>
                                      </p:to>
                                    </p:set>
                                    <p:anim calcmode="lin" valueType="num">
                                      <p:cBhvr additive="base">
                                        <p:cTn id="27" dur="1000" fill="hold"/>
                                        <p:tgtEl>
                                          <p:spTgt spid="46090"/>
                                        </p:tgtEl>
                                        <p:attrNameLst>
                                          <p:attrName>ppt_x</p:attrName>
                                        </p:attrNameLst>
                                      </p:cBhvr>
                                      <p:tavLst>
                                        <p:tav tm="0">
                                          <p:val>
                                            <p:strVal val="#ppt_x"/>
                                          </p:val>
                                        </p:tav>
                                        <p:tav tm="100000">
                                          <p:val>
                                            <p:strVal val="#ppt_x"/>
                                          </p:val>
                                        </p:tav>
                                      </p:tavLst>
                                    </p:anim>
                                    <p:anim calcmode="lin" valueType="num">
                                      <p:cBhvr additive="base">
                                        <p:cTn id="28" dur="1000" fill="hold"/>
                                        <p:tgtEl>
                                          <p:spTgt spid="4609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9"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1000" fill="hold"/>
                                        <p:tgtEl>
                                          <p:spTgt spid="7"/>
                                        </p:tgtEl>
                                        <p:attrNameLst>
                                          <p:attrName>ppt_x</p:attrName>
                                        </p:attrNameLst>
                                      </p:cBhvr>
                                      <p:tavLst>
                                        <p:tav tm="0">
                                          <p:val>
                                            <p:strVal val="#ppt_x-.2"/>
                                          </p:val>
                                        </p:tav>
                                        <p:tav tm="100000">
                                          <p:val>
                                            <p:strVal val="#ppt_x"/>
                                          </p:val>
                                        </p:tav>
                                      </p:tavLst>
                                    </p:anim>
                                    <p:anim calcmode="lin" valueType="num">
                                      <p:cBhvr>
                                        <p:cTn id="34"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35" dur="10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46087"/>
                                        </p:tgtEl>
                                        <p:attrNameLst>
                                          <p:attrName>style.visibility</p:attrName>
                                        </p:attrNameLst>
                                      </p:cBhvr>
                                      <p:to>
                                        <p:strVal val="visible"/>
                                      </p:to>
                                    </p:set>
                                    <p:anim calcmode="lin" valueType="num">
                                      <p:cBhvr additive="base">
                                        <p:cTn id="40" dur="1000" fill="hold"/>
                                        <p:tgtEl>
                                          <p:spTgt spid="46087"/>
                                        </p:tgtEl>
                                        <p:attrNameLst>
                                          <p:attrName>ppt_x</p:attrName>
                                        </p:attrNameLst>
                                      </p:cBhvr>
                                      <p:tavLst>
                                        <p:tav tm="0">
                                          <p:val>
                                            <p:strVal val="#ppt_x"/>
                                          </p:val>
                                        </p:tav>
                                        <p:tav tm="100000">
                                          <p:val>
                                            <p:strVal val="#ppt_x"/>
                                          </p:val>
                                        </p:tav>
                                      </p:tavLst>
                                    </p:anim>
                                    <p:anim calcmode="lin" valueType="num">
                                      <p:cBhvr additive="base">
                                        <p:cTn id="41" dur="1000" fill="hold"/>
                                        <p:tgtEl>
                                          <p:spTgt spid="46087"/>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9" presetClass="entr" presetSubtype="0"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1000" fill="hold"/>
                                        <p:tgtEl>
                                          <p:spTgt spid="9"/>
                                        </p:tgtEl>
                                        <p:attrNameLst>
                                          <p:attrName>ppt_x</p:attrName>
                                        </p:attrNameLst>
                                      </p:cBhvr>
                                      <p:tavLst>
                                        <p:tav tm="0">
                                          <p:val>
                                            <p:strVal val="#ppt_x-.2"/>
                                          </p:val>
                                        </p:tav>
                                        <p:tav tm="100000">
                                          <p:val>
                                            <p:strVal val="#ppt_x"/>
                                          </p:val>
                                        </p:tav>
                                      </p:tavLst>
                                    </p:anim>
                                    <p:anim calcmode="lin" valueType="num">
                                      <p:cBhvr>
                                        <p:cTn id="47"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48" dur="10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46088"/>
                                        </p:tgtEl>
                                        <p:attrNameLst>
                                          <p:attrName>style.visibility</p:attrName>
                                        </p:attrNameLst>
                                      </p:cBhvr>
                                      <p:to>
                                        <p:strVal val="visible"/>
                                      </p:to>
                                    </p:set>
                                    <p:anim calcmode="lin" valueType="num">
                                      <p:cBhvr additive="base">
                                        <p:cTn id="53" dur="1000" fill="hold"/>
                                        <p:tgtEl>
                                          <p:spTgt spid="46088"/>
                                        </p:tgtEl>
                                        <p:attrNameLst>
                                          <p:attrName>ppt_x</p:attrName>
                                        </p:attrNameLst>
                                      </p:cBhvr>
                                      <p:tavLst>
                                        <p:tav tm="0">
                                          <p:val>
                                            <p:strVal val="#ppt_x"/>
                                          </p:val>
                                        </p:tav>
                                        <p:tav tm="100000">
                                          <p:val>
                                            <p:strVal val="#ppt_x"/>
                                          </p:val>
                                        </p:tav>
                                      </p:tavLst>
                                    </p:anim>
                                    <p:anim calcmode="lin" valueType="num">
                                      <p:cBhvr additive="base">
                                        <p:cTn id="54" dur="1000" fill="hold"/>
                                        <p:tgtEl>
                                          <p:spTgt spid="46088"/>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9" presetClass="entr" presetSubtype="0"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p:cTn id="59" dur="1000" fill="hold"/>
                                        <p:tgtEl>
                                          <p:spTgt spid="11"/>
                                        </p:tgtEl>
                                        <p:attrNameLst>
                                          <p:attrName>ppt_x</p:attrName>
                                        </p:attrNameLst>
                                      </p:cBhvr>
                                      <p:tavLst>
                                        <p:tav tm="0">
                                          <p:val>
                                            <p:strVal val="#ppt_x-.2"/>
                                          </p:val>
                                        </p:tav>
                                        <p:tav tm="100000">
                                          <p:val>
                                            <p:strVal val="#ppt_x"/>
                                          </p:val>
                                        </p:tav>
                                      </p:tavLst>
                                    </p:anim>
                                    <p:anim calcmode="lin" valueType="num">
                                      <p:cBhvr>
                                        <p:cTn id="60"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61" dur="1000"/>
                                        <p:tgtEl>
                                          <p:spTgt spid="11"/>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46089"/>
                                        </p:tgtEl>
                                        <p:attrNameLst>
                                          <p:attrName>style.visibility</p:attrName>
                                        </p:attrNameLst>
                                      </p:cBhvr>
                                      <p:to>
                                        <p:strVal val="visible"/>
                                      </p:to>
                                    </p:set>
                                    <p:anim calcmode="lin" valueType="num">
                                      <p:cBhvr additive="base">
                                        <p:cTn id="66" dur="1000" fill="hold"/>
                                        <p:tgtEl>
                                          <p:spTgt spid="46089"/>
                                        </p:tgtEl>
                                        <p:attrNameLst>
                                          <p:attrName>ppt_x</p:attrName>
                                        </p:attrNameLst>
                                      </p:cBhvr>
                                      <p:tavLst>
                                        <p:tav tm="0">
                                          <p:val>
                                            <p:strVal val="#ppt_x"/>
                                          </p:val>
                                        </p:tav>
                                        <p:tav tm="100000">
                                          <p:val>
                                            <p:strVal val="#ppt_x"/>
                                          </p:val>
                                        </p:tav>
                                      </p:tavLst>
                                    </p:anim>
                                    <p:anim calcmode="lin" valueType="num">
                                      <p:cBhvr additive="base">
                                        <p:cTn id="67" dur="1000" fill="hold"/>
                                        <p:tgtEl>
                                          <p:spTgt spid="460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9" grpId="0"/>
      <p:bldP spid="1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076.radikal.ru/1001/9a/411af1efa0f9.jpg"/>
          <p:cNvPicPr>
            <a:picLocks noChangeAspect="1" noChangeArrowheads="1"/>
          </p:cNvPicPr>
          <p:nvPr/>
        </p:nvPicPr>
        <p:blipFill>
          <a:blip r:embed="rId2"/>
          <a:srcRect b="10792"/>
          <a:stretch>
            <a:fillRect/>
          </a:stretch>
        </p:blipFill>
        <p:spPr bwMode="auto">
          <a:xfrm>
            <a:off x="214282" y="3429000"/>
            <a:ext cx="3071802" cy="2059749"/>
          </a:xfrm>
          <a:prstGeom prst="rect">
            <a:avLst/>
          </a:prstGeom>
          <a:ln>
            <a:noFill/>
          </a:ln>
          <a:effectLst>
            <a:softEdge rad="112500"/>
          </a:effectLst>
        </p:spPr>
      </p:pic>
      <p:sp>
        <p:nvSpPr>
          <p:cNvPr id="5123" name="Rectangle 3"/>
          <p:cNvSpPr>
            <a:spLocks noGrp="1" noChangeArrowheads="1"/>
          </p:cNvSpPr>
          <p:nvPr>
            <p:ph type="body" idx="1"/>
          </p:nvPr>
        </p:nvSpPr>
        <p:spPr>
          <a:xfrm>
            <a:off x="642938" y="571500"/>
            <a:ext cx="6983412" cy="2924175"/>
          </a:xfrm>
        </p:spPr>
        <p:txBody>
          <a:bodyPr rtlCol="0">
            <a:normAutofit fontScale="85000" lnSpcReduction="20000"/>
          </a:bodyPr>
          <a:lstStyle/>
          <a:p>
            <a:pPr eaLnBrk="1" fontAlgn="auto" hangingPunct="1">
              <a:spcAft>
                <a:spcPts val="0"/>
              </a:spcAft>
              <a:buFontTx/>
              <a:buBlip>
                <a:blip r:embed="rId3"/>
              </a:buBlip>
              <a:defRPr/>
            </a:pPr>
            <a:r>
              <a:rPr lang="ru-RU" dirty="0"/>
              <a:t>Па-де-де </a:t>
            </a:r>
            <a:r>
              <a:rPr lang="ru-RU" dirty="0" smtClean="0"/>
              <a:t>(</a:t>
            </a:r>
            <a:r>
              <a:rPr lang="uk-UA" dirty="0" smtClean="0"/>
              <a:t>танець удвох</a:t>
            </a:r>
            <a:r>
              <a:rPr lang="ru-RU" dirty="0" smtClean="0"/>
              <a:t>);</a:t>
            </a:r>
            <a:endParaRPr lang="ru-RU" dirty="0"/>
          </a:p>
          <a:p>
            <a:pPr eaLnBrk="1" fontAlgn="auto" hangingPunct="1">
              <a:spcAft>
                <a:spcPts val="0"/>
              </a:spcAft>
              <a:buFontTx/>
              <a:buBlip>
                <a:blip r:embed="rId3"/>
              </a:buBlip>
              <a:defRPr/>
            </a:pPr>
            <a:r>
              <a:rPr lang="ru-RU" dirty="0" smtClean="0"/>
              <a:t>па-де-труа (</a:t>
            </a:r>
            <a:r>
              <a:rPr lang="uk-UA" dirty="0" smtClean="0"/>
              <a:t>танець утрьох);</a:t>
            </a:r>
          </a:p>
          <a:p>
            <a:pPr eaLnBrk="1" fontAlgn="auto" hangingPunct="1">
              <a:spcAft>
                <a:spcPts val="0"/>
              </a:spcAft>
              <a:buFont typeface="Arial" pitchFamily="34" charset="0"/>
              <a:buBlip>
                <a:blip r:embed="rId3"/>
              </a:buBlip>
              <a:defRPr/>
            </a:pPr>
            <a:r>
              <a:rPr lang="uk-UA" dirty="0" smtClean="0"/>
              <a:t>антре (урочистий вихід балерини);</a:t>
            </a:r>
          </a:p>
          <a:p>
            <a:pPr eaLnBrk="1" fontAlgn="auto" hangingPunct="1">
              <a:spcAft>
                <a:spcPts val="0"/>
              </a:spcAft>
              <a:buFontTx/>
              <a:buBlip>
                <a:blip r:embed="rId3"/>
              </a:buBlip>
              <a:defRPr/>
            </a:pPr>
            <a:r>
              <a:rPr lang="uk-UA" dirty="0" smtClean="0"/>
              <a:t>гран-па (великий танець);</a:t>
            </a:r>
          </a:p>
          <a:p>
            <a:pPr eaLnBrk="1" fontAlgn="auto" hangingPunct="1">
              <a:spcAft>
                <a:spcPts val="0"/>
              </a:spcAft>
              <a:buFontTx/>
              <a:buBlip>
                <a:blip r:embed="rId3"/>
              </a:buBlip>
              <a:defRPr/>
            </a:pPr>
            <a:r>
              <a:rPr lang="uk-UA" dirty="0" smtClean="0"/>
              <a:t>адажіо (сольний ліричний танець головних героїв);</a:t>
            </a:r>
          </a:p>
          <a:p>
            <a:pPr eaLnBrk="1" fontAlgn="auto" hangingPunct="1">
              <a:spcAft>
                <a:spcPts val="0"/>
              </a:spcAft>
              <a:buFont typeface="Arial" pitchFamily="34" charset="0"/>
              <a:buBlip>
                <a:blip r:embed="rId3"/>
              </a:buBlip>
              <a:defRPr/>
            </a:pPr>
            <a:r>
              <a:rPr lang="uk-UA" dirty="0" smtClean="0"/>
              <a:t>кордебалет (масові сцени й танці).</a:t>
            </a:r>
          </a:p>
          <a:p>
            <a:pPr eaLnBrk="1" fontAlgn="auto" hangingPunct="1">
              <a:spcAft>
                <a:spcPts val="0"/>
              </a:spcAft>
              <a:buFontTx/>
              <a:buBlip>
                <a:blip r:embed="rId3"/>
              </a:buBlip>
              <a:defRPr/>
            </a:pPr>
            <a:endParaRPr lang="uk-UA" dirty="0"/>
          </a:p>
        </p:txBody>
      </p:sp>
      <p:pic>
        <p:nvPicPr>
          <p:cNvPr id="5124" name="Picture 4" descr="039"/>
          <p:cNvPicPr>
            <a:picLocks noChangeAspect="1" noChangeArrowheads="1"/>
          </p:cNvPicPr>
          <p:nvPr/>
        </p:nvPicPr>
        <p:blipFill>
          <a:blip r:embed="rId4"/>
          <a:srcRect/>
          <a:stretch>
            <a:fillRect/>
          </a:stretch>
        </p:blipFill>
        <p:spPr bwMode="auto">
          <a:xfrm>
            <a:off x="6643688" y="214313"/>
            <a:ext cx="2220912" cy="2000250"/>
          </a:xfrm>
          <a:prstGeom prst="rect">
            <a:avLst/>
          </a:prstGeom>
          <a:ln>
            <a:noFill/>
          </a:ln>
          <a:effectLst>
            <a:softEdge rad="112500"/>
          </a:effectLst>
        </p:spPr>
      </p:pic>
      <p:pic>
        <p:nvPicPr>
          <p:cNvPr id="5125" name="Picture 5" descr="027а"/>
          <p:cNvPicPr>
            <a:picLocks noChangeAspect="1" noChangeArrowheads="1"/>
          </p:cNvPicPr>
          <p:nvPr/>
        </p:nvPicPr>
        <p:blipFill>
          <a:blip r:embed="rId5"/>
          <a:srcRect/>
          <a:stretch>
            <a:fillRect/>
          </a:stretch>
        </p:blipFill>
        <p:spPr bwMode="auto">
          <a:xfrm>
            <a:off x="2357422" y="4643446"/>
            <a:ext cx="2428875" cy="1924050"/>
          </a:xfrm>
          <a:prstGeom prst="rect">
            <a:avLst/>
          </a:prstGeom>
          <a:ln>
            <a:noFill/>
          </a:ln>
          <a:effectLst>
            <a:softEdge rad="112500"/>
          </a:effectLst>
        </p:spPr>
      </p:pic>
      <p:pic>
        <p:nvPicPr>
          <p:cNvPr id="5127" name="Picture 7" descr="012"/>
          <p:cNvPicPr>
            <a:picLocks noChangeAspect="1" noChangeArrowheads="1"/>
          </p:cNvPicPr>
          <p:nvPr/>
        </p:nvPicPr>
        <p:blipFill>
          <a:blip r:embed="rId6"/>
          <a:srcRect/>
          <a:stretch>
            <a:fillRect/>
          </a:stretch>
        </p:blipFill>
        <p:spPr bwMode="auto">
          <a:xfrm>
            <a:off x="6372225" y="2651125"/>
            <a:ext cx="2303463" cy="1785938"/>
          </a:xfrm>
          <a:prstGeom prst="rect">
            <a:avLst/>
          </a:prstGeom>
          <a:ln>
            <a:noFill/>
          </a:ln>
          <a:effectLst>
            <a:softEdge rad="112500"/>
          </a:effectLst>
        </p:spPr>
      </p:pic>
      <p:pic>
        <p:nvPicPr>
          <p:cNvPr id="5128" name="Picture 8" descr="030"/>
          <p:cNvPicPr>
            <a:picLocks noChangeAspect="1" noChangeArrowheads="1"/>
          </p:cNvPicPr>
          <p:nvPr/>
        </p:nvPicPr>
        <p:blipFill>
          <a:blip r:embed="rId7"/>
          <a:srcRect/>
          <a:stretch>
            <a:fillRect/>
          </a:stretch>
        </p:blipFill>
        <p:spPr bwMode="auto">
          <a:xfrm>
            <a:off x="5572125" y="4643438"/>
            <a:ext cx="3143250" cy="2006600"/>
          </a:xfrm>
          <a:prstGeom prst="rect">
            <a:avLst/>
          </a:prstGeom>
          <a:ln>
            <a:noFill/>
          </a:ln>
          <a:effectLst>
            <a:softEdge rad="112500"/>
          </a:effectLst>
        </p:spPr>
      </p:pic>
      <p:pic>
        <p:nvPicPr>
          <p:cNvPr id="9" name="Picture 3" descr="C:\Users\я\Pictures\Балет\Г.Уланова1"/>
          <p:cNvPicPr>
            <a:picLocks noChangeAspect="1" noChangeArrowheads="1"/>
          </p:cNvPicPr>
          <p:nvPr/>
        </p:nvPicPr>
        <p:blipFill>
          <a:blip r:embed="rId8"/>
          <a:srcRect/>
          <a:stretch>
            <a:fillRect/>
          </a:stretch>
        </p:blipFill>
        <p:spPr bwMode="auto">
          <a:xfrm>
            <a:off x="4214813" y="3500438"/>
            <a:ext cx="1871662" cy="2214562"/>
          </a:xfrm>
          <a:prstGeom prst="rect">
            <a:avLst/>
          </a:prstGeom>
          <a:ln>
            <a:noFill/>
          </a:ln>
          <a:effectLst>
            <a:softEdge rad="112500"/>
          </a:effectLst>
        </p:spPr>
      </p:pic>
    </p:spTree>
    <p:extLst>
      <p:ext uri="{BB962C8B-B14F-4D97-AF65-F5344CB8AC3E}">
        <p14:creationId xmlns:p14="http://schemas.microsoft.com/office/powerpoint/2010/main" val="309194168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p:cTn id="7" dur="1000" fill="hold"/>
                                        <p:tgtEl>
                                          <p:spTgt spid="512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12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123">
                                            <p:txEl>
                                              <p:pRg st="0" end="0"/>
                                            </p:txEl>
                                          </p:spTgt>
                                        </p:tgtEl>
                                      </p:cBhvr>
                                    </p:animEffect>
                                  </p:childTnLst>
                                </p:cTn>
                              </p:par>
                            </p:childTnLst>
                          </p:cTn>
                        </p:par>
                        <p:par>
                          <p:cTn id="10" fill="hold">
                            <p:stCondLst>
                              <p:cond delay="1000"/>
                            </p:stCondLst>
                            <p:childTnLst>
                              <p:par>
                                <p:cTn id="11" presetID="29" presetClass="entr" presetSubtype="0" fill="hold" nodeType="afterEffect">
                                  <p:stCondLst>
                                    <p:cond delay="0"/>
                                  </p:stCondLst>
                                  <p:childTnLst>
                                    <p:set>
                                      <p:cBhvr>
                                        <p:cTn id="12" dur="1" fill="hold">
                                          <p:stCondLst>
                                            <p:cond delay="0"/>
                                          </p:stCondLst>
                                        </p:cTn>
                                        <p:tgtEl>
                                          <p:spTgt spid="5124"/>
                                        </p:tgtEl>
                                        <p:attrNameLst>
                                          <p:attrName>style.visibility</p:attrName>
                                        </p:attrNameLst>
                                      </p:cBhvr>
                                      <p:to>
                                        <p:strVal val="visible"/>
                                      </p:to>
                                    </p:set>
                                    <p:anim calcmode="lin" valueType="num">
                                      <p:cBhvr>
                                        <p:cTn id="13" dur="1000" fill="hold"/>
                                        <p:tgtEl>
                                          <p:spTgt spid="5124"/>
                                        </p:tgtEl>
                                        <p:attrNameLst>
                                          <p:attrName>ppt_x</p:attrName>
                                        </p:attrNameLst>
                                      </p:cBhvr>
                                      <p:tavLst>
                                        <p:tav tm="0">
                                          <p:val>
                                            <p:strVal val="#ppt_x-.2"/>
                                          </p:val>
                                        </p:tav>
                                        <p:tav tm="100000">
                                          <p:val>
                                            <p:strVal val="#ppt_x"/>
                                          </p:val>
                                        </p:tav>
                                      </p:tavLst>
                                    </p:anim>
                                    <p:anim calcmode="lin" valueType="num">
                                      <p:cBhvr>
                                        <p:cTn id="14" dur="1000" fill="hold"/>
                                        <p:tgtEl>
                                          <p:spTgt spid="5124"/>
                                        </p:tgtEl>
                                        <p:attrNameLst>
                                          <p:attrName>ppt_y</p:attrName>
                                        </p:attrNameLst>
                                      </p:cBhvr>
                                      <p:tavLst>
                                        <p:tav tm="0">
                                          <p:val>
                                            <p:strVal val="#ppt_y"/>
                                          </p:val>
                                        </p:tav>
                                        <p:tav tm="100000">
                                          <p:val>
                                            <p:strVal val="#ppt_y"/>
                                          </p:val>
                                        </p:tav>
                                      </p:tavLst>
                                    </p:anim>
                                    <p:animEffect transition="in" filter="wipe(right)" prLst="gradientSize: 0.1">
                                      <p:cBhvr>
                                        <p:cTn id="15" dur="1000"/>
                                        <p:tgtEl>
                                          <p:spTgt spid="5124"/>
                                        </p:tgtEl>
                                      </p:cBhvr>
                                    </p:animEffect>
                                  </p:childTnLst>
                                </p:cTn>
                              </p:par>
                            </p:childTnLst>
                          </p:cTn>
                        </p:par>
                      </p:childTnLst>
                    </p:cTn>
                  </p:par>
                  <p:par>
                    <p:cTn id="16" fill="hold">
                      <p:stCondLst>
                        <p:cond delay="indefinite"/>
                      </p:stCondLst>
                      <p:childTnLst>
                        <p:par>
                          <p:cTn id="17" fill="hold">
                            <p:stCondLst>
                              <p:cond delay="0"/>
                            </p:stCondLst>
                            <p:childTnLst>
                              <p:par>
                                <p:cTn id="18" presetID="29" presetClass="entr" presetSubtype="0" fill="hold" nodeType="clickEffect">
                                  <p:stCondLst>
                                    <p:cond delay="0"/>
                                  </p:stCondLst>
                                  <p:childTnLst>
                                    <p:set>
                                      <p:cBhvr>
                                        <p:cTn id="19" dur="1" fill="hold">
                                          <p:stCondLst>
                                            <p:cond delay="0"/>
                                          </p:stCondLst>
                                        </p:cTn>
                                        <p:tgtEl>
                                          <p:spTgt spid="5123">
                                            <p:txEl>
                                              <p:pRg st="1" end="1"/>
                                            </p:txEl>
                                          </p:spTgt>
                                        </p:tgtEl>
                                        <p:attrNameLst>
                                          <p:attrName>style.visibility</p:attrName>
                                        </p:attrNameLst>
                                      </p:cBhvr>
                                      <p:to>
                                        <p:strVal val="visible"/>
                                      </p:to>
                                    </p:set>
                                    <p:anim calcmode="lin" valueType="num">
                                      <p:cBhvr>
                                        <p:cTn id="20" dur="1000" fill="hold"/>
                                        <p:tgtEl>
                                          <p:spTgt spid="5123">
                                            <p:txEl>
                                              <p:pRg st="1" end="1"/>
                                            </p:txEl>
                                          </p:spTgt>
                                        </p:tgtEl>
                                        <p:attrNameLst>
                                          <p:attrName>ppt_x</p:attrName>
                                        </p:attrNameLst>
                                      </p:cBhvr>
                                      <p:tavLst>
                                        <p:tav tm="0">
                                          <p:val>
                                            <p:strVal val="#ppt_x-.2"/>
                                          </p:val>
                                        </p:tav>
                                        <p:tav tm="100000">
                                          <p:val>
                                            <p:strVal val="#ppt_x"/>
                                          </p:val>
                                        </p:tav>
                                      </p:tavLst>
                                    </p:anim>
                                    <p:anim calcmode="lin" valueType="num">
                                      <p:cBhvr>
                                        <p:cTn id="21" dur="1000" fill="hold"/>
                                        <p:tgtEl>
                                          <p:spTgt spid="512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2" dur="1000"/>
                                        <p:tgtEl>
                                          <p:spTgt spid="5123">
                                            <p:txEl>
                                              <p:pRg st="1" end="1"/>
                                            </p:txEl>
                                          </p:spTgt>
                                        </p:tgtEl>
                                      </p:cBhvr>
                                    </p:animEffect>
                                  </p:childTnLst>
                                </p:cTn>
                              </p:par>
                            </p:childTnLst>
                          </p:cTn>
                        </p:par>
                        <p:par>
                          <p:cTn id="23" fill="hold">
                            <p:stCondLst>
                              <p:cond delay="1000"/>
                            </p:stCondLst>
                            <p:childTnLst>
                              <p:par>
                                <p:cTn id="24" presetID="29" presetClass="entr" presetSubtype="0" fill="hold" nodeType="afterEffect">
                                  <p:stCondLst>
                                    <p:cond delay="0"/>
                                  </p:stCondLst>
                                  <p:childTnLst>
                                    <p:set>
                                      <p:cBhvr>
                                        <p:cTn id="25" dur="1" fill="hold">
                                          <p:stCondLst>
                                            <p:cond delay="0"/>
                                          </p:stCondLst>
                                        </p:cTn>
                                        <p:tgtEl>
                                          <p:spTgt spid="5127"/>
                                        </p:tgtEl>
                                        <p:attrNameLst>
                                          <p:attrName>style.visibility</p:attrName>
                                        </p:attrNameLst>
                                      </p:cBhvr>
                                      <p:to>
                                        <p:strVal val="visible"/>
                                      </p:to>
                                    </p:set>
                                    <p:anim calcmode="lin" valueType="num">
                                      <p:cBhvr>
                                        <p:cTn id="26" dur="1000" fill="hold"/>
                                        <p:tgtEl>
                                          <p:spTgt spid="5127"/>
                                        </p:tgtEl>
                                        <p:attrNameLst>
                                          <p:attrName>ppt_x</p:attrName>
                                        </p:attrNameLst>
                                      </p:cBhvr>
                                      <p:tavLst>
                                        <p:tav tm="0">
                                          <p:val>
                                            <p:strVal val="#ppt_x-.2"/>
                                          </p:val>
                                        </p:tav>
                                        <p:tav tm="100000">
                                          <p:val>
                                            <p:strVal val="#ppt_x"/>
                                          </p:val>
                                        </p:tav>
                                      </p:tavLst>
                                    </p:anim>
                                    <p:anim calcmode="lin" valueType="num">
                                      <p:cBhvr>
                                        <p:cTn id="27" dur="1000" fill="hold"/>
                                        <p:tgtEl>
                                          <p:spTgt spid="5127"/>
                                        </p:tgtEl>
                                        <p:attrNameLst>
                                          <p:attrName>ppt_y</p:attrName>
                                        </p:attrNameLst>
                                      </p:cBhvr>
                                      <p:tavLst>
                                        <p:tav tm="0">
                                          <p:val>
                                            <p:strVal val="#ppt_y"/>
                                          </p:val>
                                        </p:tav>
                                        <p:tav tm="100000">
                                          <p:val>
                                            <p:strVal val="#ppt_y"/>
                                          </p:val>
                                        </p:tav>
                                      </p:tavLst>
                                    </p:anim>
                                    <p:animEffect transition="in" filter="wipe(right)" prLst="gradientSize: 0.1">
                                      <p:cBhvr>
                                        <p:cTn id="28" dur="1000"/>
                                        <p:tgtEl>
                                          <p:spTgt spid="5127"/>
                                        </p:tgtEl>
                                      </p:cBhvr>
                                    </p:animEffect>
                                  </p:childTnLst>
                                </p:cTn>
                              </p:par>
                            </p:childTnLst>
                          </p:cTn>
                        </p:par>
                      </p:childTnLst>
                    </p:cTn>
                  </p:par>
                  <p:par>
                    <p:cTn id="29" fill="hold">
                      <p:stCondLst>
                        <p:cond delay="indefinite"/>
                      </p:stCondLst>
                      <p:childTnLst>
                        <p:par>
                          <p:cTn id="30" fill="hold">
                            <p:stCondLst>
                              <p:cond delay="0"/>
                            </p:stCondLst>
                            <p:childTnLst>
                              <p:par>
                                <p:cTn id="31" presetID="29" presetClass="entr" presetSubtype="0" fill="hold" nodeType="clickEffect">
                                  <p:stCondLst>
                                    <p:cond delay="0"/>
                                  </p:stCondLst>
                                  <p:childTnLst>
                                    <p:set>
                                      <p:cBhvr>
                                        <p:cTn id="32" dur="1" fill="hold">
                                          <p:stCondLst>
                                            <p:cond delay="0"/>
                                          </p:stCondLst>
                                        </p:cTn>
                                        <p:tgtEl>
                                          <p:spTgt spid="5123">
                                            <p:txEl>
                                              <p:pRg st="2" end="2"/>
                                            </p:txEl>
                                          </p:spTgt>
                                        </p:tgtEl>
                                        <p:attrNameLst>
                                          <p:attrName>style.visibility</p:attrName>
                                        </p:attrNameLst>
                                      </p:cBhvr>
                                      <p:to>
                                        <p:strVal val="visible"/>
                                      </p:to>
                                    </p:set>
                                    <p:anim calcmode="lin" valueType="num">
                                      <p:cBhvr>
                                        <p:cTn id="33" dur="1000" fill="hold"/>
                                        <p:tgtEl>
                                          <p:spTgt spid="5123">
                                            <p:txEl>
                                              <p:pRg st="2" end="2"/>
                                            </p:txEl>
                                          </p:spTgt>
                                        </p:tgtEl>
                                        <p:attrNameLst>
                                          <p:attrName>ppt_x</p:attrName>
                                        </p:attrNameLst>
                                      </p:cBhvr>
                                      <p:tavLst>
                                        <p:tav tm="0">
                                          <p:val>
                                            <p:strVal val="#ppt_x-.2"/>
                                          </p:val>
                                        </p:tav>
                                        <p:tav tm="100000">
                                          <p:val>
                                            <p:strVal val="#ppt_x"/>
                                          </p:val>
                                        </p:tav>
                                      </p:tavLst>
                                    </p:anim>
                                    <p:anim calcmode="lin" valueType="num">
                                      <p:cBhvr>
                                        <p:cTn id="34" dur="1000" fill="hold"/>
                                        <p:tgtEl>
                                          <p:spTgt spid="512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35" dur="1000"/>
                                        <p:tgtEl>
                                          <p:spTgt spid="5123">
                                            <p:txEl>
                                              <p:pRg st="2" end="2"/>
                                            </p:txEl>
                                          </p:spTgt>
                                        </p:tgtEl>
                                      </p:cBhvr>
                                    </p:animEffect>
                                  </p:childTnLst>
                                </p:cTn>
                              </p:par>
                            </p:childTnLst>
                          </p:cTn>
                        </p:par>
                        <p:par>
                          <p:cTn id="36" fill="hold">
                            <p:stCondLst>
                              <p:cond delay="1000"/>
                            </p:stCondLst>
                            <p:childTnLst>
                              <p:par>
                                <p:cTn id="37" presetID="29" presetClass="entr" presetSubtype="0" fill="hold" nodeType="afterEffect">
                                  <p:stCondLst>
                                    <p:cond delay="0"/>
                                  </p:stCondLst>
                                  <p:childTnLst>
                                    <p:set>
                                      <p:cBhvr>
                                        <p:cTn id="38" dur="1" fill="hold">
                                          <p:stCondLst>
                                            <p:cond delay="0"/>
                                          </p:stCondLst>
                                        </p:cTn>
                                        <p:tgtEl>
                                          <p:spTgt spid="5125"/>
                                        </p:tgtEl>
                                        <p:attrNameLst>
                                          <p:attrName>style.visibility</p:attrName>
                                        </p:attrNameLst>
                                      </p:cBhvr>
                                      <p:to>
                                        <p:strVal val="visible"/>
                                      </p:to>
                                    </p:set>
                                    <p:anim calcmode="lin" valueType="num">
                                      <p:cBhvr>
                                        <p:cTn id="39" dur="1000" fill="hold"/>
                                        <p:tgtEl>
                                          <p:spTgt spid="5125"/>
                                        </p:tgtEl>
                                        <p:attrNameLst>
                                          <p:attrName>ppt_x</p:attrName>
                                        </p:attrNameLst>
                                      </p:cBhvr>
                                      <p:tavLst>
                                        <p:tav tm="0">
                                          <p:val>
                                            <p:strVal val="#ppt_x-.2"/>
                                          </p:val>
                                        </p:tav>
                                        <p:tav tm="100000">
                                          <p:val>
                                            <p:strVal val="#ppt_x"/>
                                          </p:val>
                                        </p:tav>
                                      </p:tavLst>
                                    </p:anim>
                                    <p:anim calcmode="lin" valueType="num">
                                      <p:cBhvr>
                                        <p:cTn id="40" dur="1000" fill="hold"/>
                                        <p:tgtEl>
                                          <p:spTgt spid="5125"/>
                                        </p:tgtEl>
                                        <p:attrNameLst>
                                          <p:attrName>ppt_y</p:attrName>
                                        </p:attrNameLst>
                                      </p:cBhvr>
                                      <p:tavLst>
                                        <p:tav tm="0">
                                          <p:val>
                                            <p:strVal val="#ppt_y"/>
                                          </p:val>
                                        </p:tav>
                                        <p:tav tm="100000">
                                          <p:val>
                                            <p:strVal val="#ppt_y"/>
                                          </p:val>
                                        </p:tav>
                                      </p:tavLst>
                                    </p:anim>
                                    <p:animEffect transition="in" filter="wipe(right)" prLst="gradientSize: 0.1">
                                      <p:cBhvr>
                                        <p:cTn id="41" dur="1000"/>
                                        <p:tgtEl>
                                          <p:spTgt spid="5125"/>
                                        </p:tgtEl>
                                      </p:cBhvr>
                                    </p:animEffect>
                                  </p:childTnLst>
                                </p:cTn>
                              </p:par>
                            </p:childTnLst>
                          </p:cTn>
                        </p:par>
                      </p:childTnLst>
                    </p:cTn>
                  </p:par>
                  <p:par>
                    <p:cTn id="42" fill="hold">
                      <p:stCondLst>
                        <p:cond delay="indefinite"/>
                      </p:stCondLst>
                      <p:childTnLst>
                        <p:par>
                          <p:cTn id="43" fill="hold">
                            <p:stCondLst>
                              <p:cond delay="0"/>
                            </p:stCondLst>
                            <p:childTnLst>
                              <p:par>
                                <p:cTn id="44" presetID="29" presetClass="entr" presetSubtype="0" fill="hold" nodeType="clickEffect">
                                  <p:stCondLst>
                                    <p:cond delay="0"/>
                                  </p:stCondLst>
                                  <p:childTnLst>
                                    <p:set>
                                      <p:cBhvr>
                                        <p:cTn id="45" dur="1" fill="hold">
                                          <p:stCondLst>
                                            <p:cond delay="0"/>
                                          </p:stCondLst>
                                        </p:cTn>
                                        <p:tgtEl>
                                          <p:spTgt spid="5123">
                                            <p:txEl>
                                              <p:pRg st="3" end="3"/>
                                            </p:txEl>
                                          </p:spTgt>
                                        </p:tgtEl>
                                        <p:attrNameLst>
                                          <p:attrName>style.visibility</p:attrName>
                                        </p:attrNameLst>
                                      </p:cBhvr>
                                      <p:to>
                                        <p:strVal val="visible"/>
                                      </p:to>
                                    </p:set>
                                    <p:anim calcmode="lin" valueType="num">
                                      <p:cBhvr>
                                        <p:cTn id="46" dur="1000" fill="hold"/>
                                        <p:tgtEl>
                                          <p:spTgt spid="5123">
                                            <p:txEl>
                                              <p:pRg st="3" end="3"/>
                                            </p:txEl>
                                          </p:spTgt>
                                        </p:tgtEl>
                                        <p:attrNameLst>
                                          <p:attrName>ppt_x</p:attrName>
                                        </p:attrNameLst>
                                      </p:cBhvr>
                                      <p:tavLst>
                                        <p:tav tm="0">
                                          <p:val>
                                            <p:strVal val="#ppt_x-.2"/>
                                          </p:val>
                                        </p:tav>
                                        <p:tav tm="100000">
                                          <p:val>
                                            <p:strVal val="#ppt_x"/>
                                          </p:val>
                                        </p:tav>
                                      </p:tavLst>
                                    </p:anim>
                                    <p:anim calcmode="lin" valueType="num">
                                      <p:cBhvr>
                                        <p:cTn id="47" dur="1000" fill="hold"/>
                                        <p:tgtEl>
                                          <p:spTgt spid="512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48" dur="1000"/>
                                        <p:tgtEl>
                                          <p:spTgt spid="5123">
                                            <p:txEl>
                                              <p:pRg st="3" end="3"/>
                                            </p:txEl>
                                          </p:spTgt>
                                        </p:tgtEl>
                                      </p:cBhvr>
                                    </p:animEffect>
                                  </p:childTnLst>
                                </p:cTn>
                              </p:par>
                            </p:childTnLst>
                          </p:cTn>
                        </p:par>
                        <p:par>
                          <p:cTn id="49" fill="hold">
                            <p:stCondLst>
                              <p:cond delay="1000"/>
                            </p:stCondLst>
                            <p:childTnLst>
                              <p:par>
                                <p:cTn id="50" presetID="29" presetClass="entr" presetSubtype="0" fill="hold" nodeType="afterEffect">
                                  <p:stCondLst>
                                    <p:cond delay="0"/>
                                  </p:stCondLst>
                                  <p:childTnLst>
                                    <p:set>
                                      <p:cBhvr>
                                        <p:cTn id="51" dur="1" fill="hold">
                                          <p:stCondLst>
                                            <p:cond delay="0"/>
                                          </p:stCondLst>
                                        </p:cTn>
                                        <p:tgtEl>
                                          <p:spTgt spid="2050"/>
                                        </p:tgtEl>
                                        <p:attrNameLst>
                                          <p:attrName>style.visibility</p:attrName>
                                        </p:attrNameLst>
                                      </p:cBhvr>
                                      <p:to>
                                        <p:strVal val="visible"/>
                                      </p:to>
                                    </p:set>
                                    <p:anim calcmode="lin" valueType="num">
                                      <p:cBhvr>
                                        <p:cTn id="52" dur="1000" fill="hold"/>
                                        <p:tgtEl>
                                          <p:spTgt spid="2050"/>
                                        </p:tgtEl>
                                        <p:attrNameLst>
                                          <p:attrName>ppt_x</p:attrName>
                                        </p:attrNameLst>
                                      </p:cBhvr>
                                      <p:tavLst>
                                        <p:tav tm="0">
                                          <p:val>
                                            <p:strVal val="#ppt_x-.2"/>
                                          </p:val>
                                        </p:tav>
                                        <p:tav tm="100000">
                                          <p:val>
                                            <p:strVal val="#ppt_x"/>
                                          </p:val>
                                        </p:tav>
                                      </p:tavLst>
                                    </p:anim>
                                    <p:anim calcmode="lin" valueType="num">
                                      <p:cBhvr>
                                        <p:cTn id="53" dur="1000" fill="hold"/>
                                        <p:tgtEl>
                                          <p:spTgt spid="2050"/>
                                        </p:tgtEl>
                                        <p:attrNameLst>
                                          <p:attrName>ppt_y</p:attrName>
                                        </p:attrNameLst>
                                      </p:cBhvr>
                                      <p:tavLst>
                                        <p:tav tm="0">
                                          <p:val>
                                            <p:strVal val="#ppt_y"/>
                                          </p:val>
                                        </p:tav>
                                        <p:tav tm="100000">
                                          <p:val>
                                            <p:strVal val="#ppt_y"/>
                                          </p:val>
                                        </p:tav>
                                      </p:tavLst>
                                    </p:anim>
                                    <p:animEffect transition="in" filter="wipe(right)" prLst="gradientSize: 0.1">
                                      <p:cBhvr>
                                        <p:cTn id="54" dur="1000"/>
                                        <p:tgtEl>
                                          <p:spTgt spid="2050"/>
                                        </p:tgtEl>
                                      </p:cBhvr>
                                    </p:animEffect>
                                  </p:childTnLst>
                                </p:cTn>
                              </p:par>
                            </p:childTnLst>
                          </p:cTn>
                        </p:par>
                      </p:childTnLst>
                    </p:cTn>
                  </p:par>
                  <p:par>
                    <p:cTn id="55" fill="hold">
                      <p:stCondLst>
                        <p:cond delay="indefinite"/>
                      </p:stCondLst>
                      <p:childTnLst>
                        <p:par>
                          <p:cTn id="56" fill="hold">
                            <p:stCondLst>
                              <p:cond delay="0"/>
                            </p:stCondLst>
                            <p:childTnLst>
                              <p:par>
                                <p:cTn id="57" presetID="29" presetClass="entr" presetSubtype="0" fill="hold" nodeType="clickEffect">
                                  <p:stCondLst>
                                    <p:cond delay="0"/>
                                  </p:stCondLst>
                                  <p:childTnLst>
                                    <p:set>
                                      <p:cBhvr>
                                        <p:cTn id="58" dur="1" fill="hold">
                                          <p:stCondLst>
                                            <p:cond delay="0"/>
                                          </p:stCondLst>
                                        </p:cTn>
                                        <p:tgtEl>
                                          <p:spTgt spid="5123">
                                            <p:txEl>
                                              <p:pRg st="4" end="4"/>
                                            </p:txEl>
                                          </p:spTgt>
                                        </p:tgtEl>
                                        <p:attrNameLst>
                                          <p:attrName>style.visibility</p:attrName>
                                        </p:attrNameLst>
                                      </p:cBhvr>
                                      <p:to>
                                        <p:strVal val="visible"/>
                                      </p:to>
                                    </p:set>
                                    <p:anim calcmode="lin" valueType="num">
                                      <p:cBhvr>
                                        <p:cTn id="59" dur="1000" fill="hold"/>
                                        <p:tgtEl>
                                          <p:spTgt spid="5123">
                                            <p:txEl>
                                              <p:pRg st="4" end="4"/>
                                            </p:txEl>
                                          </p:spTgt>
                                        </p:tgtEl>
                                        <p:attrNameLst>
                                          <p:attrName>ppt_x</p:attrName>
                                        </p:attrNameLst>
                                      </p:cBhvr>
                                      <p:tavLst>
                                        <p:tav tm="0">
                                          <p:val>
                                            <p:strVal val="#ppt_x-.2"/>
                                          </p:val>
                                        </p:tav>
                                        <p:tav tm="100000">
                                          <p:val>
                                            <p:strVal val="#ppt_x"/>
                                          </p:val>
                                        </p:tav>
                                      </p:tavLst>
                                    </p:anim>
                                    <p:anim calcmode="lin" valueType="num">
                                      <p:cBhvr>
                                        <p:cTn id="60" dur="1000" fill="hold"/>
                                        <p:tgtEl>
                                          <p:spTgt spid="512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61" dur="1000"/>
                                        <p:tgtEl>
                                          <p:spTgt spid="5123">
                                            <p:txEl>
                                              <p:pRg st="4" end="4"/>
                                            </p:txEl>
                                          </p:spTgt>
                                        </p:tgtEl>
                                      </p:cBhvr>
                                    </p:animEffect>
                                  </p:childTnLst>
                                </p:cTn>
                              </p:par>
                            </p:childTnLst>
                          </p:cTn>
                        </p:par>
                        <p:par>
                          <p:cTn id="62" fill="hold">
                            <p:stCondLst>
                              <p:cond delay="1000"/>
                            </p:stCondLst>
                            <p:childTnLst>
                              <p:par>
                                <p:cTn id="63" presetID="29" presetClass="entr" presetSubtype="0" fill="hold"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p:cTn id="65" dur="1000" fill="hold"/>
                                        <p:tgtEl>
                                          <p:spTgt spid="9"/>
                                        </p:tgtEl>
                                        <p:attrNameLst>
                                          <p:attrName>ppt_x</p:attrName>
                                        </p:attrNameLst>
                                      </p:cBhvr>
                                      <p:tavLst>
                                        <p:tav tm="0">
                                          <p:val>
                                            <p:strVal val="#ppt_x-.2"/>
                                          </p:val>
                                        </p:tav>
                                        <p:tav tm="100000">
                                          <p:val>
                                            <p:strVal val="#ppt_x"/>
                                          </p:val>
                                        </p:tav>
                                      </p:tavLst>
                                    </p:anim>
                                    <p:anim calcmode="lin" valueType="num">
                                      <p:cBhvr>
                                        <p:cTn id="66"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67" dur="1000"/>
                                        <p:tgtEl>
                                          <p:spTgt spid="9"/>
                                        </p:tgtEl>
                                      </p:cBhvr>
                                    </p:animEffect>
                                  </p:childTnLst>
                                </p:cTn>
                              </p:par>
                            </p:childTnLst>
                          </p:cTn>
                        </p:par>
                      </p:childTnLst>
                    </p:cTn>
                  </p:par>
                  <p:par>
                    <p:cTn id="68" fill="hold">
                      <p:stCondLst>
                        <p:cond delay="indefinite"/>
                      </p:stCondLst>
                      <p:childTnLst>
                        <p:par>
                          <p:cTn id="69" fill="hold">
                            <p:stCondLst>
                              <p:cond delay="0"/>
                            </p:stCondLst>
                            <p:childTnLst>
                              <p:par>
                                <p:cTn id="70" presetID="29" presetClass="entr" presetSubtype="0" fill="hold" nodeType="clickEffect">
                                  <p:stCondLst>
                                    <p:cond delay="0"/>
                                  </p:stCondLst>
                                  <p:childTnLst>
                                    <p:set>
                                      <p:cBhvr>
                                        <p:cTn id="71" dur="1" fill="hold">
                                          <p:stCondLst>
                                            <p:cond delay="0"/>
                                          </p:stCondLst>
                                        </p:cTn>
                                        <p:tgtEl>
                                          <p:spTgt spid="5123">
                                            <p:txEl>
                                              <p:pRg st="5" end="5"/>
                                            </p:txEl>
                                          </p:spTgt>
                                        </p:tgtEl>
                                        <p:attrNameLst>
                                          <p:attrName>style.visibility</p:attrName>
                                        </p:attrNameLst>
                                      </p:cBhvr>
                                      <p:to>
                                        <p:strVal val="visible"/>
                                      </p:to>
                                    </p:set>
                                    <p:anim calcmode="lin" valueType="num">
                                      <p:cBhvr>
                                        <p:cTn id="72" dur="1000" fill="hold"/>
                                        <p:tgtEl>
                                          <p:spTgt spid="5123">
                                            <p:txEl>
                                              <p:pRg st="5" end="5"/>
                                            </p:txEl>
                                          </p:spTgt>
                                        </p:tgtEl>
                                        <p:attrNameLst>
                                          <p:attrName>ppt_x</p:attrName>
                                        </p:attrNameLst>
                                      </p:cBhvr>
                                      <p:tavLst>
                                        <p:tav tm="0">
                                          <p:val>
                                            <p:strVal val="#ppt_x-.2"/>
                                          </p:val>
                                        </p:tav>
                                        <p:tav tm="100000">
                                          <p:val>
                                            <p:strVal val="#ppt_x"/>
                                          </p:val>
                                        </p:tav>
                                      </p:tavLst>
                                    </p:anim>
                                    <p:anim calcmode="lin" valueType="num">
                                      <p:cBhvr>
                                        <p:cTn id="73" dur="1000" fill="hold"/>
                                        <p:tgtEl>
                                          <p:spTgt spid="5123">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74" dur="1000"/>
                                        <p:tgtEl>
                                          <p:spTgt spid="5123">
                                            <p:txEl>
                                              <p:pRg st="5" end="5"/>
                                            </p:txEl>
                                          </p:spTgt>
                                        </p:tgtEl>
                                      </p:cBhvr>
                                    </p:animEffect>
                                  </p:childTnLst>
                                </p:cTn>
                              </p:par>
                            </p:childTnLst>
                          </p:cTn>
                        </p:par>
                        <p:par>
                          <p:cTn id="75" fill="hold">
                            <p:stCondLst>
                              <p:cond delay="1000"/>
                            </p:stCondLst>
                            <p:childTnLst>
                              <p:par>
                                <p:cTn id="76" presetID="29" presetClass="entr" presetSubtype="0" fill="hold" nodeType="afterEffect">
                                  <p:stCondLst>
                                    <p:cond delay="0"/>
                                  </p:stCondLst>
                                  <p:childTnLst>
                                    <p:set>
                                      <p:cBhvr>
                                        <p:cTn id="77" dur="1" fill="hold">
                                          <p:stCondLst>
                                            <p:cond delay="0"/>
                                          </p:stCondLst>
                                        </p:cTn>
                                        <p:tgtEl>
                                          <p:spTgt spid="5128"/>
                                        </p:tgtEl>
                                        <p:attrNameLst>
                                          <p:attrName>style.visibility</p:attrName>
                                        </p:attrNameLst>
                                      </p:cBhvr>
                                      <p:to>
                                        <p:strVal val="visible"/>
                                      </p:to>
                                    </p:set>
                                    <p:anim calcmode="lin" valueType="num">
                                      <p:cBhvr>
                                        <p:cTn id="78" dur="1000" fill="hold"/>
                                        <p:tgtEl>
                                          <p:spTgt spid="5128"/>
                                        </p:tgtEl>
                                        <p:attrNameLst>
                                          <p:attrName>ppt_x</p:attrName>
                                        </p:attrNameLst>
                                      </p:cBhvr>
                                      <p:tavLst>
                                        <p:tav tm="0">
                                          <p:val>
                                            <p:strVal val="#ppt_x-.2"/>
                                          </p:val>
                                        </p:tav>
                                        <p:tav tm="100000">
                                          <p:val>
                                            <p:strVal val="#ppt_x"/>
                                          </p:val>
                                        </p:tav>
                                      </p:tavLst>
                                    </p:anim>
                                    <p:anim calcmode="lin" valueType="num">
                                      <p:cBhvr>
                                        <p:cTn id="79" dur="1000" fill="hold"/>
                                        <p:tgtEl>
                                          <p:spTgt spid="5128"/>
                                        </p:tgtEl>
                                        <p:attrNameLst>
                                          <p:attrName>ppt_y</p:attrName>
                                        </p:attrNameLst>
                                      </p:cBhvr>
                                      <p:tavLst>
                                        <p:tav tm="0">
                                          <p:val>
                                            <p:strVal val="#ppt_y"/>
                                          </p:val>
                                        </p:tav>
                                        <p:tav tm="100000">
                                          <p:val>
                                            <p:strVal val="#ppt_y"/>
                                          </p:val>
                                        </p:tav>
                                      </p:tavLst>
                                    </p:anim>
                                    <p:animEffect transition="in" filter="wipe(right)" prLst="gradientSize: 0.1">
                                      <p:cBhvr>
                                        <p:cTn id="80" dur="1000"/>
                                        <p:tgtEl>
                                          <p:spTgt spid="5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564904"/>
            <a:ext cx="8229600" cy="1143000"/>
          </a:xfrm>
        </p:spPr>
        <p:txBody>
          <a:bodyPr/>
          <a:lstStyle/>
          <a:p>
            <a:r>
              <a:rPr lang="uk-UA" b="1" dirty="0" smtClean="0"/>
              <a:t>Виконала учениця 11-А класу Сливка Олена</a:t>
            </a:r>
            <a:endParaRPr lang="uk-UA" b="1" dirty="0"/>
          </a:p>
        </p:txBody>
      </p:sp>
    </p:spTree>
    <p:extLst>
      <p:ext uri="{BB962C8B-B14F-4D97-AF65-F5344CB8AC3E}">
        <p14:creationId xmlns:p14="http://schemas.microsoft.com/office/powerpoint/2010/main" val="357912384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1" descr="1226"/>
          <p:cNvPicPr>
            <a:picLocks noChangeAspect="1" noChangeArrowheads="1"/>
          </p:cNvPicPr>
          <p:nvPr/>
        </p:nvPicPr>
        <p:blipFill>
          <a:blip r:embed="rId2"/>
          <a:srcRect/>
          <a:stretch>
            <a:fillRect/>
          </a:stretch>
        </p:blipFill>
        <p:spPr bwMode="auto">
          <a:xfrm>
            <a:off x="-1" y="0"/>
            <a:ext cx="9144033" cy="6858000"/>
          </a:xfrm>
          <a:prstGeom prst="rect">
            <a:avLst/>
          </a:prstGeom>
          <a:ln>
            <a:noFill/>
          </a:ln>
          <a:effectLst>
            <a:outerShdw blurRad="292100" dist="139700" dir="2700000" algn="tl" rotWithShape="0">
              <a:srgbClr val="333333">
                <a:alpha val="65000"/>
              </a:srgbClr>
            </a:outerShdw>
          </a:effectLst>
        </p:spPr>
      </p:pic>
      <p:sp>
        <p:nvSpPr>
          <p:cNvPr id="4099" name="Прямоугольник 1"/>
          <p:cNvSpPr>
            <a:spLocks noChangeArrowheads="1"/>
          </p:cNvSpPr>
          <p:nvPr/>
        </p:nvSpPr>
        <p:spPr bwMode="auto">
          <a:xfrm>
            <a:off x="571500" y="1143000"/>
            <a:ext cx="8358188"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uk-UA" sz="2400" b="1" dirty="0">
                <a:solidFill>
                  <a:prstClr val="white"/>
                </a:solidFill>
                <a:latin typeface="Constantia" pitchFamily="18" charset="0"/>
              </a:rPr>
              <a:t>Балет у Росії виник як придворне мистецтво за царя Олексія  Михайловича.  </a:t>
            </a:r>
          </a:p>
          <a:p>
            <a:pPr fontAlgn="base">
              <a:spcBef>
                <a:spcPct val="0"/>
              </a:spcBef>
              <a:spcAft>
                <a:spcPct val="0"/>
              </a:spcAft>
            </a:pPr>
            <a:r>
              <a:rPr lang="uk-UA" sz="2400" b="1" dirty="0">
                <a:solidFill>
                  <a:prstClr val="white"/>
                </a:solidFill>
                <a:latin typeface="Constantia" pitchFamily="18" charset="0"/>
              </a:rPr>
              <a:t>8 лютого 1673 року була поставлена перша балетна вистава  </a:t>
            </a:r>
            <a:r>
              <a:rPr lang="uk-UA" sz="2400" b="1" dirty="0">
                <a:solidFill>
                  <a:prstClr val="white"/>
                </a:solidFill>
                <a:latin typeface="Constantia" pitchFamily="18" charset="0"/>
                <a:cs typeface="Calibri" pitchFamily="34" charset="0"/>
              </a:rPr>
              <a:t>̶</a:t>
            </a:r>
            <a:r>
              <a:rPr lang="uk-UA" sz="2400" b="1" dirty="0">
                <a:solidFill>
                  <a:prstClr val="white"/>
                </a:solidFill>
                <a:latin typeface="Constantia" pitchFamily="18" charset="0"/>
              </a:rPr>
              <a:t> «Балет про Орфея і </a:t>
            </a:r>
            <a:r>
              <a:rPr lang="uk-UA" sz="2400" b="1" dirty="0" err="1">
                <a:solidFill>
                  <a:prstClr val="white"/>
                </a:solidFill>
                <a:latin typeface="Constantia" pitchFamily="18" charset="0"/>
              </a:rPr>
              <a:t>Евридику</a:t>
            </a:r>
            <a:r>
              <a:rPr lang="uk-UA" sz="2400" b="1" dirty="0">
                <a:solidFill>
                  <a:prstClr val="white"/>
                </a:solidFill>
                <a:latin typeface="Constantia" pitchFamily="18" charset="0"/>
              </a:rPr>
              <a:t>». Це була лише чергова царська «забава», але він першим із </a:t>
            </a:r>
            <a:r>
              <a:rPr lang="uk-UA" sz="2400" b="1" dirty="0" smtClean="0">
                <a:solidFill>
                  <a:prstClr val="white"/>
                </a:solidFill>
                <a:latin typeface="Constantia" pitchFamily="18" charset="0"/>
              </a:rPr>
              <a:t>російських  </a:t>
            </a:r>
            <a:r>
              <a:rPr lang="uk-UA" sz="2400" b="1" dirty="0">
                <a:solidFill>
                  <a:prstClr val="white"/>
                </a:solidFill>
                <a:latin typeface="Constantia" pitchFamily="18" charset="0"/>
              </a:rPr>
              <a:t>царів увів </a:t>
            </a:r>
            <a:r>
              <a:rPr lang="uk-UA" sz="2400" b="1" dirty="0" smtClean="0">
                <a:solidFill>
                  <a:prstClr val="white"/>
                </a:solidFill>
                <a:latin typeface="Constantia" pitchFamily="18" charset="0"/>
              </a:rPr>
              <a:t>у </a:t>
            </a:r>
            <a:r>
              <a:rPr lang="uk-UA" sz="2400" b="1" dirty="0">
                <a:solidFill>
                  <a:prstClr val="white"/>
                </a:solidFill>
                <a:latin typeface="Constantia" pitchFamily="18" charset="0"/>
              </a:rPr>
              <a:t>штат свого двору нову посаду танцюриста. </a:t>
            </a:r>
            <a:endParaRPr lang="ru-RU" sz="2400" b="1" dirty="0">
              <a:solidFill>
                <a:prstClr val="white"/>
              </a:solidFill>
              <a:latin typeface="Constantia" pitchFamily="18" charset="0"/>
            </a:endParaRPr>
          </a:p>
        </p:txBody>
      </p:sp>
    </p:spTree>
    <p:extLst>
      <p:ext uri="{BB962C8B-B14F-4D97-AF65-F5344CB8AC3E}">
        <p14:creationId xmlns:p14="http://schemas.microsoft.com/office/powerpoint/2010/main" val="343627393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Картинка 25 из 96000">
            <a:hlinkClick r:id="rId2"/>
          </p:cNvPr>
          <p:cNvPicPr>
            <a:picLocks noChangeAspect="1" noChangeArrowheads="1"/>
          </p:cNvPicPr>
          <p:nvPr/>
        </p:nvPicPr>
        <p:blipFill>
          <a:blip r:embed="rId3" cstate="print"/>
          <a:srcRect/>
          <a:stretch>
            <a:fillRect/>
          </a:stretch>
        </p:blipFill>
        <p:spPr bwMode="auto">
          <a:xfrm>
            <a:off x="1071538" y="1360566"/>
            <a:ext cx="6858048" cy="5497433"/>
          </a:xfrm>
          <a:prstGeom prst="rect">
            <a:avLst/>
          </a:prstGeom>
          <a:noFill/>
          <a:effectLst>
            <a:softEdge rad="635000"/>
          </a:effectLst>
        </p:spPr>
      </p:pic>
      <p:sp>
        <p:nvSpPr>
          <p:cNvPr id="2" name="Прямоугольник 1"/>
          <p:cNvSpPr/>
          <p:nvPr/>
        </p:nvSpPr>
        <p:spPr>
          <a:xfrm>
            <a:off x="428625" y="142875"/>
            <a:ext cx="8358188" cy="1477328"/>
          </a:xfrm>
          <a:prstGeom prst="rect">
            <a:avLst/>
          </a:prstGeom>
        </p:spPr>
        <p:txBody>
          <a:bodyPr>
            <a:spAutoFit/>
          </a:bodyPr>
          <a:lstStyle/>
          <a:p>
            <a:pPr algn="just">
              <a:defRPr/>
            </a:pPr>
            <a:r>
              <a:rPr lang="uk-UA" dirty="0">
                <a:solidFill>
                  <a:prstClr val="black"/>
                </a:solidFill>
                <a:effectLst>
                  <a:outerShdw blurRad="38100" dist="38100" dir="2700000" algn="tl">
                    <a:srgbClr val="000000">
                      <a:alpha val="43137"/>
                    </a:srgbClr>
                  </a:outerShdw>
                </a:effectLst>
                <a:latin typeface="Constantia" pitchFamily="18" charset="0"/>
              </a:rPr>
              <a:t>У  1738 році в Російській імперії, завдяки французькому танцмейстеру Жанові-Батисту </a:t>
            </a:r>
            <a:r>
              <a:rPr lang="uk-UA" dirty="0" err="1">
                <a:solidFill>
                  <a:prstClr val="black"/>
                </a:solidFill>
                <a:effectLst>
                  <a:outerShdw blurRad="38100" dist="38100" dir="2700000" algn="tl">
                    <a:srgbClr val="000000">
                      <a:alpha val="43137"/>
                    </a:srgbClr>
                  </a:outerShdw>
                </a:effectLst>
                <a:latin typeface="Constantia" pitchFamily="18" charset="0"/>
              </a:rPr>
              <a:t>Ланде</a:t>
            </a:r>
            <a:r>
              <a:rPr lang="uk-UA" dirty="0">
                <a:solidFill>
                  <a:prstClr val="black"/>
                </a:solidFill>
                <a:effectLst>
                  <a:outerShdw blurRad="38100" dist="38100" dir="2700000" algn="tl">
                    <a:srgbClr val="000000">
                      <a:alpha val="43137"/>
                    </a:srgbClr>
                  </a:outerShdw>
                </a:effectLst>
                <a:latin typeface="Constantia" pitchFamily="18" charset="0"/>
              </a:rPr>
              <a:t>, </a:t>
            </a:r>
            <a:r>
              <a:rPr lang="uk-UA" dirty="0" smtClean="0">
                <a:solidFill>
                  <a:prstClr val="black"/>
                </a:solidFill>
                <a:effectLst>
                  <a:outerShdw blurRad="38100" dist="38100" dir="2700000" algn="tl">
                    <a:srgbClr val="000000">
                      <a:alpha val="43137"/>
                    </a:srgbClr>
                  </a:outerShdw>
                </a:effectLst>
                <a:latin typeface="Constantia" pitchFamily="18" charset="0"/>
              </a:rPr>
              <a:t>з</a:t>
            </a:r>
            <a:r>
              <a:rPr lang="uk-UA" dirty="0">
                <a:solidFill>
                  <a:prstClr val="black"/>
                </a:solidFill>
                <a:effectLst>
                  <a:outerShdw blurRad="38100" dist="38100" dir="2700000" algn="tl">
                    <a:srgbClr val="000000">
                      <a:alpha val="43137"/>
                    </a:srgbClr>
                  </a:outerShdw>
                </a:effectLst>
                <a:latin typeface="Constantia" pitchFamily="18" charset="0"/>
              </a:rPr>
              <a:t>'</a:t>
            </a:r>
            <a:r>
              <a:rPr lang="uk-UA" dirty="0" smtClean="0">
                <a:solidFill>
                  <a:prstClr val="black"/>
                </a:solidFill>
                <a:effectLst>
                  <a:outerShdw blurRad="38100" dist="38100" dir="2700000" algn="tl">
                    <a:srgbClr val="000000">
                      <a:alpha val="43137"/>
                    </a:srgbClr>
                  </a:outerShdw>
                </a:effectLst>
                <a:latin typeface="Constantia" pitchFamily="18" charset="0"/>
              </a:rPr>
              <a:t>явилася </a:t>
            </a:r>
            <a:r>
              <a:rPr lang="uk-UA" dirty="0">
                <a:solidFill>
                  <a:prstClr val="black"/>
                </a:solidFill>
                <a:effectLst>
                  <a:outerShdw blurRad="38100" dist="38100" dir="2700000" algn="tl">
                    <a:srgbClr val="000000">
                      <a:alpha val="43137"/>
                    </a:srgbClr>
                  </a:outerShdw>
                </a:effectLst>
                <a:latin typeface="Constantia" pitchFamily="18" charset="0"/>
              </a:rPr>
              <a:t>перша школа балетної майстерності </a:t>
            </a:r>
            <a:r>
              <a:rPr lang="uk-UA" dirty="0">
                <a:solidFill>
                  <a:prstClr val="black"/>
                </a:solidFill>
                <a:effectLst>
                  <a:outerShdw blurRad="38100" dist="38100" dir="2700000" algn="tl">
                    <a:srgbClr val="000000">
                      <a:alpha val="43137"/>
                    </a:srgbClr>
                  </a:outerShdw>
                </a:effectLst>
                <a:latin typeface="Constantia" pitchFamily="18" charset="0"/>
                <a:cs typeface="Calibri"/>
              </a:rPr>
              <a:t>̶</a:t>
            </a:r>
            <a:r>
              <a:rPr lang="uk-UA" dirty="0">
                <a:solidFill>
                  <a:prstClr val="black"/>
                </a:solidFill>
                <a:effectLst>
                  <a:outerShdw blurRad="38100" dist="38100" dir="2700000" algn="tl">
                    <a:srgbClr val="000000">
                      <a:alpha val="43137"/>
                    </a:srgbClr>
                  </a:outerShdw>
                </a:effectLst>
                <a:latin typeface="Constantia" pitchFamily="18" charset="0"/>
              </a:rPr>
              <a:t> нині відома Санкт-Петербурзька Академія Російського балету ім. Агрипини Яківни </a:t>
            </a:r>
            <a:r>
              <a:rPr lang="uk-UA" dirty="0" err="1">
                <a:solidFill>
                  <a:prstClr val="black"/>
                </a:solidFill>
                <a:effectLst>
                  <a:outerShdw blurRad="38100" dist="38100" dir="2700000" algn="tl">
                    <a:srgbClr val="000000">
                      <a:alpha val="43137"/>
                    </a:srgbClr>
                  </a:outerShdw>
                </a:effectLst>
                <a:latin typeface="Constantia" pitchFamily="18" charset="0"/>
              </a:rPr>
              <a:t>Ваганової</a:t>
            </a:r>
            <a:r>
              <a:rPr lang="uk-UA" dirty="0">
                <a:solidFill>
                  <a:prstClr val="black"/>
                </a:solidFill>
                <a:effectLst>
                  <a:outerShdw blurRad="38100" dist="38100" dir="2700000" algn="tl">
                    <a:srgbClr val="000000">
                      <a:alpha val="43137"/>
                    </a:srgbClr>
                  </a:outerShdw>
                </a:effectLst>
                <a:latin typeface="Constantia" pitchFamily="18" charset="0"/>
              </a:rPr>
              <a:t>. Через три роки 12 хлопчиків і 12 дівчат із палацової челяді стали першими в Росії професійними танцівниками. </a:t>
            </a:r>
            <a:endParaRPr lang="ru-RU" dirty="0">
              <a:solidFill>
                <a:prstClr val="black"/>
              </a:solidFill>
              <a:effectLst>
                <a:outerShdw blurRad="38100" dist="38100" dir="2700000" algn="tl">
                  <a:srgbClr val="000000">
                    <a:alpha val="43137"/>
                  </a:srgbClr>
                </a:outerShdw>
              </a:effectLst>
              <a:latin typeface="Constantia" pitchFamily="18" charset="0"/>
            </a:endParaRPr>
          </a:p>
        </p:txBody>
      </p:sp>
    </p:spTree>
    <p:extLst>
      <p:ext uri="{BB962C8B-B14F-4D97-AF65-F5344CB8AC3E}">
        <p14:creationId xmlns:p14="http://schemas.microsoft.com/office/powerpoint/2010/main" val="241067981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heckerboard(across)">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Картинка 306 из 96000">
            <a:hlinkClick r:id="rId2"/>
          </p:cNvPr>
          <p:cNvPicPr>
            <a:picLocks noChangeAspect="1" noChangeArrowheads="1"/>
          </p:cNvPicPr>
          <p:nvPr/>
        </p:nvPicPr>
        <p:blipFill>
          <a:blip r:embed="rId3">
            <a:lum contrast="30000"/>
            <a:extLst>
              <a:ext uri="{28A0092B-C50C-407E-A947-70E740481C1C}">
                <a14:useLocalDpi xmlns:a14="http://schemas.microsoft.com/office/drawing/2010/main" val="0"/>
              </a:ext>
            </a:extLst>
          </a:blip>
          <a:srcRect/>
          <a:stretch>
            <a:fillRect/>
          </a:stretch>
        </p:blipFill>
        <p:spPr bwMode="auto">
          <a:xfrm>
            <a:off x="0" y="0"/>
            <a:ext cx="91265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214282" y="214313"/>
            <a:ext cx="8643998" cy="5262979"/>
          </a:xfrm>
          <a:prstGeom prst="rect">
            <a:avLst/>
          </a:prstGeom>
        </p:spPr>
        <p:txBody>
          <a:bodyPr wrap="square">
            <a:spAutoFit/>
          </a:bodyPr>
          <a:lstStyle/>
          <a:p>
            <a:pPr algn="just">
              <a:defRPr/>
            </a:pPr>
            <a:r>
              <a:rPr lang="uk-UA" sz="2400" dirty="0" smtClean="0">
                <a:solidFill>
                  <a:srgbClr val="0070C0"/>
                </a:solidFill>
                <a:latin typeface="Constantia" pitchFamily="18" charset="0"/>
              </a:rPr>
              <a:t>1742 року Єлизавета </a:t>
            </a:r>
            <a:r>
              <a:rPr lang="en-US" sz="2400" dirty="0" smtClean="0">
                <a:solidFill>
                  <a:srgbClr val="0070C0"/>
                </a:solidFill>
                <a:latin typeface="Constantia" pitchFamily="18" charset="0"/>
              </a:rPr>
              <a:t>II</a:t>
            </a:r>
            <a:r>
              <a:rPr lang="uk-UA" sz="2400" dirty="0" smtClean="0">
                <a:solidFill>
                  <a:srgbClr val="0070C0"/>
                </a:solidFill>
                <a:latin typeface="Constantia" pitchFamily="18" charset="0"/>
              </a:rPr>
              <a:t> видала указ про заснування в Петербурзі російської балетної трупи. 1756 року був виданий указ про створення дирекції імператорських театрів.</a:t>
            </a:r>
          </a:p>
          <a:p>
            <a:pPr algn="just">
              <a:defRPr/>
            </a:pPr>
            <a:r>
              <a:rPr lang="uk-UA" sz="2400" dirty="0" smtClean="0">
                <a:solidFill>
                  <a:srgbClr val="0070C0"/>
                </a:solidFill>
                <a:latin typeface="Constantia" pitchFamily="18" charset="0"/>
              </a:rPr>
              <a:t> 1776 року у Москві було закладено </a:t>
            </a:r>
            <a:r>
              <a:rPr lang="uk-UA" sz="2400" dirty="0" err="1" smtClean="0">
                <a:solidFill>
                  <a:srgbClr val="0070C0"/>
                </a:solidFill>
                <a:latin typeface="Constantia" pitchFamily="18" charset="0"/>
              </a:rPr>
              <a:t>Большой</a:t>
            </a:r>
            <a:r>
              <a:rPr lang="uk-UA" sz="2400" dirty="0" smtClean="0">
                <a:solidFill>
                  <a:srgbClr val="0070C0"/>
                </a:solidFill>
                <a:latin typeface="Constantia" pitchFamily="18" charset="0"/>
              </a:rPr>
              <a:t> театр</a:t>
            </a:r>
          </a:p>
          <a:p>
            <a:pPr algn="just">
              <a:defRPr/>
            </a:pPr>
            <a:r>
              <a:rPr lang="uk-UA" sz="2400" dirty="0" smtClean="0">
                <a:solidFill>
                  <a:srgbClr val="0070C0"/>
                </a:solidFill>
                <a:latin typeface="Constantia" pitchFamily="18" charset="0"/>
              </a:rPr>
              <a:t>1801 року В Петербург прибув балетмейстер Шарль Луї </a:t>
            </a:r>
            <a:r>
              <a:rPr lang="uk-UA" sz="2400" dirty="0" err="1" smtClean="0">
                <a:solidFill>
                  <a:srgbClr val="0070C0"/>
                </a:solidFill>
                <a:latin typeface="Constantia" pitchFamily="18" charset="0"/>
              </a:rPr>
              <a:t>Дідло</a:t>
            </a:r>
            <a:r>
              <a:rPr lang="uk-UA" sz="2400" dirty="0" smtClean="0">
                <a:solidFill>
                  <a:srgbClr val="0070C0"/>
                </a:solidFill>
                <a:latin typeface="Constantia" pitchFamily="18" charset="0"/>
              </a:rPr>
              <a:t>, який очолив трупу петербурзького балету</a:t>
            </a:r>
          </a:p>
          <a:p>
            <a:pPr algn="just">
              <a:defRPr/>
            </a:pPr>
            <a:r>
              <a:rPr lang="uk-UA" sz="2400" dirty="0" smtClean="0">
                <a:solidFill>
                  <a:srgbClr val="0070C0"/>
                </a:solidFill>
                <a:latin typeface="Constantia" pitchFamily="18" charset="0"/>
              </a:rPr>
              <a:t>1823 року французька балерина </a:t>
            </a:r>
            <a:r>
              <a:rPr lang="uk-UA" sz="2400" dirty="0" err="1" smtClean="0">
                <a:solidFill>
                  <a:srgbClr val="0070C0"/>
                </a:solidFill>
                <a:latin typeface="Constantia" pitchFamily="18" charset="0"/>
              </a:rPr>
              <a:t>Феліцата</a:t>
            </a:r>
            <a:r>
              <a:rPr lang="uk-UA" sz="2400" dirty="0" smtClean="0">
                <a:solidFill>
                  <a:srgbClr val="0070C0"/>
                </a:solidFill>
                <a:latin typeface="Constantia" pitchFamily="18" charset="0"/>
              </a:rPr>
              <a:t> </a:t>
            </a:r>
            <a:r>
              <a:rPr lang="uk-UA" sz="2400" dirty="0" err="1" smtClean="0">
                <a:solidFill>
                  <a:srgbClr val="0070C0"/>
                </a:solidFill>
                <a:latin typeface="Constantia" pitchFamily="18" charset="0"/>
              </a:rPr>
              <a:t>Гюллень-Сор</a:t>
            </a:r>
            <a:r>
              <a:rPr lang="uk-UA" sz="2400" dirty="0" smtClean="0">
                <a:solidFill>
                  <a:srgbClr val="0070C0"/>
                </a:solidFill>
                <a:latin typeface="Constantia" pitchFamily="18" charset="0"/>
              </a:rPr>
              <a:t> виклала свою методику В Московському театральному училищі.</a:t>
            </a:r>
          </a:p>
          <a:p>
            <a:pPr algn="just">
              <a:defRPr/>
            </a:pPr>
            <a:r>
              <a:rPr lang="uk-UA" sz="2400" dirty="0" smtClean="0">
                <a:solidFill>
                  <a:srgbClr val="0070C0"/>
                </a:solidFill>
                <a:latin typeface="Constantia" pitchFamily="18" charset="0"/>
              </a:rPr>
              <a:t>1830 році у російському балеті почалась епоха романтизму.</a:t>
            </a:r>
          </a:p>
          <a:p>
            <a:pPr algn="just">
              <a:defRPr/>
            </a:pPr>
            <a:r>
              <a:rPr lang="uk-UA" sz="2400" dirty="0" smtClean="0">
                <a:solidFill>
                  <a:srgbClr val="0070C0"/>
                </a:solidFill>
                <a:latin typeface="Constantia" pitchFamily="18" charset="0"/>
              </a:rPr>
              <a:t>1860 року у Петербурзі відкрито - Маріїнський театр.</a:t>
            </a:r>
          </a:p>
          <a:p>
            <a:pPr algn="just">
              <a:defRPr/>
            </a:pPr>
            <a:r>
              <a:rPr lang="uk-UA" sz="2400" dirty="0" smtClean="0">
                <a:solidFill>
                  <a:srgbClr val="0070C0"/>
                </a:solidFill>
                <a:latin typeface="Constantia" pitchFamily="18" charset="0"/>
              </a:rPr>
              <a:t>На </a:t>
            </a:r>
            <a:r>
              <a:rPr lang="uk-UA" sz="2400" dirty="0">
                <a:solidFill>
                  <a:srgbClr val="0070C0"/>
                </a:solidFill>
                <a:latin typeface="Constantia" pitchFamily="18" charset="0"/>
              </a:rPr>
              <a:t>початку XIX століття російське балетне мистецтво досягло творчої зрілості. Балет зайняв привілейоване положення серед інших видів театрального мистецтва. </a:t>
            </a:r>
            <a:endParaRPr lang="ru-RU" sz="2400" dirty="0">
              <a:solidFill>
                <a:srgbClr val="0070C0"/>
              </a:solidFill>
              <a:latin typeface="Constantia" pitchFamily="18" charset="0"/>
            </a:endParaRPr>
          </a:p>
        </p:txBody>
      </p:sp>
    </p:spTree>
    <p:extLst>
      <p:ext uri="{BB962C8B-B14F-4D97-AF65-F5344CB8AC3E}">
        <p14:creationId xmlns:p14="http://schemas.microsoft.com/office/powerpoint/2010/main" val="19530669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7"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88" y="-17463"/>
            <a:ext cx="9183688"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1"/>
          <p:cNvSpPr>
            <a:spLocks noChangeArrowheads="1"/>
          </p:cNvSpPr>
          <p:nvPr/>
        </p:nvSpPr>
        <p:spPr bwMode="auto">
          <a:xfrm>
            <a:off x="1071563" y="714375"/>
            <a:ext cx="7072312"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fontAlgn="base">
              <a:spcBef>
                <a:spcPct val="0"/>
              </a:spcBef>
              <a:spcAft>
                <a:spcPct val="0"/>
              </a:spcAft>
            </a:pPr>
            <a:r>
              <a:rPr lang="uk-UA">
                <a:solidFill>
                  <a:prstClr val="white"/>
                </a:solidFill>
                <a:latin typeface="Arial" pitchFamily="34" charset="0"/>
                <a:ea typeface="Calibri" pitchFamily="34" charset="0"/>
                <a:cs typeface="Times New Roman" pitchFamily="18" charset="0"/>
              </a:rPr>
              <a:t>У балетах минулого існувала ціла система умовних позначок. Якщо артист, приміром, проводив по своєму чолу ребром долоні, припускаючи, що в нього на голові корона, це означало «король»; склав хрестоподібно руки на грудях, виходить, «помер»; указав на підмізинний палець руки, де зазвичай носять обручку </a:t>
            </a:r>
            <a:r>
              <a:rPr lang="uk-UA">
                <a:solidFill>
                  <a:prstClr val="white"/>
                </a:solidFill>
                <a:ea typeface="Calibri" pitchFamily="34" charset="0"/>
                <a:cs typeface="Times New Roman" pitchFamily="18" charset="0"/>
              </a:rPr>
              <a:t>̶</a:t>
            </a:r>
            <a:r>
              <a:rPr lang="uk-UA">
                <a:solidFill>
                  <a:prstClr val="white"/>
                </a:solidFill>
                <a:latin typeface="Arial" pitchFamily="34" charset="0"/>
                <a:ea typeface="Calibri" pitchFamily="34" charset="0"/>
                <a:cs typeface="Times New Roman" pitchFamily="18" charset="0"/>
              </a:rPr>
              <a:t> «прагну одружитися» або «одружений»; став робити руками хвилеподібні рухи, виходить, «приплив на кораблі» і так далі. Звісно, усі ці жести були зрозумілі лише балетмейстерам, артистам і купці балетоманів </a:t>
            </a:r>
            <a:r>
              <a:rPr lang="uk-UA">
                <a:solidFill>
                  <a:prstClr val="white"/>
                </a:solidFill>
                <a:ea typeface="Calibri" pitchFamily="34" charset="0"/>
                <a:cs typeface="Times New Roman" pitchFamily="18" charset="0"/>
              </a:rPr>
              <a:t>̶</a:t>
            </a:r>
            <a:r>
              <a:rPr lang="uk-UA">
                <a:solidFill>
                  <a:prstClr val="white"/>
                </a:solidFill>
                <a:latin typeface="Arial" pitchFamily="34" charset="0"/>
                <a:ea typeface="Calibri" pitchFamily="34" charset="0"/>
                <a:cs typeface="Times New Roman" pitchFamily="18" charset="0"/>
              </a:rPr>
              <a:t> постійних відвідувачів балетів. </a:t>
            </a:r>
            <a:endParaRPr lang="uk-UA" sz="2800">
              <a:solidFill>
                <a:prstClr val="white"/>
              </a:solidFill>
              <a:latin typeface="Arial" pitchFamily="34" charset="0"/>
              <a:ea typeface="Calibri" pitchFamily="34" charset="0"/>
              <a:cs typeface="Times New Roman" pitchFamily="18" charset="0"/>
            </a:endParaRPr>
          </a:p>
        </p:txBody>
      </p:sp>
    </p:spTree>
    <p:extLst>
      <p:ext uri="{BB962C8B-B14F-4D97-AF65-F5344CB8AC3E}">
        <p14:creationId xmlns:p14="http://schemas.microsoft.com/office/powerpoint/2010/main" val="196767265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240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1"/>
          <p:cNvSpPr>
            <a:spLocks noChangeArrowheads="1"/>
          </p:cNvSpPr>
          <p:nvPr/>
        </p:nvSpPr>
        <p:spPr bwMode="auto">
          <a:xfrm>
            <a:off x="357188" y="214313"/>
            <a:ext cx="8429625" cy="218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fontAlgn="base">
              <a:spcBef>
                <a:spcPct val="0"/>
              </a:spcBef>
              <a:spcAft>
                <a:spcPct val="0"/>
              </a:spcAft>
            </a:pPr>
            <a:r>
              <a:rPr lang="uk-UA" dirty="0">
                <a:solidFill>
                  <a:prstClr val="white"/>
                </a:solidFill>
                <a:latin typeface="Arial" pitchFamily="34" charset="0"/>
                <a:cs typeface="Times New Roman" pitchFamily="18" charset="0"/>
              </a:rPr>
              <a:t>Новий етап в історії російського балету почався, коли великий російський композитор П. Чайковський уперше склав музику для балету. Це було «Лебедине озеро». До цього балетна музика вважалася усього лише акомпанементом до танців. Завдяки Чайковському балетна музика стала серйозним мистецтвом поряд із оперною й симфонічною музикою. Раніше музика повністю залежала від танцю, тепер танцю доводилося підкорятися музиці. </a:t>
            </a:r>
            <a:endParaRPr lang="uk-UA" sz="2800" dirty="0">
              <a:solidFill>
                <a:prstClr val="white"/>
              </a:solidFill>
              <a:latin typeface="Arial" pitchFamily="34" charset="0"/>
            </a:endParaRPr>
          </a:p>
        </p:txBody>
      </p:sp>
    </p:spTree>
    <p:extLst>
      <p:ext uri="{BB962C8B-B14F-4D97-AF65-F5344CB8AC3E}">
        <p14:creationId xmlns:p14="http://schemas.microsoft.com/office/powerpoint/2010/main" val="189587085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anim calcmode="lin" valueType="num">
                                      <p:cBhvr>
                                        <p:cTn id="7" dur="2000" fill="hold"/>
                                        <p:tgtEl>
                                          <p:spTgt spid="8195"/>
                                        </p:tgtEl>
                                        <p:attrNameLst>
                                          <p:attrName>ppt_x</p:attrName>
                                        </p:attrNameLst>
                                      </p:cBhvr>
                                      <p:tavLst>
                                        <p:tav tm="0">
                                          <p:val>
                                            <p:strVal val="#ppt_x-.2"/>
                                          </p:val>
                                        </p:tav>
                                        <p:tav tm="100000">
                                          <p:val>
                                            <p:strVal val="#ppt_x"/>
                                          </p:val>
                                        </p:tav>
                                      </p:tavLst>
                                    </p:anim>
                                    <p:anim calcmode="lin" valueType="num">
                                      <p:cBhvr>
                                        <p:cTn id="8" dur="2000" fill="hold"/>
                                        <p:tgtEl>
                                          <p:spTgt spid="8195"/>
                                        </p:tgtEl>
                                        <p:attrNameLst>
                                          <p:attrName>ppt_y</p:attrName>
                                        </p:attrNameLst>
                                      </p:cBhvr>
                                      <p:tavLst>
                                        <p:tav tm="0">
                                          <p:val>
                                            <p:strVal val="#ppt_y"/>
                                          </p:val>
                                        </p:tav>
                                        <p:tav tm="100000">
                                          <p:val>
                                            <p:strVal val="#ppt_y"/>
                                          </p:val>
                                        </p:tav>
                                      </p:tavLst>
                                    </p:anim>
                                    <p:animEffect transition="in" filter="wipe(right)" prLst="gradientSize: 0.1">
                                      <p:cBhvr>
                                        <p:cTn id="9" dur="20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descr="Картинка 21 из 318">
            <a:hlinkClick r:id="rId2"/>
          </p:cNvPr>
          <p:cNvPicPr>
            <a:picLocks noChangeAspect="1" noChangeArrowheads="1"/>
          </p:cNvPicPr>
          <p:nvPr/>
        </p:nvPicPr>
        <p:blipFill>
          <a:blip r:embed="rId3">
            <a:lum bright="10000"/>
            <a:extLst>
              <a:ext uri="{28A0092B-C50C-407E-A947-70E740481C1C}">
                <a14:useLocalDpi xmlns:a14="http://schemas.microsoft.com/office/drawing/2010/main" val="0"/>
              </a:ext>
            </a:extLst>
          </a:blip>
          <a:srcRect/>
          <a:stretch>
            <a:fillRect/>
          </a:stretch>
        </p:blipFill>
        <p:spPr bwMode="auto">
          <a:xfrm>
            <a:off x="0" y="0"/>
            <a:ext cx="91328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Text Box 8"/>
          <p:cNvSpPr txBox="1">
            <a:spLocks noChangeArrowheads="1"/>
          </p:cNvSpPr>
          <p:nvPr/>
        </p:nvSpPr>
        <p:spPr bwMode="auto">
          <a:xfrm>
            <a:off x="5214942" y="4714884"/>
            <a:ext cx="3643338" cy="2985433"/>
          </a:xfrm>
          <a:prstGeom prst="rect">
            <a:avLst/>
          </a:prstGeom>
          <a:noFill/>
          <a:ln w="9525">
            <a:noFill/>
            <a:miter lim="800000"/>
            <a:headEnd/>
            <a:tailEnd/>
          </a:ln>
          <a:effectLst/>
        </p:spPr>
        <p:txBody>
          <a:bodyPr wrap="square">
            <a:spAutoFit/>
          </a:bodyPr>
          <a:lstStyle/>
          <a:p>
            <a:pPr algn="ctr">
              <a:spcBef>
                <a:spcPct val="0"/>
              </a:spcBef>
              <a:defRPr/>
            </a:pPr>
            <a:r>
              <a:rPr lang="ru-RU" sz="3200" b="1" dirty="0" smtClean="0">
                <a:solidFill>
                  <a:srgbClr val="990099"/>
                </a:solidFill>
                <a:effectLst>
                  <a:outerShdw blurRad="38100" dist="38100" dir="2700000" algn="tl">
                    <a:srgbClr val="000000">
                      <a:alpha val="43137"/>
                    </a:srgbClr>
                  </a:outerShdw>
                </a:effectLst>
                <a:latin typeface="Constantia" pitchFamily="18" charset="0"/>
                <a:cs typeface="Arial" pitchFamily="34" charset="0"/>
              </a:rPr>
              <a:t>Петро </a:t>
            </a:r>
            <a:r>
              <a:rPr lang="ru-RU" sz="3200" b="1" dirty="0" err="1" smtClean="0">
                <a:solidFill>
                  <a:srgbClr val="990099"/>
                </a:solidFill>
                <a:effectLst>
                  <a:outerShdw blurRad="38100" dist="38100" dir="2700000" algn="tl">
                    <a:srgbClr val="000000">
                      <a:alpha val="43137"/>
                    </a:srgbClr>
                  </a:outerShdw>
                </a:effectLst>
                <a:latin typeface="Constantia" pitchFamily="18" charset="0"/>
                <a:cs typeface="Arial" pitchFamily="34" charset="0"/>
              </a:rPr>
              <a:t>Ілліч</a:t>
            </a:r>
            <a:r>
              <a:rPr lang="ru-RU" sz="3200" b="1" dirty="0" smtClean="0">
                <a:solidFill>
                  <a:srgbClr val="990099"/>
                </a:solidFill>
                <a:effectLst>
                  <a:outerShdw blurRad="38100" dist="38100" dir="2700000" algn="tl">
                    <a:srgbClr val="000000">
                      <a:alpha val="43137"/>
                    </a:srgbClr>
                  </a:outerShdw>
                </a:effectLst>
                <a:latin typeface="Constantia" pitchFamily="18" charset="0"/>
                <a:cs typeface="Arial" pitchFamily="34" charset="0"/>
              </a:rPr>
              <a:t> </a:t>
            </a:r>
            <a:r>
              <a:rPr lang="ru-RU" sz="3200" b="1" dirty="0" err="1" smtClean="0">
                <a:solidFill>
                  <a:srgbClr val="990099"/>
                </a:solidFill>
                <a:effectLst>
                  <a:outerShdw blurRad="38100" dist="38100" dir="2700000" algn="tl">
                    <a:srgbClr val="000000">
                      <a:alpha val="43137"/>
                    </a:srgbClr>
                  </a:outerShdw>
                </a:effectLst>
                <a:latin typeface="Constantia" pitchFamily="18" charset="0"/>
                <a:cs typeface="Arial" pitchFamily="34" charset="0"/>
              </a:rPr>
              <a:t>Чайковський</a:t>
            </a:r>
            <a:endParaRPr lang="ru-RU" sz="3200" b="1" dirty="0" smtClean="0">
              <a:solidFill>
                <a:srgbClr val="990099"/>
              </a:solidFill>
              <a:effectLst>
                <a:outerShdw blurRad="38100" dist="38100" dir="2700000" algn="tl">
                  <a:srgbClr val="000000">
                    <a:alpha val="43137"/>
                  </a:srgbClr>
                </a:outerShdw>
              </a:effectLst>
              <a:latin typeface="Constantia" pitchFamily="18" charset="0"/>
              <a:cs typeface="Arial" pitchFamily="34" charset="0"/>
            </a:endParaRPr>
          </a:p>
          <a:p>
            <a:pPr algn="ctr">
              <a:spcBef>
                <a:spcPct val="0"/>
              </a:spcBef>
              <a:defRPr/>
            </a:pPr>
            <a:r>
              <a:rPr lang="ru-RU" sz="2800" b="1" dirty="0" smtClean="0">
                <a:solidFill>
                  <a:srgbClr val="990099"/>
                </a:solidFill>
                <a:effectLst>
                  <a:outerShdw blurRad="38100" dist="38100" dir="2700000" algn="tl">
                    <a:srgbClr val="000000">
                      <a:alpha val="43137"/>
                    </a:srgbClr>
                  </a:outerShdw>
                </a:effectLst>
                <a:latin typeface="Constantia" pitchFamily="18" charset="0"/>
                <a:cs typeface="Arial" pitchFamily="34" charset="0"/>
              </a:rPr>
              <a:t>1840-1893</a:t>
            </a:r>
          </a:p>
          <a:p>
            <a:pPr algn="ctr">
              <a:spcBef>
                <a:spcPct val="0"/>
              </a:spcBef>
              <a:defRPr/>
            </a:pPr>
            <a:r>
              <a:rPr lang="ru-RU" sz="4800" b="1" dirty="0" smtClean="0">
                <a:solidFill>
                  <a:srgbClr val="990099"/>
                </a:solidFill>
                <a:effectLst>
                  <a:outerShdw blurRad="38100" dist="38100" dir="2700000" algn="tl">
                    <a:srgbClr val="000000">
                      <a:alpha val="43137"/>
                    </a:srgbClr>
                  </a:outerShdw>
                </a:effectLst>
                <a:latin typeface="Constantia" pitchFamily="18" charset="0"/>
                <a:cs typeface="Arial" pitchFamily="34" charset="0"/>
              </a:rPr>
              <a:t/>
            </a:r>
            <a:br>
              <a:rPr lang="ru-RU" sz="4800" b="1" dirty="0" smtClean="0">
                <a:solidFill>
                  <a:srgbClr val="990099"/>
                </a:solidFill>
                <a:effectLst>
                  <a:outerShdw blurRad="38100" dist="38100" dir="2700000" algn="tl">
                    <a:srgbClr val="000000">
                      <a:alpha val="43137"/>
                    </a:srgbClr>
                  </a:outerShdw>
                </a:effectLst>
                <a:latin typeface="Constantia" pitchFamily="18" charset="0"/>
                <a:cs typeface="Arial" pitchFamily="34" charset="0"/>
              </a:rPr>
            </a:br>
            <a:endParaRPr lang="ru-RU" sz="4800" b="1" dirty="0">
              <a:solidFill>
                <a:srgbClr val="990099"/>
              </a:solidFill>
              <a:effectLst>
                <a:outerShdw blurRad="38100" dist="38100" dir="2700000" algn="tl">
                  <a:srgbClr val="000000">
                    <a:alpha val="43137"/>
                  </a:srgbClr>
                </a:outerShdw>
              </a:effectLst>
              <a:latin typeface="Constantia" pitchFamily="18" charset="0"/>
              <a:cs typeface="Arial" pitchFamily="34" charset="0"/>
            </a:endParaRPr>
          </a:p>
        </p:txBody>
      </p:sp>
      <p:pic>
        <p:nvPicPr>
          <p:cNvPr id="7" name="Рисунок 6" descr="0113-030.jpg"/>
          <p:cNvPicPr>
            <a:picLocks noChangeAspect="1"/>
          </p:cNvPicPr>
          <p:nvPr/>
        </p:nvPicPr>
        <p:blipFill>
          <a:blip r:embed="rId4"/>
          <a:stretch>
            <a:fillRect/>
          </a:stretch>
        </p:blipFill>
        <p:spPr>
          <a:xfrm>
            <a:off x="6000760" y="500042"/>
            <a:ext cx="2674381" cy="414340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Прямоугольник 7"/>
          <p:cNvSpPr/>
          <p:nvPr/>
        </p:nvSpPr>
        <p:spPr>
          <a:xfrm>
            <a:off x="428596" y="357166"/>
            <a:ext cx="4786346" cy="6186309"/>
          </a:xfrm>
          <a:prstGeom prst="rect">
            <a:avLst/>
          </a:prstGeom>
        </p:spPr>
        <p:txBody>
          <a:bodyPr wrap="square">
            <a:spAutoFit/>
          </a:bodyPr>
          <a:lstStyle/>
          <a:p>
            <a:r>
              <a:rPr lang="ru-RU" dirty="0" smtClean="0">
                <a:latin typeface="Constantia" pitchFamily="18" charset="0"/>
              </a:rPr>
              <a:t>Докорінний злам у розвитку балетного </a:t>
            </a:r>
            <a:r>
              <a:rPr lang="ru-RU" dirty="0" err="1" smtClean="0">
                <a:latin typeface="Constantia" pitchFamily="18" charset="0"/>
              </a:rPr>
              <a:t>мистецтва</a:t>
            </a:r>
            <a:r>
              <a:rPr lang="ru-RU" dirty="0" smtClean="0">
                <a:latin typeface="Constantia" pitchFamily="18" charset="0"/>
              </a:rPr>
              <a:t> </a:t>
            </a:r>
            <a:r>
              <a:rPr lang="ru-RU" dirty="0" err="1" smtClean="0">
                <a:latin typeface="Constantia" pitchFamily="18" charset="0"/>
              </a:rPr>
              <a:t>настає</a:t>
            </a:r>
            <a:r>
              <a:rPr lang="ru-RU" dirty="0" smtClean="0">
                <a:latin typeface="Constantia" pitchFamily="18" charset="0"/>
              </a:rPr>
              <a:t> у зв'язку з </a:t>
            </a:r>
            <a:r>
              <a:rPr lang="ru-RU" dirty="0" err="1" smtClean="0">
                <a:latin typeface="Constantia" pitchFamily="18" charset="0"/>
              </a:rPr>
              <a:t>діяльністю</a:t>
            </a:r>
            <a:r>
              <a:rPr lang="ru-RU" dirty="0" smtClean="0">
                <a:latin typeface="Constantia" pitchFamily="18" charset="0"/>
              </a:rPr>
              <a:t> </a:t>
            </a:r>
            <a:r>
              <a:rPr lang="ru-RU" dirty="0" err="1" smtClean="0">
                <a:latin typeface="Constantia" pitchFamily="18" charset="0"/>
              </a:rPr>
              <a:t>П.І.Чайковського</a:t>
            </a:r>
            <a:r>
              <a:rPr lang="ru-RU" dirty="0" smtClean="0">
                <a:latin typeface="Constantia" pitchFamily="18" charset="0"/>
              </a:rPr>
              <a:t> </a:t>
            </a:r>
            <a:r>
              <a:rPr lang="ru-RU" dirty="0" err="1" smtClean="0">
                <a:latin typeface="Constantia" pitchFamily="18" charset="0"/>
              </a:rPr>
              <a:t>балетна</a:t>
            </a:r>
            <a:r>
              <a:rPr lang="ru-RU" dirty="0" smtClean="0">
                <a:latin typeface="Constantia" pitchFamily="18" charset="0"/>
              </a:rPr>
              <a:t> </a:t>
            </a:r>
            <a:r>
              <a:rPr lang="ru-RU" dirty="0" err="1" smtClean="0">
                <a:latin typeface="Constantia" pitchFamily="18" charset="0"/>
              </a:rPr>
              <a:t>музика</a:t>
            </a:r>
            <a:r>
              <a:rPr lang="ru-RU" dirty="0" smtClean="0">
                <a:latin typeface="Constantia" pitchFamily="18" charset="0"/>
              </a:rPr>
              <a:t> </a:t>
            </a:r>
            <a:r>
              <a:rPr lang="ru-RU" dirty="0" err="1" smtClean="0">
                <a:latin typeface="Constantia" pitchFamily="18" charset="0"/>
              </a:rPr>
              <a:t>якого</a:t>
            </a:r>
            <a:r>
              <a:rPr lang="ru-RU" dirty="0" smtClean="0">
                <a:latin typeface="Constantia" pitchFamily="18" charset="0"/>
              </a:rPr>
              <a:t> </a:t>
            </a:r>
            <a:r>
              <a:rPr lang="ru-RU" dirty="0" err="1" smtClean="0">
                <a:latin typeface="Constantia" pitchFamily="18" charset="0"/>
              </a:rPr>
              <a:t>органічно</a:t>
            </a:r>
            <a:r>
              <a:rPr lang="ru-RU" dirty="0" smtClean="0">
                <a:latin typeface="Constantia" pitchFamily="18" charset="0"/>
              </a:rPr>
              <a:t> </a:t>
            </a:r>
            <a:r>
              <a:rPr lang="ru-RU" dirty="0" err="1" smtClean="0">
                <a:latin typeface="Constantia" pitchFamily="18" charset="0"/>
              </a:rPr>
              <a:t>пов'язана</a:t>
            </a:r>
            <a:r>
              <a:rPr lang="ru-RU" dirty="0" smtClean="0">
                <a:latin typeface="Constantia" pitchFamily="18" charset="0"/>
              </a:rPr>
              <a:t> </a:t>
            </a:r>
            <a:r>
              <a:rPr lang="ru-RU" dirty="0" err="1" smtClean="0">
                <a:latin typeface="Constantia" pitchFamily="18" charset="0"/>
              </a:rPr>
              <a:t>із</a:t>
            </a:r>
            <a:r>
              <a:rPr lang="ru-RU" dirty="0" smtClean="0">
                <a:latin typeface="Constantia" pitchFamily="18" charset="0"/>
              </a:rPr>
              <a:t> </a:t>
            </a:r>
            <a:r>
              <a:rPr lang="ru-RU" dirty="0" err="1" smtClean="0">
                <a:latin typeface="Constantia" pitchFamily="18" charset="0"/>
              </a:rPr>
              <a:t>змістом</a:t>
            </a:r>
            <a:r>
              <a:rPr lang="ru-RU" dirty="0" smtClean="0">
                <a:latin typeface="Constantia" pitchFamily="18" charset="0"/>
              </a:rPr>
              <a:t> </a:t>
            </a:r>
            <a:r>
              <a:rPr lang="ru-RU" dirty="0" err="1" smtClean="0">
                <a:latin typeface="Constantia" pitchFamily="18" charset="0"/>
              </a:rPr>
              <a:t>і</a:t>
            </a:r>
            <a:r>
              <a:rPr lang="ru-RU" dirty="0" smtClean="0">
                <a:latin typeface="Constantia" pitchFamily="18" charset="0"/>
              </a:rPr>
              <a:t> </a:t>
            </a:r>
            <a:r>
              <a:rPr lang="ru-RU" dirty="0" err="1" smtClean="0">
                <a:latin typeface="Constantia" pitchFamily="18" charset="0"/>
              </a:rPr>
              <a:t>розвитком</a:t>
            </a:r>
            <a:r>
              <a:rPr lang="ru-RU" dirty="0" smtClean="0">
                <a:latin typeface="Constantia" pitchFamily="18" charset="0"/>
              </a:rPr>
              <a:t> </a:t>
            </a:r>
            <a:r>
              <a:rPr lang="ru-RU" dirty="0" err="1" smtClean="0">
                <a:latin typeface="Constantia" pitchFamily="18" charset="0"/>
              </a:rPr>
              <a:t>сценічної</a:t>
            </a:r>
            <a:r>
              <a:rPr lang="ru-RU" dirty="0" smtClean="0">
                <a:latin typeface="Constantia" pitchFamily="18" charset="0"/>
              </a:rPr>
              <a:t> </a:t>
            </a:r>
            <a:r>
              <a:rPr lang="ru-RU" dirty="0" err="1" smtClean="0">
                <a:latin typeface="Constantia" pitchFamily="18" charset="0"/>
              </a:rPr>
              <a:t>дії</a:t>
            </a:r>
            <a:r>
              <a:rPr lang="ru-RU" dirty="0" smtClean="0">
                <a:latin typeface="Constantia" pitchFamily="18" charset="0"/>
              </a:rPr>
              <a:t>. До </a:t>
            </a:r>
            <a:r>
              <a:rPr lang="ru-RU" dirty="0" err="1" smtClean="0">
                <a:latin typeface="Constantia" pitchFamily="18" charset="0"/>
              </a:rPr>
              <a:t>цього</a:t>
            </a:r>
            <a:r>
              <a:rPr lang="ru-RU" dirty="0" smtClean="0">
                <a:latin typeface="Constantia" pitchFamily="18" charset="0"/>
              </a:rPr>
              <a:t> часу </a:t>
            </a:r>
            <a:r>
              <a:rPr lang="ru-RU" dirty="0" err="1" smtClean="0">
                <a:latin typeface="Constantia" pitchFamily="18" charset="0"/>
              </a:rPr>
              <a:t>музика</a:t>
            </a:r>
            <a:r>
              <a:rPr lang="ru-RU" dirty="0" smtClean="0">
                <a:latin typeface="Constantia" pitchFamily="18" charset="0"/>
              </a:rPr>
              <a:t> в </a:t>
            </a:r>
            <a:r>
              <a:rPr lang="ru-RU" dirty="0" err="1" smtClean="0">
                <a:latin typeface="Constantia" pitchFamily="18" charset="0"/>
              </a:rPr>
              <a:t>балеті</a:t>
            </a:r>
            <a:r>
              <a:rPr lang="ru-RU" dirty="0" smtClean="0">
                <a:latin typeface="Constantia" pitchFamily="18" charset="0"/>
              </a:rPr>
              <a:t> </a:t>
            </a:r>
            <a:r>
              <a:rPr lang="ru-RU" dirty="0" err="1" smtClean="0">
                <a:latin typeface="Constantia" pitchFamily="18" charset="0"/>
              </a:rPr>
              <a:t>відігравала</a:t>
            </a:r>
            <a:r>
              <a:rPr lang="ru-RU" dirty="0" smtClean="0">
                <a:latin typeface="Constantia" pitchFamily="18" charset="0"/>
              </a:rPr>
              <a:t> </a:t>
            </a:r>
            <a:r>
              <a:rPr lang="ru-RU" dirty="0" err="1" smtClean="0">
                <a:latin typeface="Constantia" pitchFamily="18" charset="0"/>
              </a:rPr>
              <a:t>лише</a:t>
            </a:r>
            <a:r>
              <a:rPr lang="ru-RU" dirty="0" smtClean="0">
                <a:latin typeface="Constantia" pitchFamily="18" charset="0"/>
              </a:rPr>
              <a:t> </a:t>
            </a:r>
            <a:r>
              <a:rPr lang="ru-RU" dirty="0" err="1" smtClean="0">
                <a:latin typeface="Constantia" pitchFamily="18" charset="0"/>
              </a:rPr>
              <a:t>другорядну</a:t>
            </a:r>
            <a:r>
              <a:rPr lang="ru-RU" dirty="0" smtClean="0">
                <a:latin typeface="Constantia" pitchFamily="18" charset="0"/>
              </a:rPr>
              <a:t> роль. </a:t>
            </a:r>
            <a:r>
              <a:rPr lang="ru-RU" dirty="0" err="1" smtClean="0">
                <a:latin typeface="Constantia" pitchFamily="18" charset="0"/>
              </a:rPr>
              <a:t>Він</a:t>
            </a:r>
            <a:r>
              <a:rPr lang="ru-RU" dirty="0" smtClean="0">
                <a:latin typeface="Constantia" pitchFamily="18" charset="0"/>
              </a:rPr>
              <a:t> широко </a:t>
            </a:r>
            <a:r>
              <a:rPr lang="ru-RU" dirty="0" err="1" smtClean="0">
                <a:latin typeface="Constantia" pitchFamily="18" charset="0"/>
              </a:rPr>
              <a:t>застосовував</a:t>
            </a:r>
            <a:r>
              <a:rPr lang="ru-RU" dirty="0" smtClean="0">
                <a:latin typeface="Constantia" pitchFamily="18" charset="0"/>
              </a:rPr>
              <a:t> принцип </a:t>
            </a:r>
            <a:r>
              <a:rPr lang="ru-RU" dirty="0" err="1" smtClean="0">
                <a:latin typeface="Constantia" pitchFamily="18" charset="0"/>
              </a:rPr>
              <a:t>симфонічного</a:t>
            </a:r>
            <a:r>
              <a:rPr lang="ru-RU" dirty="0" smtClean="0">
                <a:latin typeface="Constantia" pitchFamily="18" charset="0"/>
              </a:rPr>
              <a:t> розвитку </a:t>
            </a:r>
            <a:r>
              <a:rPr lang="ru-RU" dirty="0" err="1" smtClean="0">
                <a:latin typeface="Constantia" pitchFamily="18" charset="0"/>
              </a:rPr>
              <a:t>музичних</a:t>
            </a:r>
            <a:r>
              <a:rPr lang="ru-RU" dirty="0" smtClean="0">
                <a:latin typeface="Constantia" pitchFamily="18" charset="0"/>
              </a:rPr>
              <a:t> думок, </a:t>
            </a:r>
            <a:r>
              <a:rPr lang="ru-RU" dirty="0" err="1" smtClean="0">
                <a:latin typeface="Constantia" pitchFamily="18" charset="0"/>
              </a:rPr>
              <a:t>створював</a:t>
            </a:r>
            <a:r>
              <a:rPr lang="ru-RU" dirty="0" smtClean="0">
                <a:latin typeface="Constantia" pitchFamily="18" charset="0"/>
              </a:rPr>
              <a:t> </a:t>
            </a:r>
            <a:r>
              <a:rPr lang="ru-RU" dirty="0" err="1" smtClean="0">
                <a:latin typeface="Constantia" pitchFamily="18" charset="0"/>
              </a:rPr>
              <a:t>яскраві</a:t>
            </a:r>
            <a:r>
              <a:rPr lang="ru-RU" dirty="0" smtClean="0">
                <a:latin typeface="Constantia" pitchFamily="18" charset="0"/>
              </a:rPr>
              <a:t> </a:t>
            </a:r>
            <a:r>
              <a:rPr lang="ru-RU" dirty="0" err="1" smtClean="0">
                <a:latin typeface="Constantia" pitchFamily="18" charset="0"/>
              </a:rPr>
              <a:t>музичні</a:t>
            </a:r>
            <a:r>
              <a:rPr lang="ru-RU" dirty="0" smtClean="0">
                <a:latin typeface="Constantia" pitchFamily="18" charset="0"/>
              </a:rPr>
              <a:t> характеристики. </a:t>
            </a:r>
            <a:r>
              <a:rPr lang="ru-RU" dirty="0" err="1" smtClean="0">
                <a:latin typeface="Constantia" pitchFamily="18" charset="0"/>
              </a:rPr>
              <a:t>Велике</a:t>
            </a:r>
            <a:r>
              <a:rPr lang="ru-RU" dirty="0" smtClean="0">
                <a:latin typeface="Constantia" pitchFamily="18" charset="0"/>
              </a:rPr>
              <a:t> </a:t>
            </a:r>
            <a:r>
              <a:rPr lang="ru-RU" dirty="0" err="1" smtClean="0">
                <a:latin typeface="Constantia" pitchFamily="18" charset="0"/>
              </a:rPr>
              <a:t>значення</a:t>
            </a:r>
            <a:r>
              <a:rPr lang="ru-RU" dirty="0" smtClean="0">
                <a:latin typeface="Constantia" pitchFamily="18" charset="0"/>
              </a:rPr>
              <a:t> мала </a:t>
            </a:r>
            <a:r>
              <a:rPr lang="ru-RU" dirty="0" err="1" smtClean="0">
                <a:latin typeface="Constantia" pitchFamily="18" charset="0"/>
              </a:rPr>
              <a:t>діяльність</a:t>
            </a:r>
            <a:r>
              <a:rPr lang="ru-RU" dirty="0" smtClean="0">
                <a:latin typeface="Constantia" pitchFamily="18" charset="0"/>
              </a:rPr>
              <a:t> </a:t>
            </a:r>
            <a:r>
              <a:rPr lang="ru-RU" dirty="0" err="1" smtClean="0">
                <a:latin typeface="Constantia" pitchFamily="18" charset="0"/>
              </a:rPr>
              <a:t>балетмейстерів</a:t>
            </a:r>
            <a:r>
              <a:rPr lang="ru-RU" dirty="0" smtClean="0">
                <a:latin typeface="Constantia" pitchFamily="18" charset="0"/>
              </a:rPr>
              <a:t> </a:t>
            </a:r>
            <a:r>
              <a:rPr lang="ru-RU" dirty="0" err="1" smtClean="0">
                <a:latin typeface="Constantia" pitchFamily="18" charset="0"/>
              </a:rPr>
              <a:t>М.Петіпа</a:t>
            </a:r>
            <a:r>
              <a:rPr lang="ru-RU" dirty="0" smtClean="0">
                <a:latin typeface="Constantia" pitchFamily="18" charset="0"/>
              </a:rPr>
              <a:t> та Л. </a:t>
            </a:r>
            <a:r>
              <a:rPr lang="ru-RU" dirty="0" err="1" smtClean="0">
                <a:latin typeface="Constantia" pitchFamily="18" charset="0"/>
              </a:rPr>
              <a:t>Іванова</a:t>
            </a:r>
            <a:r>
              <a:rPr lang="ru-RU" dirty="0" smtClean="0">
                <a:latin typeface="Constantia" pitchFamily="18" charset="0"/>
              </a:rPr>
              <a:t>, </a:t>
            </a:r>
            <a:r>
              <a:rPr lang="ru-RU" dirty="0" err="1" smtClean="0">
                <a:latin typeface="Constantia" pitchFamily="18" charset="0"/>
              </a:rPr>
              <a:t>які</a:t>
            </a:r>
            <a:r>
              <a:rPr lang="ru-RU" dirty="0" smtClean="0">
                <a:latin typeface="Constantia" pitchFamily="18" charset="0"/>
              </a:rPr>
              <a:t> разом поставили »Лебедине озеро»П. І. </a:t>
            </a:r>
            <a:r>
              <a:rPr lang="ru-RU" dirty="0" err="1" smtClean="0">
                <a:latin typeface="Constantia" pitchFamily="18" charset="0"/>
              </a:rPr>
              <a:t>Чайковського</a:t>
            </a:r>
            <a:r>
              <a:rPr lang="ru-RU" dirty="0" smtClean="0">
                <a:latin typeface="Constantia" pitchFamily="18" charset="0"/>
              </a:rPr>
              <a:t> (1876). Сам М. </a:t>
            </a:r>
            <a:r>
              <a:rPr lang="ru-RU" dirty="0" err="1" smtClean="0">
                <a:latin typeface="Constantia" pitchFamily="18" charset="0"/>
              </a:rPr>
              <a:t>Петіпа</a:t>
            </a:r>
            <a:r>
              <a:rPr lang="ru-RU" dirty="0" smtClean="0">
                <a:latin typeface="Constantia" pitchFamily="18" charset="0"/>
              </a:rPr>
              <a:t> поставив балет «</a:t>
            </a:r>
            <a:r>
              <a:rPr lang="ru-RU" dirty="0" err="1" smtClean="0">
                <a:latin typeface="Constantia" pitchFamily="18" charset="0"/>
              </a:rPr>
              <a:t>Спляча</a:t>
            </a:r>
            <a:r>
              <a:rPr lang="ru-RU" dirty="0" smtClean="0">
                <a:latin typeface="Constantia" pitchFamily="18" charset="0"/>
              </a:rPr>
              <a:t> </a:t>
            </a:r>
            <a:r>
              <a:rPr lang="ru-RU" dirty="0" err="1" smtClean="0">
                <a:latin typeface="Constantia" pitchFamily="18" charset="0"/>
              </a:rPr>
              <a:t>красуня</a:t>
            </a:r>
            <a:r>
              <a:rPr lang="ru-RU" dirty="0" smtClean="0">
                <a:latin typeface="Constantia" pitchFamily="18" charset="0"/>
              </a:rPr>
              <a:t>» (1889), »</a:t>
            </a:r>
            <a:r>
              <a:rPr lang="ru-RU" dirty="0" err="1" smtClean="0">
                <a:latin typeface="Constantia" pitchFamily="18" charset="0"/>
              </a:rPr>
              <a:t>Лусунчик</a:t>
            </a:r>
            <a:r>
              <a:rPr lang="ru-RU" dirty="0" smtClean="0">
                <a:latin typeface="Constantia" pitchFamily="18" charset="0"/>
              </a:rPr>
              <a:t> (1892). </a:t>
            </a:r>
            <a:r>
              <a:rPr lang="ru-RU" dirty="0" err="1" smtClean="0">
                <a:latin typeface="Constantia" pitchFamily="18" charset="0"/>
              </a:rPr>
              <a:t>Піднесенню</a:t>
            </a:r>
            <a:r>
              <a:rPr lang="ru-RU" dirty="0" smtClean="0">
                <a:latin typeface="Constantia" pitchFamily="18" charset="0"/>
              </a:rPr>
              <a:t> </a:t>
            </a:r>
            <a:r>
              <a:rPr lang="ru-RU" dirty="0" err="1" smtClean="0">
                <a:latin typeface="Constantia" pitchFamily="18" charset="0"/>
              </a:rPr>
              <a:t>російського</a:t>
            </a:r>
            <a:r>
              <a:rPr lang="ru-RU" dirty="0" smtClean="0">
                <a:latin typeface="Constantia" pitchFamily="18" charset="0"/>
              </a:rPr>
              <a:t> балету </a:t>
            </a:r>
            <a:r>
              <a:rPr lang="ru-RU" dirty="0" err="1" smtClean="0">
                <a:latin typeface="Constantia" pitchFamily="18" charset="0"/>
              </a:rPr>
              <a:t>сприяла</a:t>
            </a:r>
            <a:r>
              <a:rPr lang="ru-RU" dirty="0" smtClean="0">
                <a:latin typeface="Constantia" pitchFamily="18" charset="0"/>
              </a:rPr>
              <a:t> </a:t>
            </a:r>
            <a:r>
              <a:rPr lang="ru-RU" dirty="0" err="1" smtClean="0">
                <a:latin typeface="Constantia" pitchFamily="18" charset="0"/>
              </a:rPr>
              <a:t>діяльність</a:t>
            </a:r>
            <a:r>
              <a:rPr lang="ru-RU" dirty="0" smtClean="0">
                <a:latin typeface="Constantia" pitchFamily="18" charset="0"/>
              </a:rPr>
              <a:t> балетмейстера М. </a:t>
            </a:r>
            <a:r>
              <a:rPr lang="ru-RU" dirty="0" err="1" smtClean="0">
                <a:latin typeface="Constantia" pitchFamily="18" charset="0"/>
              </a:rPr>
              <a:t>Фокіна</a:t>
            </a:r>
            <a:r>
              <a:rPr lang="ru-RU" dirty="0" smtClean="0">
                <a:latin typeface="Constantia" pitchFamily="18" charset="0"/>
              </a:rPr>
              <a:t>, </a:t>
            </a:r>
            <a:r>
              <a:rPr lang="ru-RU" dirty="0" err="1" smtClean="0">
                <a:latin typeface="Constantia" pitchFamily="18" charset="0"/>
              </a:rPr>
              <a:t>артистів</a:t>
            </a:r>
            <a:r>
              <a:rPr lang="ru-RU" dirty="0" smtClean="0">
                <a:latin typeface="Constantia" pitchFamily="18" charset="0"/>
              </a:rPr>
              <a:t> </a:t>
            </a:r>
          </a:p>
          <a:p>
            <a:r>
              <a:rPr lang="ru-RU" dirty="0" smtClean="0">
                <a:latin typeface="Constantia" pitchFamily="18" charset="0"/>
              </a:rPr>
              <a:t>Г. </a:t>
            </a:r>
            <a:r>
              <a:rPr lang="ru-RU" dirty="0" err="1" smtClean="0">
                <a:latin typeface="Constantia" pitchFamily="18" charset="0"/>
              </a:rPr>
              <a:t>Павлової</a:t>
            </a:r>
            <a:r>
              <a:rPr lang="ru-RU" dirty="0" smtClean="0">
                <a:latin typeface="Constantia" pitchFamily="18" charset="0"/>
              </a:rPr>
              <a:t>, Т. </a:t>
            </a:r>
            <a:r>
              <a:rPr lang="ru-RU" dirty="0" err="1" smtClean="0">
                <a:latin typeface="Constantia" pitchFamily="18" charset="0"/>
              </a:rPr>
              <a:t>Карсавіної</a:t>
            </a:r>
            <a:r>
              <a:rPr lang="ru-RU" dirty="0" smtClean="0">
                <a:latin typeface="Constantia" pitchFamily="18" charset="0"/>
              </a:rPr>
              <a:t>, В. </a:t>
            </a:r>
            <a:r>
              <a:rPr lang="ru-RU" dirty="0" err="1" smtClean="0">
                <a:latin typeface="Constantia" pitchFamily="18" charset="0"/>
              </a:rPr>
              <a:t>Ніжинського</a:t>
            </a:r>
            <a:r>
              <a:rPr lang="ru-RU" dirty="0" smtClean="0">
                <a:latin typeface="Constantia" pitchFamily="18" charset="0"/>
              </a:rPr>
              <a:t> у </a:t>
            </a:r>
            <a:r>
              <a:rPr lang="ru-RU" dirty="0" err="1" smtClean="0">
                <a:latin typeface="Constantia" pitchFamily="18" charset="0"/>
              </a:rPr>
              <a:t>Петербурзі</a:t>
            </a:r>
            <a:r>
              <a:rPr lang="ru-RU" dirty="0" smtClean="0">
                <a:latin typeface="Constantia" pitchFamily="18" charset="0"/>
              </a:rPr>
              <a:t>, балетмейстера О. </a:t>
            </a:r>
            <a:r>
              <a:rPr lang="ru-RU" dirty="0" err="1" smtClean="0">
                <a:latin typeface="Constantia" pitchFamily="18" charset="0"/>
              </a:rPr>
              <a:t>Горського</a:t>
            </a:r>
            <a:r>
              <a:rPr lang="ru-RU" dirty="0" smtClean="0">
                <a:latin typeface="Constantia" pitchFamily="18" charset="0"/>
              </a:rPr>
              <a:t>, </a:t>
            </a:r>
            <a:r>
              <a:rPr lang="ru-RU" dirty="0" err="1" smtClean="0">
                <a:latin typeface="Constantia" pitchFamily="18" charset="0"/>
              </a:rPr>
              <a:t>артистів</a:t>
            </a:r>
            <a:r>
              <a:rPr lang="ru-RU" dirty="0" smtClean="0">
                <a:latin typeface="Constantia" pitchFamily="18" charset="0"/>
              </a:rPr>
              <a:t> </a:t>
            </a:r>
            <a:r>
              <a:rPr lang="ru-RU" dirty="0" err="1" smtClean="0">
                <a:latin typeface="Constantia" pitchFamily="18" charset="0"/>
              </a:rPr>
              <a:t>К.Гельцер</a:t>
            </a:r>
            <a:r>
              <a:rPr lang="ru-RU" dirty="0" smtClean="0">
                <a:latin typeface="Constantia" pitchFamily="18" charset="0"/>
              </a:rPr>
              <a:t>, М. </a:t>
            </a:r>
            <a:r>
              <a:rPr lang="ru-RU" dirty="0" err="1" smtClean="0">
                <a:latin typeface="Constantia" pitchFamily="18" charset="0"/>
              </a:rPr>
              <a:t>Мордкіна</a:t>
            </a:r>
            <a:r>
              <a:rPr lang="ru-RU" dirty="0" smtClean="0">
                <a:latin typeface="Constantia" pitchFamily="18" charset="0"/>
              </a:rPr>
              <a:t> у </a:t>
            </a:r>
            <a:r>
              <a:rPr lang="ru-RU" dirty="0" err="1" smtClean="0">
                <a:latin typeface="Constantia" pitchFamily="18" charset="0"/>
              </a:rPr>
              <a:t>Москві</a:t>
            </a:r>
            <a:r>
              <a:rPr lang="ru-RU" dirty="0" smtClean="0">
                <a:latin typeface="Constantia" pitchFamily="18" charset="0"/>
              </a:rPr>
              <a:t>. </a:t>
            </a:r>
            <a:r>
              <a:rPr lang="ru-RU" dirty="0" err="1" smtClean="0">
                <a:latin typeface="Constantia" pitchFamily="18" charset="0"/>
              </a:rPr>
              <a:t>Музику</a:t>
            </a:r>
            <a:r>
              <a:rPr lang="ru-RU" dirty="0" smtClean="0">
                <a:latin typeface="Constantia" pitchFamily="18" charset="0"/>
              </a:rPr>
              <a:t> до </a:t>
            </a:r>
            <a:r>
              <a:rPr lang="ru-RU" dirty="0" err="1" smtClean="0">
                <a:latin typeface="Constantia" pitchFamily="18" charset="0"/>
              </a:rPr>
              <a:t>балетів</a:t>
            </a:r>
            <a:r>
              <a:rPr lang="ru-RU" dirty="0" smtClean="0">
                <a:latin typeface="Constantia" pitchFamily="18" charset="0"/>
              </a:rPr>
              <a:t> писали </a:t>
            </a:r>
            <a:r>
              <a:rPr lang="ru-RU" dirty="0" err="1" smtClean="0">
                <a:latin typeface="Constantia" pitchFamily="18" charset="0"/>
              </a:rPr>
              <a:t>композитори</a:t>
            </a:r>
            <a:r>
              <a:rPr lang="ru-RU" dirty="0" smtClean="0">
                <a:latin typeface="Constantia" pitchFamily="18" charset="0"/>
              </a:rPr>
              <a:t> </a:t>
            </a:r>
          </a:p>
          <a:p>
            <a:r>
              <a:rPr lang="ru-RU" dirty="0" smtClean="0">
                <a:latin typeface="Constantia" pitchFamily="18" charset="0"/>
              </a:rPr>
              <a:t>О.К.Глазунов А. С. </a:t>
            </a:r>
            <a:r>
              <a:rPr lang="ru-RU" dirty="0" err="1" smtClean="0">
                <a:latin typeface="Constantia" pitchFamily="18" charset="0"/>
              </a:rPr>
              <a:t>Аренський</a:t>
            </a:r>
            <a:r>
              <a:rPr lang="ru-RU" dirty="0" smtClean="0">
                <a:latin typeface="Constantia" pitchFamily="18" charset="0"/>
              </a:rPr>
              <a:t> та </a:t>
            </a:r>
            <a:r>
              <a:rPr lang="ru-RU" dirty="0" err="1" smtClean="0">
                <a:latin typeface="Constantia" pitchFamily="18" charset="0"/>
              </a:rPr>
              <a:t>ін</a:t>
            </a:r>
            <a:r>
              <a:rPr lang="ru-RU" dirty="0" smtClean="0">
                <a:latin typeface="Constantia" pitchFamily="18" charset="0"/>
              </a:rPr>
              <a:t>.</a:t>
            </a:r>
            <a:endParaRPr lang="ru-RU" dirty="0">
              <a:latin typeface="Constantia" pitchFamily="18" charset="0"/>
            </a:endParaRPr>
          </a:p>
        </p:txBody>
      </p:sp>
    </p:spTree>
    <p:extLst>
      <p:ext uri="{BB962C8B-B14F-4D97-AF65-F5344CB8AC3E}">
        <p14:creationId xmlns:p14="http://schemas.microsoft.com/office/powerpoint/2010/main" val="277960751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76"/>
                                        </p:tgtEl>
                                        <p:attrNameLst>
                                          <p:attrName>style.visibility</p:attrName>
                                        </p:attrNameLst>
                                      </p:cBhvr>
                                      <p:to>
                                        <p:strVal val="visible"/>
                                      </p:to>
                                    </p:set>
                                    <p:animEffect transition="in" filter="fade">
                                      <p:cBhvr>
                                        <p:cTn id="7" dur="2000"/>
                                        <p:tgtEl>
                                          <p:spTgt spid="7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6" grpId="0"/>
    </p:bldLst>
  </p:timing>
</p:sld>
</file>

<file path=ppt/theme/theme1.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487</TotalTime>
  <Words>2038</Words>
  <Application>Microsoft Office PowerPoint</Application>
  <PresentationFormat>Екран (4:3)</PresentationFormat>
  <Paragraphs>172</Paragraphs>
  <Slides>38</Slides>
  <Notes>0</Notes>
  <HiddenSlides>0</HiddenSlides>
  <MMClips>0</MMClips>
  <ScaleCrop>false</ScaleCrop>
  <HeadingPairs>
    <vt:vector size="4" baseType="variant">
      <vt:variant>
        <vt:lpstr>Тема</vt:lpstr>
      </vt:variant>
      <vt:variant>
        <vt:i4>1</vt:i4>
      </vt:variant>
      <vt:variant>
        <vt:lpstr>Заголовки слайдів</vt:lpstr>
      </vt:variant>
      <vt:variant>
        <vt:i4>38</vt:i4>
      </vt:variant>
    </vt:vector>
  </HeadingPairs>
  <TitlesOfParts>
    <vt:vector size="39" baseType="lpstr">
      <vt:lpstr>1_Тема Office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Балет «Лускунчик» 1892</vt:lpstr>
      <vt:lpstr>Презентація PowerPoint</vt:lpstr>
      <vt:lpstr>Презентація PowerPoint</vt:lpstr>
      <vt:lpstr>Презентація PowerPoint</vt:lpstr>
      <vt:lpstr>Презентація PowerPoint</vt:lpstr>
      <vt:lpstr>Презентація PowerPoint</vt:lpstr>
      <vt:lpstr>Ганна Павлівна  Павлова</vt:lpstr>
      <vt:lpstr>Презентація PowerPoint</vt:lpstr>
      <vt:lpstr>Презентація PowerPoint</vt:lpstr>
      <vt:lpstr>Вацлав  Томович Ніжинський 1889-1950</vt:lpstr>
      <vt:lpstr>Презентація PowerPoint</vt:lpstr>
      <vt:lpstr>Галина Сергіївна Уланова 1909-1998</vt:lpstr>
      <vt:lpstr>Презентація PowerPoint</vt:lpstr>
      <vt:lpstr>Майя Михайлівна Плісецька  нар. 1925</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Виконала учениця 11-А класу Сливка Олена</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Олена</cp:lastModifiedBy>
  <cp:revision>53</cp:revision>
  <dcterms:created xsi:type="dcterms:W3CDTF">2012-06-03T18:51:30Z</dcterms:created>
  <dcterms:modified xsi:type="dcterms:W3CDTF">2014-05-11T17:08:12Z</dcterms:modified>
</cp:coreProperties>
</file>