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1" r:id="rId4"/>
    <p:sldId id="262" r:id="rId5"/>
    <p:sldId id="263" r:id="rId6"/>
    <p:sldId id="264" r:id="rId7"/>
    <p:sldId id="270" r:id="rId8"/>
    <p:sldId id="265" r:id="rId9"/>
    <p:sldId id="268" r:id="rId10"/>
    <p:sldId id="266" r:id="rId11"/>
    <p:sldId id="267" r:id="rId12"/>
    <p:sldId id="258" r:id="rId13"/>
    <p:sldId id="269" r:id="rId14"/>
    <p:sldId id="271" r:id="rId15"/>
    <p:sldId id="273" r:id="rId16"/>
    <p:sldId id="274" r:id="rId17"/>
    <p:sldId id="275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5" r:id="rId26"/>
    <p:sldId id="286" r:id="rId27"/>
    <p:sldId id="287" r:id="rId28"/>
    <p:sldId id="288" r:id="rId29"/>
    <p:sldId id="289" r:id="rId30"/>
    <p:sldId id="292" r:id="rId31"/>
    <p:sldId id="291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5" r:id="rId44"/>
    <p:sldId id="306" r:id="rId45"/>
    <p:sldId id="304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700D5-C211-47B4-8F52-9C6E229840E8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B7D9-A642-4FE0-91EC-8014BC310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450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700D5-C211-47B4-8F52-9C6E229840E8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B7D9-A642-4FE0-91EC-8014BC310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189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700D5-C211-47B4-8F52-9C6E229840E8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B7D9-A642-4FE0-91EC-8014BC310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969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700D5-C211-47B4-8F52-9C6E229840E8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B7D9-A642-4FE0-91EC-8014BC310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76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700D5-C211-47B4-8F52-9C6E229840E8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B7D9-A642-4FE0-91EC-8014BC310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68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700D5-C211-47B4-8F52-9C6E229840E8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B7D9-A642-4FE0-91EC-8014BC310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92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700D5-C211-47B4-8F52-9C6E229840E8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B7D9-A642-4FE0-91EC-8014BC310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14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700D5-C211-47B4-8F52-9C6E229840E8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B7D9-A642-4FE0-91EC-8014BC310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397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700D5-C211-47B4-8F52-9C6E229840E8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B7D9-A642-4FE0-91EC-8014BC310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186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700D5-C211-47B4-8F52-9C6E229840E8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B7D9-A642-4FE0-91EC-8014BC310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481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700D5-C211-47B4-8F52-9C6E229840E8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B7D9-A642-4FE0-91EC-8014BC310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122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700D5-C211-47B4-8F52-9C6E229840E8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CB7D9-A642-4FE0-91EC-8014BC310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34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433" r="47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62214" y="169543"/>
            <a:ext cx="649392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16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Мода 50-х рок</a:t>
            </a:r>
            <a:r>
              <a:rPr lang="uk-UA" sz="6600" b="1" cap="none" spc="0" dirty="0" smtClean="0">
                <a:ln w="1016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і</a:t>
            </a:r>
            <a:r>
              <a:rPr lang="ru-RU" sz="6600" b="1" cap="none" spc="0" dirty="0" smtClean="0">
                <a:ln w="1016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в</a:t>
            </a:r>
            <a:endParaRPr lang="ru-RU" sz="6600" b="1" cap="none" spc="0" dirty="0">
              <a:ln w="10160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 rot="20750404">
            <a:off x="6277970" y="5252366"/>
            <a:ext cx="2620370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Виконала</a:t>
            </a:r>
            <a:r>
              <a:rPr lang="ru-RU" b="1" dirty="0" smtClean="0">
                <a:solidFill>
                  <a:srgbClr val="C00000"/>
                </a:solidFill>
              </a:rPr>
              <a:t>:</a:t>
            </a:r>
          </a:p>
          <a:p>
            <a:r>
              <a:rPr lang="ru-RU" b="1" dirty="0" err="1" smtClean="0">
                <a:solidFill>
                  <a:srgbClr val="C00000"/>
                </a:solidFill>
              </a:rPr>
              <a:t>Учениця</a:t>
            </a:r>
            <a:r>
              <a:rPr lang="ru-RU" b="1" dirty="0" smtClean="0">
                <a:solidFill>
                  <a:srgbClr val="C00000"/>
                </a:solidFill>
              </a:rPr>
              <a:t> 11-Б </a:t>
            </a:r>
            <a:r>
              <a:rPr lang="ru-RU" b="1" dirty="0" err="1" smtClean="0">
                <a:solidFill>
                  <a:srgbClr val="C00000"/>
                </a:solidFill>
              </a:rPr>
              <a:t>класу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uk-UA" b="1" dirty="0" smtClean="0">
                <a:solidFill>
                  <a:srgbClr val="C00000"/>
                </a:solidFill>
              </a:rPr>
              <a:t>СЗШ №14 </a:t>
            </a:r>
            <a:r>
              <a:rPr lang="uk-UA" b="1" dirty="0" err="1" smtClean="0">
                <a:solidFill>
                  <a:srgbClr val="C00000"/>
                </a:solidFill>
              </a:rPr>
              <a:t>м.Умані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Король Марина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6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40067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4503"/>
          <a:stretch/>
        </p:blipFill>
        <p:spPr>
          <a:xfrm>
            <a:off x="4667534" y="0"/>
            <a:ext cx="4476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6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236" t="-796" r="6698" b="796"/>
          <a:stretch/>
        </p:blipFill>
        <p:spPr>
          <a:xfrm>
            <a:off x="0" y="-109182"/>
            <a:ext cx="4244454" cy="69671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684" r="16092"/>
          <a:stretch/>
        </p:blipFill>
        <p:spPr>
          <a:xfrm>
            <a:off x="3903259" y="-54592"/>
            <a:ext cx="5240741" cy="691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7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1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94579" y="5950424"/>
            <a:ext cx="4749421" cy="76944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Нова модна </a:t>
            </a:r>
            <a:r>
              <a:rPr lang="ru-RU" sz="4400" dirty="0" err="1" smtClean="0">
                <a:solidFill>
                  <a:srgbClr val="FF0000"/>
                </a:solidFill>
              </a:rPr>
              <a:t>епоха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9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88" r="11715"/>
          <a:stretch/>
        </p:blipFill>
        <p:spPr>
          <a:xfrm>
            <a:off x="0" y="0"/>
            <a:ext cx="9105939" cy="68580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061" y="0"/>
            <a:ext cx="91059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Еталон </a:t>
            </a:r>
            <a:r>
              <a:rPr lang="ru-RU" sz="3200" b="1" dirty="0" err="1" smtClean="0">
                <a:solidFill>
                  <a:srgbClr val="FF0000"/>
                </a:solidFill>
              </a:rPr>
              <a:t>краси</a:t>
            </a:r>
            <a:r>
              <a:rPr lang="ru-RU" sz="3200" b="1" dirty="0" smtClean="0">
                <a:solidFill>
                  <a:srgbClr val="FF0000"/>
                </a:solidFill>
              </a:rPr>
              <a:t> 1950-х - тонка </a:t>
            </a:r>
            <a:r>
              <a:rPr lang="ru-RU" sz="3200" b="1" dirty="0" err="1" smtClean="0">
                <a:solidFill>
                  <a:srgbClr val="FF0000"/>
                </a:solidFill>
              </a:rPr>
              <a:t>талія</a:t>
            </a:r>
            <a:r>
              <a:rPr lang="ru-RU" sz="3200" b="1" dirty="0" smtClean="0">
                <a:solidFill>
                  <a:srgbClr val="FF0000"/>
                </a:solidFill>
              </a:rPr>
              <a:t>, </a:t>
            </a:r>
            <a:r>
              <a:rPr lang="ru-RU" sz="3200" b="1" dirty="0" err="1" smtClean="0">
                <a:solidFill>
                  <a:srgbClr val="FF0000"/>
                </a:solidFill>
              </a:rPr>
              <a:t>пишні</a:t>
            </a:r>
            <a:r>
              <a:rPr lang="ru-RU" sz="3200" b="1" dirty="0" smtClean="0">
                <a:solidFill>
                  <a:srgbClr val="FF0000"/>
                </a:solidFill>
              </a:rPr>
              <a:t> груди, </a:t>
            </a:r>
            <a:r>
              <a:rPr lang="ru-RU" sz="3200" b="1" dirty="0" err="1" smtClean="0">
                <a:solidFill>
                  <a:srgbClr val="FF0000"/>
                </a:solidFill>
              </a:rPr>
              <a:t>королівська</a:t>
            </a:r>
            <a:r>
              <a:rPr lang="ru-RU" sz="3200" b="1" dirty="0" smtClean="0">
                <a:solidFill>
                  <a:srgbClr val="FF0000"/>
                </a:solidFill>
              </a:rPr>
              <a:t> постава і </a:t>
            </a:r>
            <a:r>
              <a:rPr lang="ru-RU" sz="3200" b="1" dirty="0" err="1" smtClean="0">
                <a:solidFill>
                  <a:srgbClr val="FF0000"/>
                </a:solidFill>
              </a:rPr>
              <a:t>похилі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плечі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973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183" y="-1"/>
            <a:ext cx="4462818" cy="689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4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338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1068" y="181957"/>
            <a:ext cx="559558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3200" b="1" i="1" dirty="0" err="1" smtClean="0">
                <a:solidFill>
                  <a:schemeClr val="accent2">
                    <a:lumMod val="50000"/>
                  </a:schemeClr>
                </a:solidFill>
              </a:rPr>
              <a:t>моді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 наступала нова </a:t>
            </a:r>
            <a:r>
              <a:rPr lang="ru-RU" sz="3200" b="1" i="1" dirty="0" err="1" smtClean="0">
                <a:solidFill>
                  <a:schemeClr val="accent2">
                    <a:lumMod val="50000"/>
                  </a:schemeClr>
                </a:solidFill>
              </a:rPr>
              <a:t>епоха</a:t>
            </a:r>
            <a:endParaRPr lang="ru-RU" sz="32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400" b="1" i="1" dirty="0" err="1" smtClean="0">
                <a:solidFill>
                  <a:srgbClr val="A50021"/>
                </a:solidFill>
              </a:rPr>
              <a:t>Після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лаконічного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бідного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одягу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військового</a:t>
            </a:r>
            <a:r>
              <a:rPr lang="ru-RU" sz="2400" b="1" i="1" dirty="0" smtClean="0">
                <a:solidFill>
                  <a:srgbClr val="A50021"/>
                </a:solidFill>
              </a:rPr>
              <a:t> часу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жінки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хотіли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м'яких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силуетів</a:t>
            </a:r>
            <a:r>
              <a:rPr lang="ru-RU" sz="2400" b="1" i="1" dirty="0" smtClean="0">
                <a:solidFill>
                  <a:srgbClr val="A50021"/>
                </a:solidFill>
              </a:rPr>
              <a:t> і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неймовірних</a:t>
            </a:r>
            <a:r>
              <a:rPr lang="ru-RU" sz="2400" b="1" i="1" dirty="0" smtClean="0">
                <a:solidFill>
                  <a:srgbClr val="A50021"/>
                </a:solidFill>
              </a:rPr>
              <a:t> тканин.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Феміністки</a:t>
            </a:r>
            <a:r>
              <a:rPr lang="ru-RU" sz="2400" b="1" i="1" dirty="0" smtClean="0">
                <a:solidFill>
                  <a:srgbClr val="A50021"/>
                </a:solidFill>
              </a:rPr>
              <a:t>, і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зокрема</a:t>
            </a:r>
            <a:r>
              <a:rPr lang="ru-RU" sz="2400" b="1" i="1" dirty="0" smtClean="0">
                <a:solidFill>
                  <a:srgbClr val="A50021"/>
                </a:solidFill>
              </a:rPr>
              <a:t> депутат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англійського</a:t>
            </a:r>
            <a:r>
              <a:rPr lang="ru-RU" sz="2400" b="1" i="1" dirty="0" smtClean="0">
                <a:solidFill>
                  <a:srgbClr val="A50021"/>
                </a:solidFill>
              </a:rPr>
              <a:t> парламенту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Мейбл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Райділг</a:t>
            </a:r>
            <a:r>
              <a:rPr lang="ru-RU" sz="2400" b="1" i="1" dirty="0" smtClean="0">
                <a:solidFill>
                  <a:srgbClr val="A50021"/>
                </a:solidFill>
              </a:rPr>
              <a:t>, заявили,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що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новий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силует</a:t>
            </a:r>
            <a:r>
              <a:rPr lang="ru-RU" sz="2400" b="1" i="1" dirty="0" smtClean="0">
                <a:solidFill>
                  <a:srgbClr val="A50021"/>
                </a:solidFill>
              </a:rPr>
              <a:t> не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несе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ніякого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прогресу</a:t>
            </a:r>
            <a:r>
              <a:rPr lang="ru-RU" sz="2400" b="1" i="1" dirty="0" smtClean="0">
                <a:solidFill>
                  <a:srgbClr val="A50021"/>
                </a:solidFill>
              </a:rPr>
              <a:t>: «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Новий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вигляд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нагадує</a:t>
            </a:r>
            <a:r>
              <a:rPr lang="ru-RU" sz="2400" b="1" i="1" dirty="0" smtClean="0">
                <a:solidFill>
                  <a:srgbClr val="A50021"/>
                </a:solidFill>
              </a:rPr>
              <a:t> пташку в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золотій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клітці</a:t>
            </a:r>
            <a:r>
              <a:rPr lang="ru-RU" sz="2400" b="1" i="1" dirty="0" smtClean="0">
                <a:solidFill>
                  <a:srgbClr val="A50021"/>
                </a:solidFill>
              </a:rPr>
              <a:t>». Але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саме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цього</a:t>
            </a:r>
            <a:r>
              <a:rPr lang="ru-RU" sz="2400" b="1" i="1" dirty="0" smtClean="0">
                <a:solidFill>
                  <a:srgbClr val="A50021"/>
                </a:solidFill>
              </a:rPr>
              <a:t> і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бажали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багато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жінок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після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жахів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війни</a:t>
            </a:r>
            <a:r>
              <a:rPr lang="ru-RU" sz="2400" b="1" i="1" dirty="0" smtClean="0">
                <a:solidFill>
                  <a:srgbClr val="A50021"/>
                </a:solidFill>
              </a:rPr>
              <a:t>: бути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захищеними</a:t>
            </a:r>
            <a:r>
              <a:rPr lang="ru-RU" sz="2400" b="1" i="1" dirty="0" smtClean="0">
                <a:solidFill>
                  <a:srgbClr val="A50021"/>
                </a:solidFill>
              </a:rPr>
              <a:t>,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заніженими</a:t>
            </a:r>
            <a:r>
              <a:rPr lang="ru-RU" sz="2400" b="1" i="1" dirty="0" smtClean="0">
                <a:solidFill>
                  <a:srgbClr val="A50021"/>
                </a:solidFill>
              </a:rPr>
              <a:t>,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щоб</a:t>
            </a:r>
            <a:r>
              <a:rPr lang="ru-RU" sz="2400" b="1" i="1" dirty="0" smtClean="0">
                <a:solidFill>
                  <a:srgbClr val="A50021"/>
                </a:solidFill>
              </a:rPr>
              <a:t> не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відповідаюти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ні</a:t>
            </a:r>
            <a:r>
              <a:rPr lang="ru-RU" sz="2400" b="1" i="1" dirty="0" smtClean="0">
                <a:solidFill>
                  <a:srgbClr val="A50021"/>
                </a:solidFill>
              </a:rPr>
              <a:t> за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що</a:t>
            </a:r>
            <a:r>
              <a:rPr lang="ru-RU" sz="2400" b="1" i="1" dirty="0" smtClean="0">
                <a:solidFill>
                  <a:srgbClr val="A50021"/>
                </a:solidFill>
              </a:rPr>
              <a:t>. Через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кілька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років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напрям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en-CA" sz="2400" b="1" i="1" dirty="0" smtClean="0">
                <a:solidFill>
                  <a:srgbClr val="A50021"/>
                </a:solidFill>
              </a:rPr>
              <a:t>New Look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вже</a:t>
            </a:r>
            <a:r>
              <a:rPr lang="ru-RU" sz="2400" b="1" i="1" dirty="0" smtClean="0">
                <a:solidFill>
                  <a:srgbClr val="A50021"/>
                </a:solidFill>
              </a:rPr>
              <a:t> став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цілком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очевидним</a:t>
            </a:r>
            <a:r>
              <a:rPr lang="ru-RU" sz="2400" b="1" i="1" dirty="0" smtClean="0">
                <a:solidFill>
                  <a:srgbClr val="A50021"/>
                </a:solidFill>
              </a:rPr>
              <a:t>.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Він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сприймався</a:t>
            </a:r>
            <a:r>
              <a:rPr lang="ru-RU" sz="2400" b="1" i="1" dirty="0" smtClean="0">
                <a:solidFill>
                  <a:srgbClr val="A50021"/>
                </a:solidFill>
              </a:rPr>
              <a:t> як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обіцянка</a:t>
            </a:r>
            <a:r>
              <a:rPr lang="ru-RU" sz="2400" b="1" i="1" dirty="0" smtClean="0">
                <a:solidFill>
                  <a:srgbClr val="A50021"/>
                </a:solidFill>
              </a:rPr>
              <a:t>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благополуччя</a:t>
            </a:r>
            <a:r>
              <a:rPr lang="ru-RU" sz="2400" b="1" i="1" dirty="0" smtClean="0">
                <a:solidFill>
                  <a:srgbClr val="A50021"/>
                </a:solidFill>
              </a:rPr>
              <a:t>,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життєрадісності</a:t>
            </a:r>
            <a:r>
              <a:rPr lang="ru-RU" sz="2400" b="1" i="1" dirty="0" smtClean="0">
                <a:solidFill>
                  <a:srgbClr val="A50021"/>
                </a:solidFill>
              </a:rPr>
              <a:t>,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елегантності</a:t>
            </a:r>
            <a:r>
              <a:rPr lang="ru-RU" sz="2400" b="1" i="1" dirty="0" smtClean="0">
                <a:solidFill>
                  <a:srgbClr val="A50021"/>
                </a:solidFill>
              </a:rPr>
              <a:t>, служив стимулом до </a:t>
            </a:r>
            <a:r>
              <a:rPr lang="ru-RU" sz="2400" b="1" i="1" dirty="0" err="1" smtClean="0">
                <a:solidFill>
                  <a:srgbClr val="A50021"/>
                </a:solidFill>
              </a:rPr>
              <a:t>розвитку</a:t>
            </a:r>
            <a:r>
              <a:rPr lang="ru-RU" sz="2400" b="1" i="1" dirty="0" smtClean="0">
                <a:solidFill>
                  <a:srgbClr val="A50021"/>
                </a:solidFill>
              </a:rPr>
              <a:t>.</a:t>
            </a:r>
            <a:endParaRPr lang="ru-RU" sz="2400" b="1" i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82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7922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220" y="928047"/>
            <a:ext cx="2444836" cy="539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7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273"/>
          <a:stretch/>
        </p:blipFill>
        <p:spPr>
          <a:xfrm>
            <a:off x="0" y="0"/>
            <a:ext cx="4271749" cy="69323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489" y="0"/>
            <a:ext cx="4953511" cy="69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6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9084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51178"/>
            <a:ext cx="585489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Дами з </a:t>
            </a:r>
            <a:r>
              <a:rPr lang="ru-RU" sz="2800" b="1" dirty="0" err="1" smtClean="0"/>
              <a:t>вищого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суспільства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тепер</a:t>
            </a:r>
            <a:r>
              <a:rPr lang="ru-RU" sz="2800" b="1" dirty="0" smtClean="0"/>
              <a:t> до </a:t>
            </a:r>
            <a:r>
              <a:rPr lang="ru-RU" sz="2800" b="1" dirty="0" smtClean="0">
                <a:solidFill>
                  <a:srgbClr val="FF0000"/>
                </a:solidFill>
              </a:rPr>
              <a:t>семи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разів</a:t>
            </a:r>
            <a:r>
              <a:rPr lang="ru-RU" sz="2800" b="1" dirty="0" smtClean="0"/>
              <a:t> на день </a:t>
            </a:r>
            <a:r>
              <a:rPr lang="ru-RU" sz="2800" b="1" dirty="0" err="1" smtClean="0"/>
              <a:t>переодягалися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аксесуари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робили</a:t>
            </a:r>
            <a:r>
              <a:rPr lang="ru-RU" sz="2800" b="1" dirty="0" smtClean="0"/>
              <a:t> </a:t>
            </a:r>
            <a:r>
              <a:rPr lang="ru-RU" sz="2800" b="1" dirty="0" err="1"/>
              <a:t>відповіміняли</a:t>
            </a:r>
            <a:r>
              <a:rPr lang="ru-RU" sz="2800" b="1" dirty="0"/>
              <a:t> </a:t>
            </a:r>
            <a:r>
              <a:rPr lang="ru-RU" sz="2800" b="1" dirty="0" err="1"/>
              <a:t>дні</a:t>
            </a:r>
            <a:r>
              <a:rPr lang="ru-RU" sz="2800" b="1" dirty="0"/>
              <a:t> </a:t>
            </a:r>
            <a:r>
              <a:rPr lang="ru-RU" sz="2800" b="1" dirty="0" err="1" smtClean="0"/>
              <a:t>макіяж</a:t>
            </a:r>
            <a:r>
              <a:rPr lang="ru-RU" sz="2800" b="1" dirty="0" smtClean="0"/>
              <a:t> і </a:t>
            </a:r>
            <a:r>
              <a:rPr lang="ru-RU" sz="2800" b="1" dirty="0" err="1" smtClean="0"/>
              <a:t>зачіску</a:t>
            </a:r>
            <a:r>
              <a:rPr lang="ru-RU" sz="2800" b="1" dirty="0" smtClean="0"/>
              <a:t>. </a:t>
            </a:r>
            <a:r>
              <a:rPr lang="ru-RU" sz="2800" b="1" dirty="0" err="1" smtClean="0"/>
              <a:t>Жіночі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журнали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допомагали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своїм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читачкам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підібрати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відповідний</a:t>
            </a:r>
            <a:r>
              <a:rPr lang="ru-RU" sz="2800" b="1" dirty="0" smtClean="0"/>
              <a:t> наряд для кожного </a:t>
            </a:r>
            <a:r>
              <a:rPr lang="ru-RU" sz="2800" b="1" dirty="0" err="1" smtClean="0"/>
              <a:t>випадку</a:t>
            </a:r>
            <a:r>
              <a:rPr lang="ru-RU" sz="2800" b="1" dirty="0" smtClean="0"/>
              <a:t>. Для </a:t>
            </a:r>
            <a:r>
              <a:rPr lang="ru-RU" sz="2800" b="1" dirty="0" err="1" smtClean="0"/>
              <a:t>домашнього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обіду</a:t>
            </a:r>
            <a:r>
              <a:rPr lang="ru-RU" sz="2800" b="1" dirty="0" smtClean="0"/>
              <a:t> - </a:t>
            </a:r>
            <a:r>
              <a:rPr lang="ru-RU" sz="2800" b="1" dirty="0" err="1" smtClean="0"/>
              <a:t>велюрова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сукенка</a:t>
            </a:r>
            <a:r>
              <a:rPr lang="ru-RU" sz="2800" b="1" dirty="0" smtClean="0"/>
              <a:t> з </a:t>
            </a:r>
            <a:r>
              <a:rPr lang="ru-RU" sz="2800" b="1" dirty="0" err="1" smtClean="0"/>
              <a:t>вузькою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спідницею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замшеві</a:t>
            </a:r>
            <a:r>
              <a:rPr lang="ru-RU" sz="2800" b="1" dirty="0" smtClean="0"/>
              <a:t> черевички і </a:t>
            </a:r>
            <a:r>
              <a:rPr lang="ru-RU" sz="2800" b="1" dirty="0" err="1" smtClean="0"/>
              <a:t>панчохи</a:t>
            </a:r>
            <a:r>
              <a:rPr lang="ru-RU" sz="2800" b="1" dirty="0" smtClean="0"/>
              <a:t>. Для </a:t>
            </a:r>
            <a:r>
              <a:rPr lang="ru-RU" sz="2800" b="1" dirty="0" err="1" smtClean="0"/>
              <a:t>обіду</a:t>
            </a:r>
            <a:r>
              <a:rPr lang="ru-RU" sz="2800" b="1" dirty="0" smtClean="0"/>
              <a:t> поза домом - ансамбль </a:t>
            </a:r>
            <a:r>
              <a:rPr lang="ru-RU" sz="2800" b="1" dirty="0" err="1" smtClean="0"/>
              <a:t>із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сірої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фланелевої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сукні</a:t>
            </a:r>
            <a:r>
              <a:rPr lang="ru-RU" sz="2800" b="1" dirty="0" smtClean="0"/>
              <a:t> та пальто, </a:t>
            </a:r>
            <a:r>
              <a:rPr lang="ru-RU" sz="2800" b="1" dirty="0" err="1" smtClean="0"/>
              <a:t>капелюшка</a:t>
            </a:r>
            <a:r>
              <a:rPr lang="ru-RU" sz="2800" b="1" dirty="0" smtClean="0"/>
              <a:t> і </a:t>
            </a:r>
            <a:r>
              <a:rPr lang="ru-RU" sz="2800" b="1" dirty="0" err="1" smtClean="0"/>
              <a:t>сірих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замшевих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рукавичок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сірої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лакованої</a:t>
            </a:r>
            <a:r>
              <a:rPr lang="ru-RU" sz="2800" b="1" dirty="0" smtClean="0"/>
              <a:t> сумочки і </a:t>
            </a:r>
            <a:r>
              <a:rPr lang="ru-RU" sz="2800" b="1" dirty="0" err="1" smtClean="0"/>
              <a:t>сірої</a:t>
            </a:r>
            <a:r>
              <a:rPr lang="ru-RU" sz="2800" b="1" dirty="0" smtClean="0"/>
              <a:t> ж </a:t>
            </a:r>
            <a:r>
              <a:rPr lang="ru-RU" sz="2800" b="1" dirty="0" err="1" smtClean="0"/>
              <a:t>парасольки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14012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" y="122830"/>
            <a:ext cx="9126411" cy="653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036" r="3856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69493" y="3106046"/>
            <a:ext cx="58002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/>
              <a:t>Наприкінці 40-х і на початку 1950-х </a:t>
            </a:r>
            <a:r>
              <a:rPr lang="ru-RU" sz="2800" b="1" i="1" dirty="0" err="1" smtClean="0"/>
              <a:t>років</a:t>
            </a:r>
            <a:r>
              <a:rPr lang="ru-RU" sz="2800" b="1" i="1" dirty="0" smtClean="0"/>
              <a:t> у </a:t>
            </a:r>
            <a:r>
              <a:rPr lang="ru-RU" sz="2800" b="1" i="1" dirty="0" err="1" smtClean="0"/>
              <a:t>світі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моди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настає</a:t>
            </a:r>
            <a:r>
              <a:rPr lang="ru-RU" sz="2800" b="1" i="1" dirty="0" smtClean="0"/>
              <a:t> нова ера. </a:t>
            </a:r>
            <a:r>
              <a:rPr lang="ru-RU" sz="2800" b="1" i="1" dirty="0" err="1" smtClean="0"/>
              <a:t>Щойно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закінчилася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війна</a:t>
            </a:r>
            <a:r>
              <a:rPr lang="ru-RU" sz="2800" b="1" i="1" dirty="0" smtClean="0"/>
              <a:t>. </a:t>
            </a:r>
            <a:r>
              <a:rPr lang="ru-RU" sz="2800" b="1" i="1" dirty="0" err="1" smtClean="0"/>
              <a:t>Світ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живе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новими</a:t>
            </a:r>
            <a:r>
              <a:rPr lang="ru-RU" sz="2800" b="1" i="1" dirty="0" smtClean="0"/>
              <a:t>. Люди </a:t>
            </a:r>
            <a:r>
              <a:rPr lang="ru-RU" sz="2800" b="1" i="1" dirty="0" err="1" smtClean="0"/>
              <a:t>мріють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поверннадіямиутися</a:t>
            </a:r>
            <a:r>
              <a:rPr lang="ru-RU" sz="2800" b="1" i="1" dirty="0" smtClean="0"/>
              <a:t> до </a:t>
            </a:r>
            <a:r>
              <a:rPr lang="ru-RU" sz="2800" b="1" i="1" dirty="0" err="1" smtClean="0"/>
              <a:t>щасливе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життя</a:t>
            </a:r>
            <a:r>
              <a:rPr lang="ru-RU" sz="2800" b="1" i="1" dirty="0" smtClean="0"/>
              <a:t>. І на 1947 року робота великого </a:t>
            </a:r>
            <a:r>
              <a:rPr lang="ru-RU" sz="2800" b="1" i="1" dirty="0" err="1" smtClean="0"/>
              <a:t>Крістіана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Діора</a:t>
            </a:r>
            <a:r>
              <a:rPr lang="ru-RU" sz="2800" b="1" i="1" dirty="0" smtClean="0"/>
              <a:t>, стиль "</a:t>
            </a:r>
            <a:r>
              <a:rPr lang="en-CA" sz="2800" b="1" i="1" dirty="0" err="1" smtClean="0"/>
              <a:t>NewLook</a:t>
            </a:r>
            <a:r>
              <a:rPr lang="en-CA" sz="2800" b="1" i="1" dirty="0" smtClean="0"/>
              <a:t>", </a:t>
            </a:r>
            <a:r>
              <a:rPr lang="ru-RU" sz="2800" b="1" i="1" dirty="0" err="1" smtClean="0"/>
              <a:t>побачила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світло</a:t>
            </a:r>
            <a:r>
              <a:rPr lang="ru-RU" sz="2800" b="1" i="1" dirty="0" smtClean="0"/>
              <a:t>.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251933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1859" r="1970"/>
          <a:stretch/>
        </p:blipFill>
        <p:spPr>
          <a:xfrm>
            <a:off x="0" y="0"/>
            <a:ext cx="9243985" cy="690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1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9182" y="0"/>
            <a:ext cx="885739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Пропозиції </a:t>
            </a:r>
            <a:r>
              <a:rPr lang="ru-RU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модних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журналів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в той час </a:t>
            </a:r>
            <a:r>
              <a:rPr lang="ru-RU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були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приписами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: </a:t>
            </a:r>
            <a:r>
              <a:rPr lang="ru-RU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описувалися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всі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деталі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наряду, </a:t>
            </a:r>
            <a:r>
              <a:rPr lang="ru-RU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від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правильного </a:t>
            </a:r>
            <a:r>
              <a:rPr lang="ru-RU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коміра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до </a:t>
            </a:r>
            <a:r>
              <a:rPr lang="ru-RU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відповідних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духів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до них </a:t>
            </a:r>
            <a:r>
              <a:rPr lang="ru-RU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додавалися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і правила </a:t>
            </a:r>
            <a:r>
              <a:rPr lang="ru-RU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поведінки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І </a:t>
            </a:r>
            <a:r>
              <a:rPr lang="ru-RU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всім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цим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приписам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потрібно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було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неухильно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слідувати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</a:t>
            </a:r>
          </a:p>
          <a:p>
            <a:endParaRPr lang="ru-RU" sz="24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797789" y="2361754"/>
            <a:ext cx="6168789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Зразкова </a:t>
            </a:r>
            <a:r>
              <a:rPr lang="ru-RU" sz="3200" b="1" dirty="0" err="1" smtClean="0">
                <a:solidFill>
                  <a:srgbClr val="FF0000"/>
                </a:solidFill>
              </a:rPr>
              <a:t>домашня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господиня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епохи</a:t>
            </a:r>
            <a:r>
              <a:rPr lang="ru-RU" sz="3200" b="1" dirty="0" smtClean="0">
                <a:solidFill>
                  <a:srgbClr val="FF0000"/>
                </a:solidFill>
              </a:rPr>
              <a:t> «</a:t>
            </a:r>
            <a:r>
              <a:rPr lang="ru-RU" sz="3200" b="1" dirty="0" err="1" smtClean="0">
                <a:solidFill>
                  <a:srgbClr val="FF0000"/>
                </a:solidFill>
              </a:rPr>
              <a:t>економічного</a:t>
            </a:r>
            <a:r>
              <a:rPr lang="ru-RU" sz="3200" b="1" dirty="0" smtClean="0">
                <a:solidFill>
                  <a:srgbClr val="FF0000"/>
                </a:solidFill>
              </a:rPr>
              <a:t> дива» не могла </a:t>
            </a:r>
            <a:r>
              <a:rPr lang="ru-RU" sz="3200" b="1" dirty="0" err="1" smtClean="0">
                <a:solidFill>
                  <a:srgbClr val="FF0000"/>
                </a:solidFill>
              </a:rPr>
              <a:t>показатися</a:t>
            </a:r>
            <a:r>
              <a:rPr lang="ru-RU" sz="3200" b="1" dirty="0" smtClean="0">
                <a:solidFill>
                  <a:srgbClr val="FF0000"/>
                </a:solidFill>
              </a:rPr>
              <a:t> без косметики </a:t>
            </a:r>
            <a:r>
              <a:rPr lang="ru-RU" sz="3200" b="1" dirty="0" err="1" smtClean="0">
                <a:solidFill>
                  <a:srgbClr val="FF0000"/>
                </a:solidFill>
              </a:rPr>
              <a:t>навіть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листоноші</a:t>
            </a:r>
            <a:r>
              <a:rPr lang="ru-RU" sz="3200" b="1" dirty="0" smtClean="0">
                <a:solidFill>
                  <a:srgbClr val="FF0000"/>
                </a:solidFill>
              </a:rPr>
              <a:t>, не </a:t>
            </a:r>
            <a:r>
              <a:rPr lang="ru-RU" sz="3200" b="1" dirty="0" err="1" smtClean="0">
                <a:solidFill>
                  <a:srgbClr val="FF0000"/>
                </a:solidFill>
              </a:rPr>
              <a:t>кажучи</a:t>
            </a:r>
            <a:r>
              <a:rPr lang="ru-RU" sz="3200" b="1" dirty="0" smtClean="0">
                <a:solidFill>
                  <a:srgbClr val="FF0000"/>
                </a:solidFill>
              </a:rPr>
              <a:t> про </a:t>
            </a:r>
            <a:r>
              <a:rPr lang="ru-RU" sz="3200" b="1" dirty="0" err="1" smtClean="0">
                <a:solidFill>
                  <a:srgbClr val="FF0000"/>
                </a:solidFill>
              </a:rPr>
              <a:t>власного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чоловіка</a:t>
            </a:r>
            <a:r>
              <a:rPr lang="ru-RU" sz="3200" b="1" dirty="0" smtClean="0">
                <a:solidFill>
                  <a:srgbClr val="FF0000"/>
                </a:solidFill>
              </a:rPr>
              <a:t>. Вона вставала за годину до </a:t>
            </a:r>
            <a:r>
              <a:rPr lang="ru-RU" sz="3200" b="1" dirty="0" err="1" smtClean="0">
                <a:solidFill>
                  <a:srgbClr val="FF0000"/>
                </a:solidFill>
              </a:rPr>
              <a:t>чоловіка</a:t>
            </a:r>
            <a:r>
              <a:rPr lang="ru-RU" sz="3200" b="1" dirty="0" smtClean="0">
                <a:solidFill>
                  <a:srgbClr val="FF0000"/>
                </a:solidFill>
              </a:rPr>
              <a:t>, </a:t>
            </a:r>
            <a:r>
              <a:rPr lang="ru-RU" sz="3200" b="1" dirty="0" err="1" smtClean="0">
                <a:solidFill>
                  <a:srgbClr val="FF0000"/>
                </a:solidFill>
              </a:rPr>
              <a:t>накладала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макіяж</a:t>
            </a:r>
            <a:r>
              <a:rPr lang="ru-RU" sz="3200" b="1" dirty="0" smtClean="0">
                <a:solidFill>
                  <a:srgbClr val="FF0000"/>
                </a:solidFill>
              </a:rPr>
              <a:t>, завивала </a:t>
            </a:r>
            <a:r>
              <a:rPr lang="ru-RU" sz="3200" b="1" dirty="0" err="1" smtClean="0">
                <a:solidFill>
                  <a:srgbClr val="FF0000"/>
                </a:solidFill>
              </a:rPr>
              <a:t>волосся</a:t>
            </a:r>
            <a:r>
              <a:rPr lang="ru-RU" sz="3200" b="1" dirty="0" smtClean="0">
                <a:solidFill>
                  <a:srgbClr val="FF0000"/>
                </a:solidFill>
              </a:rPr>
              <a:t> і </a:t>
            </a:r>
            <a:r>
              <a:rPr lang="ru-RU" sz="3200" b="1" dirty="0" err="1" smtClean="0">
                <a:solidFill>
                  <a:srgbClr val="FF0000"/>
                </a:solidFill>
              </a:rPr>
              <a:t>збризкувала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його</a:t>
            </a:r>
            <a:r>
              <a:rPr lang="ru-RU" sz="3200" b="1" dirty="0" smtClean="0">
                <a:solidFill>
                  <a:srgbClr val="FF0000"/>
                </a:solidFill>
              </a:rPr>
              <a:t> лаком.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19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9181"/>
            <a:ext cx="9172172" cy="696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0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346" t="400" r="346" b="12666"/>
          <a:stretch/>
        </p:blipFill>
        <p:spPr>
          <a:xfrm>
            <a:off x="0" y="-15042"/>
            <a:ext cx="9144000" cy="687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1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7827"/>
          <a:stretch/>
        </p:blipFill>
        <p:spPr>
          <a:xfrm>
            <a:off x="141600" y="464025"/>
            <a:ext cx="9002400" cy="37531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8396" y="4756687"/>
            <a:ext cx="841044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Повсякденні </a:t>
            </a:r>
            <a:r>
              <a:rPr lang="ru-RU" sz="6000" b="1" i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образи</a:t>
            </a:r>
            <a:r>
              <a:rPr lang="ru-RU" sz="60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50-х</a:t>
            </a:r>
            <a:endParaRPr lang="ru-RU" sz="60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727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8033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09686" y="946961"/>
            <a:ext cx="496096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В </a:t>
            </a:r>
            <a:r>
              <a:rPr lang="ru-RU" sz="2400" b="1" dirty="0" err="1" smtClean="0"/>
              <a:t>повсякденному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житті</a:t>
            </a:r>
            <a:r>
              <a:rPr lang="ru-RU" sz="2400" b="1" dirty="0" smtClean="0"/>
              <a:t> в той час </a:t>
            </a:r>
            <a:r>
              <a:rPr lang="ru-RU" sz="2400" b="1" dirty="0" err="1" smtClean="0"/>
              <a:t>жінки</a:t>
            </a:r>
            <a:r>
              <a:rPr lang="ru-RU" sz="2400" b="1" dirty="0" smtClean="0"/>
              <a:t> носили </a:t>
            </a:r>
            <a:r>
              <a:rPr lang="ru-RU" sz="2400" b="1" dirty="0" err="1" smtClean="0"/>
              <a:t>сукні</a:t>
            </a:r>
            <a:r>
              <a:rPr lang="ru-RU" sz="2400" b="1" dirty="0" smtClean="0"/>
              <a:t>-сорочки, </a:t>
            </a:r>
            <a:r>
              <a:rPr lang="ru-RU" sz="2400" b="1" dirty="0" err="1" smtClean="0"/>
              <a:t>костюми-двійки</a:t>
            </a:r>
            <a:r>
              <a:rPr lang="ru-RU" sz="2400" b="1" dirty="0" smtClean="0"/>
              <a:t> з </a:t>
            </a:r>
            <a:r>
              <a:rPr lang="ru-RU" sz="2400" b="1" dirty="0" err="1" smtClean="0"/>
              <a:t>спідницею</a:t>
            </a:r>
            <a:r>
              <a:rPr lang="ru-RU" sz="2400" b="1" dirty="0" smtClean="0"/>
              <a:t> в складку, </a:t>
            </a:r>
            <a:r>
              <a:rPr lang="ru-RU" sz="2400" b="1" dirty="0" err="1" smtClean="0"/>
              <a:t>модним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шийною</a:t>
            </a:r>
            <a:r>
              <a:rPr lang="ru-RU" sz="2400" b="1" dirty="0" smtClean="0"/>
              <a:t> прикрасою </a:t>
            </a:r>
            <a:r>
              <a:rPr lang="ru-RU" sz="2400" b="1" dirty="0" err="1" smtClean="0"/>
              <a:t>була</a:t>
            </a:r>
            <a:r>
              <a:rPr lang="ru-RU" sz="2400" b="1" dirty="0" smtClean="0"/>
              <a:t> нитка </a:t>
            </a:r>
            <a:r>
              <a:rPr lang="ru-RU" sz="2400" b="1" dirty="0" err="1" smtClean="0"/>
              <a:t>перлів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Також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варіантом</a:t>
            </a:r>
            <a:r>
              <a:rPr lang="ru-RU" sz="2400" b="1" dirty="0" smtClean="0"/>
              <a:t> для </a:t>
            </a:r>
            <a:r>
              <a:rPr lang="ru-RU" sz="2400" b="1" dirty="0" err="1" smtClean="0"/>
              <a:t>неофіційних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подій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був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приталений</a:t>
            </a:r>
            <a:r>
              <a:rPr lang="ru-RU" sz="2400" b="1" dirty="0" smtClean="0"/>
              <a:t> костюм з </a:t>
            </a:r>
            <a:r>
              <a:rPr lang="ru-RU" sz="2400" b="1" dirty="0" err="1" smtClean="0"/>
              <a:t>дуже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вузькою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або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навпаки</a:t>
            </a:r>
            <a:r>
              <a:rPr lang="ru-RU" sz="2400" b="1" dirty="0" smtClean="0"/>
              <a:t> з широкою </a:t>
            </a:r>
            <a:r>
              <a:rPr lang="ru-RU" sz="2400" b="1" dirty="0" err="1" smtClean="0"/>
              <a:t>спідницею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підтримуваної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пишною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нижньою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спідницею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Обидві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ці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тенденції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були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новаторськими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50000" y="592624"/>
            <a:ext cx="195098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Одяг</a:t>
            </a:r>
            <a:endParaRPr lang="ru-RU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4342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9080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873"/>
          <a:stretch/>
        </p:blipFill>
        <p:spPr>
          <a:xfrm>
            <a:off x="4778276" y="0"/>
            <a:ext cx="4365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9080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650"/>
          <a:stretch/>
        </p:blipFill>
        <p:spPr>
          <a:xfrm>
            <a:off x="4623863" y="0"/>
            <a:ext cx="4520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9080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994"/>
          <a:stretch/>
        </p:blipFill>
        <p:spPr>
          <a:xfrm>
            <a:off x="4708479" y="0"/>
            <a:ext cx="443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0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401"/>
          <a:stretch/>
        </p:blipFill>
        <p:spPr>
          <a:xfrm>
            <a:off x="0" y="0"/>
            <a:ext cx="511379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058"/>
          <a:stretch/>
        </p:blipFill>
        <p:spPr>
          <a:xfrm>
            <a:off x="4380931" y="0"/>
            <a:ext cx="4763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7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02516" y="5666560"/>
            <a:ext cx="80933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CA" sz="5400" b="1" i="1" cap="none" spc="0" dirty="0" smtClean="0">
                <a:ln/>
                <a:solidFill>
                  <a:srgbClr val="FF0000"/>
                </a:solidFill>
                <a:effectLst/>
              </a:rPr>
              <a:t>New Look </a:t>
            </a:r>
            <a:r>
              <a:rPr lang="ru-RU" sz="5400" b="1" i="1" cap="none" spc="0" dirty="0" err="1" smtClean="0">
                <a:ln/>
                <a:solidFill>
                  <a:srgbClr val="FF0000"/>
                </a:solidFill>
                <a:effectLst/>
              </a:rPr>
              <a:t>Крістіана</a:t>
            </a:r>
            <a:r>
              <a:rPr lang="ru-RU" sz="5400" b="1" i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ru-RU" sz="5400" b="1" i="1" cap="none" spc="0" dirty="0" err="1" smtClean="0">
                <a:ln/>
                <a:solidFill>
                  <a:srgbClr val="FF0000"/>
                </a:solidFill>
                <a:effectLst/>
              </a:rPr>
              <a:t>Діора</a:t>
            </a:r>
            <a:endParaRPr lang="ru-RU" sz="5400" b="1" i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6447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О</a:t>
            </a:r>
            <a:r>
              <a:rPr lang="ru-RU" sz="3200" dirty="0" smtClean="0">
                <a:solidFill>
                  <a:schemeClr val="bg1"/>
                </a:solidFill>
              </a:rPr>
              <a:t>дним з </a:t>
            </a:r>
            <a:r>
              <a:rPr lang="ru-RU" sz="3200" dirty="0" err="1" smtClean="0">
                <a:solidFill>
                  <a:schemeClr val="bg1"/>
                </a:solidFill>
              </a:rPr>
              <a:t>відомих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кутюр'є</a:t>
            </a:r>
            <a:r>
              <a:rPr lang="ru-RU" sz="3200" dirty="0" smtClean="0">
                <a:solidFill>
                  <a:schemeClr val="bg1"/>
                </a:solidFill>
              </a:rPr>
              <a:t> став </a:t>
            </a:r>
            <a:r>
              <a:rPr lang="ru-RU" sz="3200" b="1" i="1" u="sng" dirty="0" err="1" smtClean="0">
                <a:solidFill>
                  <a:srgbClr val="FF0000"/>
                </a:solidFill>
              </a:rPr>
              <a:t>Крістіан</a:t>
            </a:r>
            <a:r>
              <a:rPr lang="ru-RU" sz="3200" b="1" i="1" u="sng" dirty="0" smtClean="0">
                <a:solidFill>
                  <a:srgbClr val="FF0000"/>
                </a:solidFill>
              </a:rPr>
              <a:t> </a:t>
            </a:r>
            <a:r>
              <a:rPr lang="ru-RU" sz="3200" b="1" i="1" u="sng" dirty="0" err="1" smtClean="0">
                <a:solidFill>
                  <a:srgbClr val="FF0000"/>
                </a:solidFill>
              </a:rPr>
              <a:t>Діор</a:t>
            </a:r>
            <a:r>
              <a:rPr lang="ru-RU" sz="3200" dirty="0" smtClean="0">
                <a:solidFill>
                  <a:schemeClr val="bg1"/>
                </a:solidFill>
              </a:rPr>
              <a:t>, </a:t>
            </a:r>
            <a:r>
              <a:rPr lang="ru-RU" sz="3200" dirty="0" err="1" smtClean="0">
                <a:solidFill>
                  <a:schemeClr val="bg1"/>
                </a:solidFill>
              </a:rPr>
              <a:t>який</a:t>
            </a:r>
            <a:r>
              <a:rPr lang="ru-RU" sz="3200" dirty="0" smtClean="0">
                <a:solidFill>
                  <a:schemeClr val="bg1"/>
                </a:solidFill>
              </a:rPr>
              <a:t> в 1947 </a:t>
            </a:r>
            <a:r>
              <a:rPr lang="ru-RU" sz="3200" dirty="0" err="1" smtClean="0">
                <a:solidFill>
                  <a:schemeClr val="bg1"/>
                </a:solidFill>
              </a:rPr>
              <a:t>році</a:t>
            </a:r>
            <a:r>
              <a:rPr lang="ru-RU" sz="3200" dirty="0" smtClean="0">
                <a:solidFill>
                  <a:schemeClr val="bg1"/>
                </a:solidFill>
              </a:rPr>
              <a:t> представив </a:t>
            </a:r>
            <a:r>
              <a:rPr lang="ru-RU" sz="3200" dirty="0" err="1" smtClean="0">
                <a:solidFill>
                  <a:schemeClr val="bg1"/>
                </a:solidFill>
              </a:rPr>
              <a:t>новий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напрямок</a:t>
            </a:r>
            <a:r>
              <a:rPr lang="ru-RU" sz="3200" dirty="0" smtClean="0">
                <a:solidFill>
                  <a:schemeClr val="bg1"/>
                </a:solidFill>
              </a:rPr>
              <a:t> в </a:t>
            </a:r>
            <a:r>
              <a:rPr lang="ru-RU" sz="3200" dirty="0" err="1" smtClean="0">
                <a:solidFill>
                  <a:schemeClr val="bg1"/>
                </a:solidFill>
              </a:rPr>
              <a:t>моді</a:t>
            </a:r>
            <a:r>
              <a:rPr lang="ru-RU" sz="3200" dirty="0" smtClean="0">
                <a:solidFill>
                  <a:schemeClr val="bg1"/>
                </a:solidFill>
              </a:rPr>
              <a:t> - </a:t>
            </a:r>
            <a:r>
              <a:rPr lang="en-CA" sz="3200" b="1" i="1" u="sng" dirty="0" smtClean="0">
                <a:solidFill>
                  <a:srgbClr val="FF0000"/>
                </a:solidFill>
              </a:rPr>
              <a:t>New Look</a:t>
            </a:r>
            <a:r>
              <a:rPr lang="en-CA" sz="3200" dirty="0" smtClean="0">
                <a:solidFill>
                  <a:schemeClr val="bg1"/>
                </a:solidFill>
              </a:rPr>
              <a:t>. </a:t>
            </a:r>
            <a:r>
              <a:rPr lang="ru-RU" sz="3200" dirty="0" err="1" smtClean="0">
                <a:solidFill>
                  <a:schemeClr val="bg1"/>
                </a:solidFill>
              </a:rPr>
              <a:t>Йому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незабаром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набрид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цей</a:t>
            </a:r>
            <a:r>
              <a:rPr lang="ru-RU" sz="3200" dirty="0" smtClean="0">
                <a:solidFill>
                  <a:schemeClr val="bg1"/>
                </a:solidFill>
              </a:rPr>
              <a:t> стиль, </a:t>
            </a:r>
            <a:r>
              <a:rPr lang="ru-RU" sz="3200" dirty="0" err="1" smtClean="0">
                <a:solidFill>
                  <a:schemeClr val="bg1"/>
                </a:solidFill>
              </a:rPr>
              <a:t>він</a:t>
            </a:r>
            <a:r>
              <a:rPr lang="ru-RU" sz="3200" dirty="0" smtClean="0">
                <a:solidFill>
                  <a:schemeClr val="bg1"/>
                </a:solidFill>
              </a:rPr>
              <a:t> став </a:t>
            </a:r>
            <a:r>
              <a:rPr lang="ru-RU" sz="3200" dirty="0" err="1" smtClean="0">
                <a:solidFill>
                  <a:schemeClr val="bg1"/>
                </a:solidFill>
              </a:rPr>
              <a:t>пропонувати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різні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силуети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кожний</a:t>
            </a:r>
            <a:r>
              <a:rPr lang="ru-RU" sz="3200" dirty="0" smtClean="0">
                <a:solidFill>
                  <a:schemeClr val="bg1"/>
                </a:solidFill>
              </a:rPr>
              <a:t> сезон. Все ж Нью Лук </a:t>
            </a:r>
            <a:r>
              <a:rPr lang="ru-RU" sz="3200" dirty="0" err="1" smtClean="0">
                <a:solidFill>
                  <a:schemeClr val="bg1"/>
                </a:solidFill>
              </a:rPr>
              <a:t>продовжував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своє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життя</a:t>
            </a:r>
            <a:r>
              <a:rPr lang="ru-RU" sz="3200" dirty="0" smtClean="0">
                <a:solidFill>
                  <a:schemeClr val="bg1"/>
                </a:solidFill>
              </a:rPr>
              <a:t> і без </a:t>
            </a:r>
            <a:r>
              <a:rPr lang="ru-RU" sz="3200" dirty="0" err="1" smtClean="0">
                <a:solidFill>
                  <a:schemeClr val="bg1"/>
                </a:solidFill>
              </a:rPr>
              <a:t>Діора</a:t>
            </a:r>
            <a:r>
              <a:rPr lang="ru-RU" sz="3200" dirty="0" smtClean="0">
                <a:solidFill>
                  <a:schemeClr val="bg1"/>
                </a:solidFill>
              </a:rPr>
              <a:t>. </a:t>
            </a:r>
            <a:r>
              <a:rPr lang="ru-RU" sz="3200" dirty="0" err="1" smtClean="0">
                <a:solidFill>
                  <a:schemeClr val="bg1"/>
                </a:solidFill>
              </a:rPr>
              <a:t>Модними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знову</a:t>
            </a:r>
            <a:r>
              <a:rPr lang="ru-RU" sz="3200" dirty="0" smtClean="0">
                <a:solidFill>
                  <a:schemeClr val="bg1"/>
                </a:solidFill>
              </a:rPr>
              <a:t> стали </a:t>
            </a:r>
            <a:r>
              <a:rPr lang="ru-RU" sz="3200" b="1" i="1" u="sng" dirty="0" err="1" smtClean="0">
                <a:solidFill>
                  <a:srgbClr val="FF0000"/>
                </a:solidFill>
              </a:rPr>
              <a:t>округлі</a:t>
            </a:r>
            <a:r>
              <a:rPr lang="ru-RU" sz="3200" b="1" i="1" u="sng" dirty="0" smtClean="0">
                <a:solidFill>
                  <a:srgbClr val="FF0000"/>
                </a:solidFill>
              </a:rPr>
              <a:t> </a:t>
            </a:r>
            <a:r>
              <a:rPr lang="ru-RU" sz="3200" b="1" i="1" u="sng" dirty="0" err="1" smtClean="0">
                <a:solidFill>
                  <a:srgbClr val="FF0000"/>
                </a:solidFill>
              </a:rPr>
              <a:t>плечі</a:t>
            </a:r>
            <a:r>
              <a:rPr lang="ru-RU" sz="3200" b="1" i="1" u="sng" dirty="0" smtClean="0">
                <a:solidFill>
                  <a:srgbClr val="FF0000"/>
                </a:solidFill>
              </a:rPr>
              <a:t>, </a:t>
            </a:r>
            <a:r>
              <a:rPr lang="ru-RU" sz="3200" b="1" i="1" u="sng" dirty="0" err="1" smtClean="0">
                <a:solidFill>
                  <a:srgbClr val="FF0000"/>
                </a:solidFill>
              </a:rPr>
              <a:t>підкреслений</a:t>
            </a:r>
            <a:r>
              <a:rPr lang="ru-RU" sz="3200" b="1" i="1" u="sng" dirty="0" smtClean="0">
                <a:solidFill>
                  <a:srgbClr val="FF0000"/>
                </a:solidFill>
              </a:rPr>
              <a:t> </a:t>
            </a:r>
            <a:r>
              <a:rPr lang="ru-RU" sz="3200" b="1" i="1" u="sng" dirty="0" err="1" smtClean="0">
                <a:solidFill>
                  <a:srgbClr val="FF0000"/>
                </a:solidFill>
              </a:rPr>
              <a:t>високий</a:t>
            </a:r>
            <a:r>
              <a:rPr lang="ru-RU" sz="3200" b="1" i="1" u="sng" dirty="0" smtClean="0">
                <a:solidFill>
                  <a:srgbClr val="FF0000"/>
                </a:solidFill>
              </a:rPr>
              <a:t> бюст, тонка </a:t>
            </a:r>
            <a:r>
              <a:rPr lang="ru-RU" sz="3200" b="1" i="1" u="sng" dirty="0" err="1" smtClean="0">
                <a:solidFill>
                  <a:srgbClr val="FF0000"/>
                </a:solidFill>
              </a:rPr>
              <a:t>талія</a:t>
            </a:r>
            <a:r>
              <a:rPr lang="ru-RU" sz="3200" b="1" i="1" u="sng" dirty="0" smtClean="0">
                <a:solidFill>
                  <a:srgbClr val="FF0000"/>
                </a:solidFill>
              </a:rPr>
              <a:t>, </a:t>
            </a:r>
            <a:r>
              <a:rPr lang="ru-RU" sz="3200" b="1" i="1" u="sng" dirty="0" err="1" smtClean="0">
                <a:solidFill>
                  <a:srgbClr val="FF0000"/>
                </a:solidFill>
              </a:rPr>
              <a:t>довгі</a:t>
            </a:r>
            <a:r>
              <a:rPr lang="ru-RU" sz="3200" b="1" i="1" u="sng" dirty="0" smtClean="0">
                <a:solidFill>
                  <a:srgbClr val="FF0000"/>
                </a:solidFill>
              </a:rPr>
              <a:t> </a:t>
            </a:r>
            <a:r>
              <a:rPr lang="ru-RU" sz="3200" b="1" i="1" u="sng" dirty="0" err="1" smtClean="0">
                <a:solidFill>
                  <a:srgbClr val="FF0000"/>
                </a:solidFill>
              </a:rPr>
              <a:t>пишні</a:t>
            </a:r>
            <a:r>
              <a:rPr lang="ru-RU" sz="3200" b="1" i="1" u="sng" dirty="0" smtClean="0">
                <a:solidFill>
                  <a:srgbClr val="FF0000"/>
                </a:solidFill>
              </a:rPr>
              <a:t> </a:t>
            </a:r>
            <a:r>
              <a:rPr lang="ru-RU" sz="3200" b="1" i="1" u="sng" dirty="0" err="1" smtClean="0">
                <a:solidFill>
                  <a:srgbClr val="FF0000"/>
                </a:solidFill>
              </a:rPr>
              <a:t>спідниці</a:t>
            </a:r>
            <a:r>
              <a:rPr lang="ru-RU" sz="3200" dirty="0" smtClean="0">
                <a:solidFill>
                  <a:schemeClr val="bg1"/>
                </a:solidFill>
              </a:rPr>
              <a:t>. Велика </a:t>
            </a:r>
            <a:r>
              <a:rPr lang="ru-RU" sz="3200" dirty="0" err="1" smtClean="0">
                <a:solidFill>
                  <a:schemeClr val="bg1"/>
                </a:solidFill>
              </a:rPr>
              <a:t>увага</a:t>
            </a:r>
            <a:r>
              <a:rPr lang="ru-RU" sz="3200" dirty="0" smtClean="0">
                <a:solidFill>
                  <a:schemeClr val="bg1"/>
                </a:solidFill>
              </a:rPr>
              <a:t> стала </a:t>
            </a:r>
            <a:r>
              <a:rPr lang="ru-RU" sz="3200" dirty="0" err="1" smtClean="0">
                <a:solidFill>
                  <a:schemeClr val="bg1"/>
                </a:solidFill>
              </a:rPr>
              <a:t>приділятися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аксесуарам</a:t>
            </a:r>
            <a:r>
              <a:rPr lang="ru-RU" sz="3200" dirty="0" smtClean="0">
                <a:solidFill>
                  <a:schemeClr val="bg1"/>
                </a:solidFill>
              </a:rPr>
              <a:t>: сумочкам, </a:t>
            </a:r>
            <a:r>
              <a:rPr lang="ru-RU" sz="3200" dirty="0" err="1" smtClean="0">
                <a:solidFill>
                  <a:schemeClr val="bg1"/>
                </a:solidFill>
              </a:rPr>
              <a:t>рукавичок</a:t>
            </a:r>
            <a:r>
              <a:rPr lang="ru-RU" sz="3200" dirty="0" smtClean="0">
                <a:solidFill>
                  <a:schemeClr val="bg1"/>
                </a:solidFill>
              </a:rPr>
              <a:t>, </a:t>
            </a:r>
            <a:r>
              <a:rPr lang="ru-RU" sz="3200" dirty="0" err="1" smtClean="0">
                <a:solidFill>
                  <a:schemeClr val="bg1"/>
                </a:solidFill>
              </a:rPr>
              <a:t>капелюшкам</a:t>
            </a:r>
            <a:r>
              <a:rPr lang="ru-RU" sz="3200" dirty="0" smtClean="0">
                <a:solidFill>
                  <a:schemeClr val="bg1"/>
                </a:solidFill>
              </a:rPr>
              <a:t>, </a:t>
            </a:r>
            <a:r>
              <a:rPr lang="ru-RU" sz="3200" dirty="0" err="1" smtClean="0">
                <a:solidFill>
                  <a:schemeClr val="bg1"/>
                </a:solidFill>
              </a:rPr>
              <a:t>витонченим</a:t>
            </a:r>
            <a:r>
              <a:rPr lang="ru-RU" sz="3200" dirty="0" smtClean="0">
                <a:solidFill>
                  <a:schemeClr val="bg1"/>
                </a:solidFill>
              </a:rPr>
              <a:t> туфелькам на </a:t>
            </a:r>
            <a:r>
              <a:rPr lang="ru-RU" sz="3200" dirty="0" err="1" smtClean="0">
                <a:solidFill>
                  <a:schemeClr val="bg1"/>
                </a:solidFill>
              </a:rPr>
              <a:t>високих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підборах</a:t>
            </a:r>
            <a:r>
              <a:rPr lang="ru-RU" sz="3200" dirty="0" smtClean="0">
                <a:solidFill>
                  <a:schemeClr val="bg1"/>
                </a:solidFill>
              </a:rPr>
              <a:t>. На </a:t>
            </a:r>
            <a:r>
              <a:rPr lang="ru-RU" sz="3200" dirty="0" err="1" smtClean="0">
                <a:solidFill>
                  <a:schemeClr val="bg1"/>
                </a:solidFill>
              </a:rPr>
              <a:t>сукні</a:t>
            </a:r>
            <a:r>
              <a:rPr lang="ru-RU" sz="3200" dirty="0" smtClean="0">
                <a:solidFill>
                  <a:schemeClr val="bg1"/>
                </a:solidFill>
              </a:rPr>
              <a:t> нового фасону </a:t>
            </a:r>
            <a:r>
              <a:rPr lang="ru-RU" sz="3200" dirty="0" err="1" smtClean="0">
                <a:solidFill>
                  <a:schemeClr val="bg1"/>
                </a:solidFill>
              </a:rPr>
              <a:t>були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потрібні</a:t>
            </a:r>
            <a:r>
              <a:rPr lang="ru-RU" sz="3200" dirty="0" smtClean="0">
                <a:solidFill>
                  <a:schemeClr val="bg1"/>
                </a:solidFill>
              </a:rPr>
              <a:t> десятки </a:t>
            </a:r>
            <a:r>
              <a:rPr lang="ru-RU" sz="3200" dirty="0" err="1" smtClean="0">
                <a:solidFill>
                  <a:schemeClr val="bg1"/>
                </a:solidFill>
              </a:rPr>
              <a:t>метрів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тканини</a:t>
            </a:r>
            <a:r>
              <a:rPr lang="ru-RU" sz="3200" dirty="0" smtClean="0">
                <a:solidFill>
                  <a:schemeClr val="bg1"/>
                </a:solidFill>
              </a:rPr>
              <a:t>.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2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77909" y="132645"/>
            <a:ext cx="18235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err="1" smtClean="0">
                <a:solidFill>
                  <a:srgbClr val="FF0000"/>
                </a:solidFill>
              </a:rPr>
              <a:t>Взуття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58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78533">
            <a:off x="6700631" y="4816592"/>
            <a:ext cx="2278358" cy="18240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43921" t="20025"/>
          <a:stretch/>
        </p:blipFill>
        <p:spPr>
          <a:xfrm rot="21042962">
            <a:off x="6819981" y="2181569"/>
            <a:ext cx="2453975" cy="18874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151" y="-769195"/>
            <a:ext cx="3289111" cy="283000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7421" y="0"/>
            <a:ext cx="6858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Туфлі 1950-х </a:t>
            </a:r>
            <a:r>
              <a:rPr lang="ru-RU" sz="2800" dirty="0" err="1" smtClean="0">
                <a:solidFill>
                  <a:schemeClr val="bg1"/>
                </a:solidFill>
              </a:rPr>
              <a:t>років</a:t>
            </a:r>
            <a:r>
              <a:rPr lang="ru-RU" sz="2800" dirty="0" smtClean="0">
                <a:solidFill>
                  <a:schemeClr val="bg1"/>
                </a:solidFill>
              </a:rPr>
              <a:t> - </a:t>
            </a:r>
            <a:r>
              <a:rPr lang="ru-RU" sz="2800" dirty="0" err="1" smtClean="0">
                <a:solidFill>
                  <a:schemeClr val="bg1"/>
                </a:solidFill>
              </a:rPr>
              <a:t>вузькі</a:t>
            </a:r>
            <a:r>
              <a:rPr lang="ru-RU" sz="2800" dirty="0" smtClean="0">
                <a:solidFill>
                  <a:schemeClr val="bg1"/>
                </a:solidFill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</a:rPr>
              <a:t>гостроносі</a:t>
            </a:r>
            <a:r>
              <a:rPr lang="ru-RU" sz="2800" dirty="0" smtClean="0">
                <a:solidFill>
                  <a:schemeClr val="bg1"/>
                </a:solidFill>
              </a:rPr>
              <a:t>, на </a:t>
            </a:r>
            <a:r>
              <a:rPr lang="ru-RU" sz="2800" dirty="0" err="1" smtClean="0">
                <a:solidFill>
                  <a:schemeClr val="bg1"/>
                </a:solidFill>
              </a:rPr>
              <a:t>середньому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або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високому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каблуці</a:t>
            </a:r>
            <a:r>
              <a:rPr lang="ru-RU" sz="2800" dirty="0" smtClean="0">
                <a:solidFill>
                  <a:schemeClr val="bg1"/>
                </a:solidFill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</a:rPr>
              <a:t>який</a:t>
            </a:r>
            <a:r>
              <a:rPr lang="ru-RU" sz="2800" dirty="0" smtClean="0">
                <a:solidFill>
                  <a:schemeClr val="bg1"/>
                </a:solidFill>
              </a:rPr>
              <a:t> ставав все </a:t>
            </a:r>
            <a:r>
              <a:rPr lang="ru-RU" sz="2800" dirty="0" err="1" smtClean="0">
                <a:solidFill>
                  <a:schemeClr val="bg1"/>
                </a:solidFill>
              </a:rPr>
              <a:t>вже</a:t>
            </a:r>
            <a:r>
              <a:rPr lang="ru-RU" sz="2800" dirty="0" smtClean="0">
                <a:solidFill>
                  <a:schemeClr val="bg1"/>
                </a:solidFill>
              </a:rPr>
              <a:t>, і </a:t>
            </a:r>
            <a:r>
              <a:rPr lang="ru-RU" sz="2800" dirty="0" err="1" smtClean="0">
                <a:solidFill>
                  <a:schemeClr val="bg1"/>
                </a:solidFill>
              </a:rPr>
              <a:t>потім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перетворився</a:t>
            </a:r>
            <a:r>
              <a:rPr lang="ru-RU" sz="2800" dirty="0" smtClean="0">
                <a:solidFill>
                  <a:schemeClr val="bg1"/>
                </a:solidFill>
              </a:rPr>
              <a:t> в шпильку. </a:t>
            </a:r>
            <a:r>
              <a:rPr lang="ru-RU" sz="2800" dirty="0" err="1" smtClean="0">
                <a:solidFill>
                  <a:schemeClr val="bg1"/>
                </a:solidFill>
              </a:rPr>
              <a:t>Іноді</a:t>
            </a:r>
            <a:r>
              <a:rPr lang="ru-RU" sz="2800" dirty="0" smtClean="0">
                <a:solidFill>
                  <a:schemeClr val="bg1"/>
                </a:solidFill>
              </a:rPr>
              <a:t> носок </a:t>
            </a:r>
            <a:r>
              <a:rPr lang="ru-RU" sz="2800" dirty="0" err="1" smtClean="0">
                <a:solidFill>
                  <a:schemeClr val="bg1"/>
                </a:solidFill>
              </a:rPr>
              <a:t>туфлі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був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ніби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зрізаним</a:t>
            </a:r>
            <a:r>
              <a:rPr lang="ru-RU" sz="2800" dirty="0" smtClean="0">
                <a:solidFill>
                  <a:schemeClr val="bg1"/>
                </a:solidFill>
              </a:rPr>
              <a:t>. </a:t>
            </a:r>
            <a:r>
              <a:rPr lang="ru-RU" sz="2800" dirty="0" err="1" smtClean="0">
                <a:solidFill>
                  <a:schemeClr val="bg1"/>
                </a:solidFill>
              </a:rPr>
              <a:t>Вечірнім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варіантом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взуття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були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відкриті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босоніжки</a:t>
            </a:r>
            <a:r>
              <a:rPr lang="ru-RU" sz="2800" dirty="0" smtClean="0">
                <a:solidFill>
                  <a:schemeClr val="bg1"/>
                </a:solidFill>
              </a:rPr>
              <a:t> з </a:t>
            </a:r>
            <a:r>
              <a:rPr lang="ru-RU" sz="2800" dirty="0" err="1" smtClean="0">
                <a:solidFill>
                  <a:schemeClr val="bg1"/>
                </a:solidFill>
              </a:rPr>
              <a:t>шовку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або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парчі</a:t>
            </a:r>
            <a:r>
              <a:rPr lang="ru-RU" sz="2800" dirty="0" smtClean="0">
                <a:solidFill>
                  <a:schemeClr val="bg1"/>
                </a:solidFill>
              </a:rPr>
              <a:t>. Вони часто </a:t>
            </a:r>
            <a:r>
              <a:rPr lang="ru-RU" sz="2800" dirty="0" err="1" smtClean="0">
                <a:solidFill>
                  <a:schemeClr val="bg1"/>
                </a:solidFill>
              </a:rPr>
              <a:t>доповнювалися</a:t>
            </a:r>
            <a:r>
              <a:rPr lang="ru-RU" sz="2800" dirty="0" smtClean="0">
                <a:solidFill>
                  <a:schemeClr val="bg1"/>
                </a:solidFill>
              </a:rPr>
              <a:t> пряжками </a:t>
            </a:r>
            <a:r>
              <a:rPr lang="ru-RU" sz="2800" dirty="0" err="1" smtClean="0">
                <a:solidFill>
                  <a:schemeClr val="bg1"/>
                </a:solidFill>
              </a:rPr>
              <a:t>зі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стразів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Великим </a:t>
            </a:r>
            <a:r>
              <a:rPr lang="ru-RU" sz="2800" dirty="0" err="1" smtClean="0">
                <a:solidFill>
                  <a:schemeClr val="bg1"/>
                </a:solidFill>
              </a:rPr>
              <a:t>успіхом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користувалася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взуття</a:t>
            </a:r>
            <a:r>
              <a:rPr lang="ru-RU" sz="2800" dirty="0" smtClean="0">
                <a:solidFill>
                  <a:schemeClr val="bg1"/>
                </a:solidFill>
              </a:rPr>
              <a:t> Роже </a:t>
            </a:r>
            <a:r>
              <a:rPr lang="ru-RU" sz="2800" dirty="0" err="1" smtClean="0">
                <a:solidFill>
                  <a:schemeClr val="bg1"/>
                </a:solidFill>
              </a:rPr>
              <a:t>Вів'єр</a:t>
            </a:r>
            <a:r>
              <a:rPr lang="ru-RU" sz="2800" dirty="0" smtClean="0">
                <a:solidFill>
                  <a:schemeClr val="bg1"/>
                </a:solidFill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</a:rPr>
              <a:t>який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всі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колекції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Діора</a:t>
            </a:r>
            <a:r>
              <a:rPr lang="ru-RU" sz="2800" dirty="0" smtClean="0">
                <a:solidFill>
                  <a:schemeClr val="bg1"/>
                </a:solidFill>
              </a:rPr>
              <a:t>. У 1953 </a:t>
            </a:r>
            <a:r>
              <a:rPr lang="ru-RU" sz="2800" dirty="0" err="1" smtClean="0">
                <a:solidFill>
                  <a:schemeClr val="bg1"/>
                </a:solidFill>
              </a:rPr>
              <a:t>році</a:t>
            </a:r>
            <a:r>
              <a:rPr lang="ru-RU" sz="2800" dirty="0">
                <a:solidFill>
                  <a:schemeClr val="bg1"/>
                </a:solidFill>
              </a:rPr>
              <a:t>, оформляв  </a:t>
            </a:r>
            <a:r>
              <a:rPr lang="ru-RU" sz="2800" dirty="0" smtClean="0">
                <a:solidFill>
                  <a:schemeClr val="bg1"/>
                </a:solidFill>
              </a:rPr>
              <a:t>до </a:t>
            </a:r>
            <a:r>
              <a:rPr lang="ru-RU" sz="2800" dirty="0" err="1" smtClean="0">
                <a:solidFill>
                  <a:schemeClr val="bg1"/>
                </a:solidFill>
              </a:rPr>
              <a:t>коронації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Єлизавети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Англійської</a:t>
            </a:r>
            <a:r>
              <a:rPr lang="ru-RU" sz="2800" dirty="0" smtClean="0">
                <a:solidFill>
                  <a:schemeClr val="bg1"/>
                </a:solidFill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</a:rPr>
              <a:t>він</a:t>
            </a:r>
            <a:r>
              <a:rPr lang="ru-RU" sz="2800" dirty="0" smtClean="0">
                <a:solidFill>
                  <a:schemeClr val="bg1"/>
                </a:solidFill>
              </a:rPr>
              <a:t> створив </a:t>
            </a:r>
            <a:r>
              <a:rPr lang="ru-RU" sz="2800" dirty="0" err="1" smtClean="0">
                <a:solidFill>
                  <a:schemeClr val="bg1"/>
                </a:solidFill>
              </a:rPr>
              <a:t>сандалі</a:t>
            </a:r>
            <a:r>
              <a:rPr lang="ru-RU" sz="2800" dirty="0" smtClean="0">
                <a:solidFill>
                  <a:schemeClr val="bg1"/>
                </a:solidFill>
              </a:rPr>
              <a:t> з золотою </a:t>
            </a:r>
            <a:r>
              <a:rPr lang="ru-RU" sz="2800" dirty="0" err="1" smtClean="0">
                <a:solidFill>
                  <a:schemeClr val="bg1"/>
                </a:solidFill>
              </a:rPr>
              <a:t>шкіри</a:t>
            </a:r>
            <a:r>
              <a:rPr lang="ru-RU" sz="2800" dirty="0" smtClean="0">
                <a:solidFill>
                  <a:schemeClr val="bg1"/>
                </a:solidFill>
              </a:rPr>
              <a:t> з каблуками, </a:t>
            </a:r>
            <a:r>
              <a:rPr lang="ru-RU" sz="2800" dirty="0" err="1" smtClean="0">
                <a:solidFill>
                  <a:schemeClr val="bg1"/>
                </a:solidFill>
              </a:rPr>
              <a:t>посипаними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рубінами</a:t>
            </a:r>
            <a:r>
              <a:rPr lang="ru-RU" sz="2800" dirty="0" smtClean="0">
                <a:solidFill>
                  <a:schemeClr val="bg1"/>
                </a:solidFill>
              </a:rPr>
              <a:t>. У 1955 </a:t>
            </a:r>
            <a:r>
              <a:rPr lang="ru-RU" sz="2800" dirty="0" err="1" smtClean="0">
                <a:solidFill>
                  <a:schemeClr val="bg1"/>
                </a:solidFill>
              </a:rPr>
              <a:t>році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Вів'єр</a:t>
            </a:r>
            <a:r>
              <a:rPr lang="ru-RU" sz="2800" dirty="0" smtClean="0">
                <a:solidFill>
                  <a:schemeClr val="bg1"/>
                </a:solidFill>
              </a:rPr>
              <a:t> представив </a:t>
            </a:r>
            <a:r>
              <a:rPr lang="ru-RU" sz="2800" dirty="0" err="1" smtClean="0">
                <a:solidFill>
                  <a:schemeClr val="bg1"/>
                </a:solidFill>
              </a:rPr>
              <a:t>туфлі</a:t>
            </a:r>
            <a:r>
              <a:rPr lang="ru-RU" sz="2800" dirty="0" smtClean="0">
                <a:solidFill>
                  <a:schemeClr val="bg1"/>
                </a:solidFill>
              </a:rPr>
              <a:t> з каблуком «шок», сильно </a:t>
            </a:r>
            <a:r>
              <a:rPr lang="ru-RU" sz="2800" dirty="0" err="1" smtClean="0">
                <a:solidFill>
                  <a:schemeClr val="bg1"/>
                </a:solidFill>
              </a:rPr>
              <a:t>скошеним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всередину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73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8746"/>
          <a:stretch/>
        </p:blipFill>
        <p:spPr>
          <a:xfrm>
            <a:off x="-1" y="0"/>
            <a:ext cx="944954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477" r="2612"/>
          <a:stretch/>
        </p:blipFill>
        <p:spPr>
          <a:xfrm>
            <a:off x="0" y="0"/>
            <a:ext cx="9226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151"/>
          <a:stretch/>
        </p:blipFill>
        <p:spPr>
          <a:xfrm>
            <a:off x="0" y="0"/>
            <a:ext cx="9482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0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6122">
            <a:off x="225247" y="260322"/>
            <a:ext cx="4898513" cy="4807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95566">
            <a:off x="5125900" y="23895"/>
            <a:ext cx="3624557" cy="2308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089" y="2075411"/>
            <a:ext cx="3757390" cy="28180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784" y="4411835"/>
            <a:ext cx="3393908" cy="2262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93270">
            <a:off x="6640999" y="4629095"/>
            <a:ext cx="1576289" cy="20449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962" y="5423803"/>
            <a:ext cx="2738954" cy="138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4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04"/>
            <a:ext cx="2647666" cy="68366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5420" r="9347"/>
          <a:stretch/>
        </p:blipFill>
        <p:spPr>
          <a:xfrm>
            <a:off x="2647666" y="21304"/>
            <a:ext cx="3862317" cy="68366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9800" r="18558"/>
          <a:stretch/>
        </p:blipFill>
        <p:spPr>
          <a:xfrm>
            <a:off x="5928090" y="10652"/>
            <a:ext cx="321591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182" y="5513697"/>
            <a:ext cx="8857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Прикраси. Прикраси з </a:t>
            </a:r>
            <a:r>
              <a:rPr lang="ru-RU" sz="2400" b="1" dirty="0" err="1" smtClean="0">
                <a:solidFill>
                  <a:srgbClr val="FF0000"/>
                </a:solidFill>
              </a:rPr>
              <a:t>перлів</a:t>
            </a:r>
            <a:r>
              <a:rPr lang="ru-RU" sz="2400" b="1" dirty="0" smtClean="0">
                <a:solidFill>
                  <a:srgbClr val="FF0000"/>
                </a:solidFill>
              </a:rPr>
              <a:t> стали </a:t>
            </a:r>
            <a:r>
              <a:rPr lang="ru-RU" sz="2400" b="1" dirty="0" err="1" smtClean="0">
                <a:solidFill>
                  <a:srgbClr val="FF0000"/>
                </a:solidFill>
              </a:rPr>
              <a:t>головним</a:t>
            </a:r>
            <a:r>
              <a:rPr lang="ru-RU" sz="2400" b="1" dirty="0" smtClean="0">
                <a:solidFill>
                  <a:srgbClr val="FF0000"/>
                </a:solidFill>
              </a:rPr>
              <a:t> трендом 50-х. </a:t>
            </a:r>
            <a:r>
              <a:rPr lang="ru-RU" sz="2400" b="1" dirty="0" err="1" smtClean="0">
                <a:solidFill>
                  <a:srgbClr val="FF0000"/>
                </a:solidFill>
              </a:rPr>
              <a:t>Їх</a:t>
            </a:r>
            <a:r>
              <a:rPr lang="ru-RU" sz="2400" b="1" dirty="0" smtClean="0">
                <a:solidFill>
                  <a:srgbClr val="FF0000"/>
                </a:solidFill>
              </a:rPr>
              <a:t> носили як в </a:t>
            </a:r>
            <a:r>
              <a:rPr lang="ru-RU" sz="2400" b="1" dirty="0" err="1" smtClean="0">
                <a:solidFill>
                  <a:srgbClr val="FF0000"/>
                </a:solidFill>
              </a:rPr>
              <a:t>повсякденному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житті</a:t>
            </a:r>
            <a:r>
              <a:rPr lang="ru-RU" sz="2400" b="1" dirty="0" smtClean="0">
                <a:solidFill>
                  <a:srgbClr val="FF0000"/>
                </a:solidFill>
              </a:rPr>
              <a:t>, так і на </a:t>
            </a:r>
            <a:r>
              <a:rPr lang="ru-RU" sz="2400" b="1" dirty="0" err="1" smtClean="0">
                <a:solidFill>
                  <a:srgbClr val="FF0000"/>
                </a:solidFill>
              </a:rPr>
              <a:t>офіційні</a:t>
            </a:r>
            <a:r>
              <a:rPr lang="ru-RU" sz="2400" b="1" dirty="0" smtClean="0">
                <a:solidFill>
                  <a:srgbClr val="FF0000"/>
                </a:solidFill>
              </a:rPr>
              <a:t> заходи. </a:t>
            </a:r>
            <a:r>
              <a:rPr lang="ru-RU" sz="2400" b="1" dirty="0" err="1" smtClean="0">
                <a:solidFill>
                  <a:srgbClr val="FF0000"/>
                </a:solidFill>
              </a:rPr>
              <a:t>Багато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жінок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одягали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перлові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намиста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навіть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вдома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27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9422" y="1"/>
            <a:ext cx="32998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u="sng" dirty="0" err="1" smtClean="0">
                <a:solidFill>
                  <a:schemeClr val="bg1"/>
                </a:solidFill>
              </a:rPr>
              <a:t>Головні</a:t>
            </a:r>
            <a:r>
              <a:rPr lang="ru-RU" sz="4000" b="1" i="1" u="sng" dirty="0" smtClean="0">
                <a:solidFill>
                  <a:schemeClr val="bg1"/>
                </a:solidFill>
              </a:rPr>
              <a:t> </a:t>
            </a:r>
            <a:r>
              <a:rPr lang="ru-RU" sz="4000" b="1" i="1" u="sng" dirty="0" err="1" smtClean="0">
                <a:solidFill>
                  <a:schemeClr val="bg1"/>
                </a:solidFill>
              </a:rPr>
              <a:t>убори</a:t>
            </a:r>
            <a:endParaRPr lang="ru-RU" sz="4000" b="1" i="1" u="sng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20" b="100000" l="200" r="96800">
                        <a14:foregroundMark x1="28200" y1="58997" x2="28200" y2="58997"/>
                        <a14:foregroundMark x1="24400" y1="71681" x2="24400" y2="71681"/>
                        <a14:foregroundMark x1="24200" y1="68584" x2="24400" y2="67847"/>
                        <a14:foregroundMark x1="25000" y1="64749" x2="25000" y2="64749"/>
                        <a14:foregroundMark x1="27000" y1="59292" x2="27000" y2="59292"/>
                        <a14:foregroundMark x1="28600" y1="52212" x2="28600" y2="52212"/>
                        <a14:foregroundMark x1="29600" y1="48820" x2="29600" y2="48820"/>
                        <a14:foregroundMark x1="21000" y1="67552" x2="21000" y2="67552"/>
                        <a14:foregroundMark x1="21600" y1="64602" x2="21600" y2="64602"/>
                        <a14:foregroundMark x1="21600" y1="64307" x2="22200" y2="63717"/>
                        <a14:foregroundMark x1="23600" y1="62684" x2="23600" y2="62684"/>
                        <a14:foregroundMark x1="24000" y1="61209" x2="24000" y2="61209"/>
                        <a14:foregroundMark x1="24200" y1="59735" x2="24200" y2="59735"/>
                        <a14:foregroundMark x1="24400" y1="56342" x2="24400" y2="56342"/>
                        <a14:foregroundMark x1="26000" y1="54867" x2="26600" y2="53982"/>
                        <a14:foregroundMark x1="46000" y1="26549" x2="46000" y2="26549"/>
                        <a14:foregroundMark x1="48600" y1="23894" x2="48600" y2="23894"/>
                        <a14:foregroundMark x1="50800" y1="23599" x2="50800" y2="23599"/>
                        <a14:foregroundMark x1="70800" y1="58702" x2="70800" y2="58702"/>
                        <a14:foregroundMark x1="73400" y1="62979" x2="73400" y2="62979"/>
                        <a14:foregroundMark x1="10400" y1="86431" x2="10400" y2="86431"/>
                        <a14:foregroundMark x1="3800" y1="91888" x2="3800" y2="91888"/>
                        <a14:foregroundMark x1="11400" y1="84071" x2="11400" y2="84071"/>
                        <a14:foregroundMark x1="57400" y1="72861" x2="57400" y2="72861"/>
                        <a14:backgroundMark x1="68000" y1="70059" x2="68000" y2="70059"/>
                        <a14:backgroundMark x1="78000" y1="71091" x2="78000" y2="71091"/>
                        <a14:backgroundMark x1="87000" y1="69027" x2="87000" y2="69027"/>
                        <a14:backgroundMark x1="85000" y1="71681" x2="85000" y2="73156"/>
                        <a14:backgroundMark x1="84200" y1="75959" x2="83600" y2="77581"/>
                        <a14:backgroundMark x1="83200" y1="78024" x2="81200" y2="78761"/>
                        <a14:backgroundMark x1="72000" y1="74631" x2="73200" y2="76991"/>
                        <a14:backgroundMark x1="75600" y1="80531" x2="76400" y2="81858"/>
                        <a14:backgroundMark x1="78400" y1="83333" x2="78600" y2="84661"/>
                        <a14:backgroundMark x1="80000" y1="87316" x2="81200" y2="88791"/>
                        <a14:backgroundMark x1="83000" y1="90265" x2="83000" y2="90265"/>
                        <a14:backgroundMark x1="75200" y1="50000" x2="75200" y2="50000"/>
                        <a14:backgroundMark x1="70600" y1="48525" x2="70600" y2="48525"/>
                        <a14:backgroundMark x1="41400" y1="26106" x2="41400" y2="26106"/>
                        <a14:backgroundMark x1="7000" y1="68142" x2="7000" y2="68142"/>
                        <a14:backgroundMark x1="3600" y1="81858" x2="3600" y2="81858"/>
                        <a14:backgroundMark x1="9000" y1="76401" x2="9000" y2="76401"/>
                        <a14:backgroundMark x1="12400" y1="77581" x2="12400" y2="77581"/>
                        <a14:backgroundMark x1="30000" y1="66667" x2="30000" y2="66667"/>
                        <a14:backgroundMark x1="30200" y1="64897" x2="30200" y2="64897"/>
                        <a14:backgroundMark x1="79200" y1="94985" x2="79200" y2="94985"/>
                        <a14:backgroundMark x1="73000" y1="89086" x2="73000" y2="89086"/>
                        <a14:backgroundMark x1="76600" y1="94985" x2="76600" y2="94985"/>
                        <a14:backgroundMark x1="93600" y1="86726" x2="93600" y2="86726"/>
                        <a14:backgroundMark x1="94200" y1="81711" x2="94200" y2="81711"/>
                        <a14:backgroundMark x1="72000" y1="54277" x2="72000" y2="54277"/>
                        <a14:backgroundMark x1="70800" y1="51917" x2="70800" y2="51917"/>
                        <a14:backgroundMark x1="47600" y1="12979" x2="47600" y2="12979"/>
                        <a14:backgroundMark x1="2800" y1="88496" x2="2800" y2="88496"/>
                        <a14:backgroundMark x1="57400" y1="66077" x2="57400" y2="66077"/>
                        <a14:backgroundMark x1="61800" y1="59735" x2="61800" y2="59735"/>
                      </a14:backgroundRemoval>
                    </a14:imgEffect>
                  </a14:imgLayer>
                </a14:imgProps>
              </a:ext>
            </a:extLst>
          </a:blip>
          <a:srcRect t="19377"/>
          <a:stretch/>
        </p:blipFill>
        <p:spPr>
          <a:xfrm>
            <a:off x="4572000" y="1651379"/>
            <a:ext cx="4762500" cy="52066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3070" y="719738"/>
            <a:ext cx="496484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bg1"/>
                </a:solidFill>
              </a:rPr>
              <a:t>Капелюшки 50-х </a:t>
            </a:r>
            <a:r>
              <a:rPr lang="ru-RU" sz="2800" i="1" dirty="0" err="1" smtClean="0">
                <a:solidFill>
                  <a:schemeClr val="bg1"/>
                </a:solidFill>
              </a:rPr>
              <a:t>років</a:t>
            </a:r>
            <a:r>
              <a:rPr lang="ru-RU" sz="2800" i="1" dirty="0" smtClean="0">
                <a:solidFill>
                  <a:schemeClr val="bg1"/>
                </a:solidFill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</a:rPr>
              <a:t>завжди</a:t>
            </a:r>
            <a:r>
              <a:rPr lang="ru-RU" sz="2800" i="1" dirty="0" smtClean="0">
                <a:solidFill>
                  <a:schemeClr val="bg1"/>
                </a:solidFill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</a:rPr>
              <a:t>мали</a:t>
            </a:r>
            <a:r>
              <a:rPr lang="ru-RU" sz="2800" i="1" dirty="0" smtClean="0">
                <a:solidFill>
                  <a:schemeClr val="bg1"/>
                </a:solidFill>
              </a:rPr>
              <a:t> маленький і плоский верх, </a:t>
            </a:r>
            <a:r>
              <a:rPr lang="ru-RU" sz="2800" i="1" dirty="0" err="1" smtClean="0">
                <a:solidFill>
                  <a:schemeClr val="bg1"/>
                </a:solidFill>
              </a:rPr>
              <a:t>навіть</a:t>
            </a:r>
            <a:r>
              <a:rPr lang="ru-RU" sz="2800" i="1" dirty="0" smtClean="0">
                <a:solidFill>
                  <a:schemeClr val="bg1"/>
                </a:solidFill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</a:rPr>
              <a:t>якщо</a:t>
            </a:r>
            <a:r>
              <a:rPr lang="ru-RU" sz="2800" i="1" dirty="0" smtClean="0">
                <a:solidFill>
                  <a:schemeClr val="bg1"/>
                </a:solidFill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</a:rPr>
              <a:t>їх</a:t>
            </a:r>
            <a:r>
              <a:rPr lang="ru-RU" sz="2800" i="1" dirty="0" smtClean="0">
                <a:solidFill>
                  <a:schemeClr val="bg1"/>
                </a:solidFill>
              </a:rPr>
              <a:t> поля </a:t>
            </a:r>
            <a:r>
              <a:rPr lang="ru-RU" sz="2800" i="1" dirty="0" err="1" smtClean="0">
                <a:solidFill>
                  <a:schemeClr val="bg1"/>
                </a:solidFill>
              </a:rPr>
              <a:t>були</a:t>
            </a:r>
            <a:r>
              <a:rPr lang="ru-RU" sz="2800" i="1" dirty="0" smtClean="0">
                <a:solidFill>
                  <a:schemeClr val="bg1"/>
                </a:solidFill>
              </a:rPr>
              <a:t> широкими. </a:t>
            </a:r>
            <a:r>
              <a:rPr lang="ru-RU" sz="2800" i="1" dirty="0" err="1" smtClean="0">
                <a:solidFill>
                  <a:schemeClr val="bg1"/>
                </a:solidFill>
              </a:rPr>
              <a:t>Еволюція</a:t>
            </a:r>
            <a:r>
              <a:rPr lang="ru-RU" sz="2800" i="1" dirty="0" smtClean="0">
                <a:solidFill>
                  <a:schemeClr val="bg1"/>
                </a:solidFill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</a:rPr>
              <a:t>рухалася</a:t>
            </a:r>
            <a:r>
              <a:rPr lang="ru-RU" sz="2800" i="1" dirty="0" smtClean="0">
                <a:solidFill>
                  <a:schemeClr val="bg1"/>
                </a:solidFill>
              </a:rPr>
              <a:t> в </a:t>
            </a:r>
            <a:r>
              <a:rPr lang="ru-RU" sz="2800" i="1" dirty="0" err="1" smtClean="0">
                <a:solidFill>
                  <a:schemeClr val="bg1"/>
                </a:solidFill>
              </a:rPr>
              <a:t>бік</a:t>
            </a:r>
            <a:r>
              <a:rPr lang="ru-RU" sz="2800" i="1" dirty="0" smtClean="0">
                <a:solidFill>
                  <a:schemeClr val="bg1"/>
                </a:solidFill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</a:rPr>
              <a:t>казанків</a:t>
            </a:r>
            <a:r>
              <a:rPr lang="ru-RU" sz="2800" i="1" dirty="0" smtClean="0">
                <a:solidFill>
                  <a:schemeClr val="bg1"/>
                </a:solidFill>
              </a:rPr>
              <a:t> з </a:t>
            </a:r>
            <a:r>
              <a:rPr lang="ru-RU" sz="2800" i="1" dirty="0" err="1" smtClean="0">
                <a:solidFill>
                  <a:schemeClr val="bg1"/>
                </a:solidFill>
              </a:rPr>
              <a:t>пір'ям</a:t>
            </a:r>
            <a:r>
              <a:rPr lang="ru-RU" sz="2800" i="1" dirty="0" smtClean="0">
                <a:solidFill>
                  <a:schemeClr val="bg1"/>
                </a:solidFill>
              </a:rPr>
              <a:t>, </a:t>
            </a:r>
            <a:r>
              <a:rPr lang="ru-RU" sz="2800" i="1" dirty="0" err="1" smtClean="0">
                <a:solidFill>
                  <a:schemeClr val="bg1"/>
                </a:solidFill>
              </a:rPr>
              <a:t>вуаллю</a:t>
            </a:r>
            <a:r>
              <a:rPr lang="ru-RU" sz="2800" i="1" dirty="0" smtClean="0">
                <a:solidFill>
                  <a:schemeClr val="bg1"/>
                </a:solidFill>
              </a:rPr>
              <a:t>, </a:t>
            </a:r>
            <a:r>
              <a:rPr lang="ru-RU" sz="2800" i="1" dirty="0" err="1" smtClean="0">
                <a:solidFill>
                  <a:schemeClr val="bg1"/>
                </a:solidFill>
              </a:rPr>
              <a:t>іноді</a:t>
            </a:r>
            <a:r>
              <a:rPr lang="ru-RU" sz="2800" i="1" dirty="0" smtClean="0">
                <a:solidFill>
                  <a:schemeClr val="bg1"/>
                </a:solidFill>
              </a:rPr>
              <a:t> з </a:t>
            </a:r>
            <a:r>
              <a:rPr lang="ru-RU" sz="2800" i="1" dirty="0" err="1" smtClean="0">
                <a:solidFill>
                  <a:schemeClr val="bg1"/>
                </a:solidFill>
              </a:rPr>
              <a:t>квітами</a:t>
            </a:r>
            <a:r>
              <a:rPr lang="ru-RU" sz="2800" i="1" dirty="0" smtClean="0">
                <a:solidFill>
                  <a:schemeClr val="bg1"/>
                </a:solidFill>
              </a:rPr>
              <a:t>. Капелюшки </a:t>
            </a:r>
            <a:r>
              <a:rPr lang="ru-RU" sz="2800" i="1" dirty="0" err="1" smtClean="0">
                <a:solidFill>
                  <a:schemeClr val="bg1"/>
                </a:solidFill>
              </a:rPr>
              <a:t>надягали</a:t>
            </a:r>
            <a:r>
              <a:rPr lang="ru-RU" sz="2800" i="1" dirty="0" smtClean="0">
                <a:solidFill>
                  <a:schemeClr val="bg1"/>
                </a:solidFill>
              </a:rPr>
              <a:t> поверх </a:t>
            </a:r>
            <a:r>
              <a:rPr lang="ru-RU" sz="2800" i="1" dirty="0" err="1" smtClean="0">
                <a:solidFill>
                  <a:schemeClr val="bg1"/>
                </a:solidFill>
              </a:rPr>
              <a:t>пишно</a:t>
            </a:r>
            <a:r>
              <a:rPr lang="ru-RU" sz="2800" i="1" dirty="0" smtClean="0">
                <a:solidFill>
                  <a:schemeClr val="bg1"/>
                </a:solidFill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</a:rPr>
              <a:t>покладеного</a:t>
            </a:r>
            <a:r>
              <a:rPr lang="ru-RU" sz="2800" i="1" dirty="0" smtClean="0">
                <a:solidFill>
                  <a:schemeClr val="bg1"/>
                </a:solidFill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</a:rPr>
              <a:t>або</a:t>
            </a:r>
            <a:r>
              <a:rPr lang="ru-RU" sz="2800" i="1" dirty="0" smtClean="0">
                <a:solidFill>
                  <a:schemeClr val="bg1"/>
                </a:solidFill>
              </a:rPr>
              <a:t> гладко </a:t>
            </a:r>
            <a:r>
              <a:rPr lang="ru-RU" sz="2800" i="1" dirty="0" err="1" smtClean="0">
                <a:solidFill>
                  <a:schemeClr val="bg1"/>
                </a:solidFill>
              </a:rPr>
              <a:t>зачесаного</a:t>
            </a:r>
            <a:r>
              <a:rPr lang="ru-RU" sz="2800" i="1" dirty="0" smtClean="0">
                <a:solidFill>
                  <a:schemeClr val="bg1"/>
                </a:solidFill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</a:rPr>
              <a:t>волосся</a:t>
            </a:r>
            <a:r>
              <a:rPr lang="ru-RU" sz="2800" i="1" dirty="0" smtClean="0">
                <a:solidFill>
                  <a:schemeClr val="bg1"/>
                </a:solidFill>
              </a:rPr>
              <a:t>. </a:t>
            </a:r>
            <a:r>
              <a:rPr lang="ru-RU" sz="2800" i="1" dirty="0" err="1" smtClean="0">
                <a:solidFill>
                  <a:schemeClr val="bg1"/>
                </a:solidFill>
              </a:rPr>
              <a:t>Також</a:t>
            </a:r>
            <a:r>
              <a:rPr lang="ru-RU" sz="2800" i="1" dirty="0" smtClean="0">
                <a:solidFill>
                  <a:schemeClr val="bg1"/>
                </a:solidFill>
              </a:rPr>
              <a:t> популярна </a:t>
            </a:r>
            <a:r>
              <a:rPr lang="ru-RU" sz="2800" i="1" dirty="0" err="1" smtClean="0">
                <a:solidFill>
                  <a:schemeClr val="bg1"/>
                </a:solidFill>
              </a:rPr>
              <a:t>була</a:t>
            </a:r>
            <a:r>
              <a:rPr lang="ru-RU" sz="2800" i="1" dirty="0" smtClean="0">
                <a:solidFill>
                  <a:schemeClr val="bg1"/>
                </a:solidFill>
              </a:rPr>
              <a:t> одна </a:t>
            </a:r>
            <a:r>
              <a:rPr lang="ru-RU" sz="2800" i="1" dirty="0" err="1" smtClean="0">
                <a:solidFill>
                  <a:schemeClr val="bg1"/>
                </a:solidFill>
              </a:rPr>
              <a:t>шовкова</a:t>
            </a:r>
            <a:r>
              <a:rPr lang="ru-RU" sz="2800" i="1" dirty="0" smtClean="0">
                <a:solidFill>
                  <a:schemeClr val="bg1"/>
                </a:solidFill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</a:rPr>
              <a:t>стрічка</a:t>
            </a:r>
            <a:r>
              <a:rPr lang="ru-RU" sz="2800" i="1" dirty="0" smtClean="0">
                <a:solidFill>
                  <a:schemeClr val="bg1"/>
                </a:solidFill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</a:rPr>
              <a:t>замість</a:t>
            </a:r>
            <a:r>
              <a:rPr lang="ru-RU" sz="2800" i="1" dirty="0" smtClean="0">
                <a:solidFill>
                  <a:schemeClr val="bg1"/>
                </a:solidFill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</a:rPr>
              <a:t>капелюшка</a:t>
            </a:r>
            <a:r>
              <a:rPr lang="ru-RU" sz="2800" i="1" dirty="0" smtClean="0">
                <a:solidFill>
                  <a:schemeClr val="bg1"/>
                </a:solidFill>
              </a:rPr>
              <a:t>. </a:t>
            </a:r>
            <a:r>
              <a:rPr lang="ru-RU" sz="2800" i="1" dirty="0" err="1" smtClean="0">
                <a:solidFill>
                  <a:schemeClr val="bg1"/>
                </a:solidFill>
              </a:rPr>
              <a:t>Увечері</a:t>
            </a:r>
            <a:r>
              <a:rPr lang="ru-RU" sz="2800" i="1" dirty="0" smtClean="0">
                <a:solidFill>
                  <a:schemeClr val="bg1"/>
                </a:solidFill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</a:rPr>
              <a:t>її</a:t>
            </a:r>
            <a:r>
              <a:rPr lang="ru-RU" sz="2800" i="1" dirty="0" smtClean="0">
                <a:solidFill>
                  <a:schemeClr val="bg1"/>
                </a:solidFill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</a:rPr>
              <a:t>прикрашало</a:t>
            </a:r>
            <a:r>
              <a:rPr lang="ru-RU" sz="2800" i="1" dirty="0" smtClean="0">
                <a:solidFill>
                  <a:schemeClr val="bg1"/>
                </a:solidFill>
              </a:rPr>
              <a:t> </a:t>
            </a:r>
            <a:r>
              <a:rPr lang="ru-RU" sz="2800" i="1" dirty="0" err="1" smtClean="0">
                <a:solidFill>
                  <a:schemeClr val="bg1"/>
                </a:solidFill>
              </a:rPr>
              <a:t>довге</a:t>
            </a:r>
            <a:r>
              <a:rPr lang="ru-RU" sz="2800" i="1" dirty="0" smtClean="0">
                <a:solidFill>
                  <a:schemeClr val="bg1"/>
                </a:solidFill>
              </a:rPr>
              <a:t> перо.</a:t>
            </a:r>
            <a:endParaRPr lang="ru-RU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5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451770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706" y="-56298"/>
            <a:ext cx="4626294" cy="69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2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943" r="14420"/>
          <a:stretch/>
        </p:blipFill>
        <p:spPr>
          <a:xfrm>
            <a:off x="0" y="17663"/>
            <a:ext cx="2770495" cy="69607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548" t="197" r="12904" b="-197"/>
          <a:stretch/>
        </p:blipFill>
        <p:spPr>
          <a:xfrm>
            <a:off x="6100550" y="35327"/>
            <a:ext cx="3534770" cy="69254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7856" r="5942"/>
          <a:stretch/>
        </p:blipFill>
        <p:spPr>
          <a:xfrm>
            <a:off x="2756847" y="17663"/>
            <a:ext cx="3480179" cy="696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6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214" r="2562"/>
          <a:stretch/>
        </p:blipFill>
        <p:spPr>
          <a:xfrm>
            <a:off x="0" y="56739"/>
            <a:ext cx="4258101" cy="31973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254076"/>
            <a:ext cx="5306411" cy="36039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970" r="15572"/>
          <a:stretch/>
        </p:blipFill>
        <p:spPr>
          <a:xfrm>
            <a:off x="6620256" y="11896"/>
            <a:ext cx="2523744" cy="33278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100" y="56740"/>
            <a:ext cx="2871163" cy="32829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9560" t="7163" r="5605"/>
          <a:stretch/>
        </p:blipFill>
        <p:spPr>
          <a:xfrm>
            <a:off x="5306411" y="3343144"/>
            <a:ext cx="3837589" cy="345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4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126" r="2886"/>
          <a:stretch/>
        </p:blipFill>
        <p:spPr>
          <a:xfrm>
            <a:off x="0" y="0"/>
            <a:ext cx="9243705" cy="6953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011" y="5145205"/>
            <a:ext cx="8734567" cy="163121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Колірна гама </a:t>
            </a:r>
            <a:r>
              <a:rPr lang="ru-RU" sz="2000" b="1" dirty="0" err="1" smtClean="0">
                <a:solidFill>
                  <a:schemeClr val="bg1"/>
                </a:solidFill>
              </a:rPr>
              <a:t>макіяжу</a:t>
            </a:r>
            <a:r>
              <a:rPr lang="ru-RU" sz="2000" b="1" dirty="0" smtClean="0">
                <a:solidFill>
                  <a:schemeClr val="bg1"/>
                </a:solidFill>
              </a:rPr>
              <a:t> в 50-ті </a:t>
            </a:r>
            <a:r>
              <a:rPr lang="ru-RU" sz="2000" b="1" dirty="0" err="1" smtClean="0">
                <a:solidFill>
                  <a:schemeClr val="bg1"/>
                </a:solidFill>
              </a:rPr>
              <a:t>змінювалася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двічі</a:t>
            </a:r>
            <a:r>
              <a:rPr lang="ru-RU" sz="2000" b="1" dirty="0" smtClean="0">
                <a:solidFill>
                  <a:schemeClr val="bg1"/>
                </a:solidFill>
              </a:rPr>
              <a:t> на </a:t>
            </a:r>
            <a:r>
              <a:rPr lang="ru-RU" sz="2000" b="1" dirty="0" err="1" smtClean="0">
                <a:solidFill>
                  <a:schemeClr val="bg1"/>
                </a:solidFill>
              </a:rPr>
              <a:t>рік</a:t>
            </a:r>
            <a:r>
              <a:rPr lang="ru-RU" sz="2000" b="1" dirty="0" smtClean="0">
                <a:solidFill>
                  <a:schemeClr val="bg1"/>
                </a:solidFill>
              </a:rPr>
              <a:t> і </a:t>
            </a:r>
            <a:r>
              <a:rPr lang="ru-RU" sz="2000" b="1" dirty="0" err="1" smtClean="0">
                <a:solidFill>
                  <a:schemeClr val="bg1"/>
                </a:solidFill>
              </a:rPr>
              <a:t>була</a:t>
            </a:r>
            <a:r>
              <a:rPr lang="ru-RU" sz="2000" b="1" dirty="0" smtClean="0">
                <a:solidFill>
                  <a:schemeClr val="bg1"/>
                </a:solidFill>
              </a:rPr>
              <a:t> вельми </a:t>
            </a:r>
            <a:r>
              <a:rPr lang="ru-RU" sz="2000" b="1" dirty="0" err="1" smtClean="0">
                <a:solidFill>
                  <a:schemeClr val="bg1"/>
                </a:solidFill>
              </a:rPr>
              <a:t>екстравагантною</a:t>
            </a:r>
            <a:r>
              <a:rPr lang="ru-RU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err="1" smtClean="0">
                <a:solidFill>
                  <a:schemeClr val="bg1"/>
                </a:solidFill>
              </a:rPr>
              <a:t>Макіяж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підбирався</a:t>
            </a:r>
            <a:r>
              <a:rPr lang="ru-RU" sz="2000" b="1" dirty="0" smtClean="0">
                <a:solidFill>
                  <a:schemeClr val="bg1"/>
                </a:solidFill>
              </a:rPr>
              <a:t> в тон до </a:t>
            </a:r>
            <a:r>
              <a:rPr lang="ru-RU" sz="2000" b="1" dirty="0" err="1" smtClean="0">
                <a:solidFill>
                  <a:schemeClr val="bg1"/>
                </a:solidFill>
              </a:rPr>
              <a:t>одягу</a:t>
            </a:r>
            <a:r>
              <a:rPr lang="ru-RU" sz="2000" b="1" dirty="0" smtClean="0">
                <a:solidFill>
                  <a:schemeClr val="bg1"/>
                </a:solidFill>
              </a:rPr>
              <a:t> і </a:t>
            </a:r>
            <a:r>
              <a:rPr lang="ru-RU" sz="2000" b="1" dirty="0" err="1" smtClean="0">
                <a:solidFill>
                  <a:schemeClr val="bg1"/>
                </a:solidFill>
              </a:rPr>
              <a:t>аксесуарам</a:t>
            </a:r>
            <a:r>
              <a:rPr lang="ru-RU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err="1" smtClean="0">
                <a:solidFill>
                  <a:schemeClr val="bg1"/>
                </a:solidFill>
              </a:rPr>
              <a:t>Модними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були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білосніжна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шкіра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</a:rPr>
              <a:t>яскраві</a:t>
            </a:r>
            <a:r>
              <a:rPr lang="ru-RU" sz="2000" b="1" dirty="0" smtClean="0">
                <a:solidFill>
                  <a:schemeClr val="bg1"/>
                </a:solidFill>
              </a:rPr>
              <a:t> губи, </a:t>
            </a:r>
            <a:r>
              <a:rPr lang="ru-RU" sz="2000" b="1" dirty="0" err="1" smtClean="0">
                <a:solidFill>
                  <a:schemeClr val="bg1"/>
                </a:solidFill>
              </a:rPr>
              <a:t>підведені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чорною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підводкою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очі</a:t>
            </a:r>
            <a:r>
              <a:rPr lang="ru-RU" sz="2000" b="1" dirty="0" smtClean="0">
                <a:solidFill>
                  <a:schemeClr val="bg1"/>
                </a:solidFill>
              </a:rPr>
              <a:t>. Часто </a:t>
            </a:r>
            <a:r>
              <a:rPr lang="ru-RU" sz="2000" b="1" dirty="0" err="1" smtClean="0">
                <a:solidFill>
                  <a:schemeClr val="bg1"/>
                </a:solidFill>
              </a:rPr>
              <a:t>дами</a:t>
            </a:r>
            <a:r>
              <a:rPr lang="ru-RU" sz="2000" b="1" dirty="0" smtClean="0">
                <a:solidFill>
                  <a:schemeClr val="bg1"/>
                </a:solidFill>
              </a:rPr>
              <a:t> носили мушки. </a:t>
            </a:r>
            <a:r>
              <a:rPr lang="ru-RU" sz="2000" b="1" dirty="0" err="1" smtClean="0">
                <a:solidFill>
                  <a:schemeClr val="bg1"/>
                </a:solidFill>
              </a:rPr>
              <a:t>Було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прийнято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поєднувати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яскраві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кольори</a:t>
            </a:r>
            <a:r>
              <a:rPr lang="ru-RU" sz="2000" b="1" dirty="0" smtClean="0">
                <a:solidFill>
                  <a:schemeClr val="bg1"/>
                </a:solidFill>
              </a:rPr>
              <a:t> - </a:t>
            </a:r>
            <a:r>
              <a:rPr lang="ru-RU" sz="2000" b="1" dirty="0" err="1" smtClean="0">
                <a:solidFill>
                  <a:schemeClr val="bg1"/>
                </a:solidFill>
              </a:rPr>
              <a:t>наприклад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</a:rPr>
              <a:t>помаранчеву</a:t>
            </a:r>
            <a:r>
              <a:rPr lang="ru-RU" sz="2000" b="1" dirty="0" smtClean="0">
                <a:solidFill>
                  <a:schemeClr val="bg1"/>
                </a:solidFill>
              </a:rPr>
              <a:t> помаду і </a:t>
            </a:r>
            <a:r>
              <a:rPr lang="ru-RU" sz="2000" b="1" dirty="0" err="1" smtClean="0">
                <a:solidFill>
                  <a:schemeClr val="bg1"/>
                </a:solidFill>
              </a:rPr>
              <a:t>бірюзові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тіні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5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885"/>
          <a:stretch/>
        </p:blipFill>
        <p:spPr>
          <a:xfrm>
            <a:off x="4831308" y="115311"/>
            <a:ext cx="4094328" cy="66713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298" r="8351"/>
          <a:stretch/>
        </p:blipFill>
        <p:spPr>
          <a:xfrm>
            <a:off x="423080" y="143983"/>
            <a:ext cx="4072322" cy="661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8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71"/>
            <a:ext cx="4817660" cy="68823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549"/>
          <a:stretch/>
        </p:blipFill>
        <p:spPr>
          <a:xfrm>
            <a:off x="4449169" y="0"/>
            <a:ext cx="4694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4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isagistprofi.ru/wp-content/uploads/2012/09/YjWRuX6xsO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930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94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20839" y="5837409"/>
            <a:ext cx="2318263" cy="92333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ru-RU" sz="5400" dirty="0" err="1" smtClean="0">
                <a:solidFill>
                  <a:srgbClr val="FF0000"/>
                </a:solidFill>
              </a:rPr>
              <a:t>Зачіски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5534"/>
            <a:ext cx="394420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Жінки в 1950-і регулярно </a:t>
            </a:r>
            <a:r>
              <a:rPr lang="ru-RU" dirty="0" err="1" smtClean="0"/>
              <a:t>міняли</a:t>
            </a:r>
            <a:r>
              <a:rPr lang="ru-RU" dirty="0" smtClean="0"/>
              <a:t> </a:t>
            </a:r>
            <a:r>
              <a:rPr lang="ru-RU" dirty="0" err="1" smtClean="0"/>
              <a:t>зачіски</a:t>
            </a:r>
            <a:r>
              <a:rPr lang="ru-RU" dirty="0" smtClean="0"/>
              <a:t> і </a:t>
            </a:r>
            <a:r>
              <a:rPr lang="ru-RU" dirty="0" err="1" smtClean="0"/>
              <a:t>колір</a:t>
            </a:r>
            <a:r>
              <a:rPr lang="ru-RU" dirty="0" smtClean="0"/>
              <a:t> </a:t>
            </a:r>
            <a:r>
              <a:rPr lang="ru-RU" dirty="0" err="1" smtClean="0"/>
              <a:t>волосся</a:t>
            </a:r>
            <a:r>
              <a:rPr lang="ru-RU" dirty="0" smtClean="0"/>
              <a:t>. </a:t>
            </a:r>
            <a:r>
              <a:rPr lang="ru-RU" dirty="0" err="1" smtClean="0"/>
              <a:t>Наймоднішими</a:t>
            </a:r>
            <a:r>
              <a:rPr lang="ru-RU" dirty="0" smtClean="0"/>
              <a:t> </a:t>
            </a:r>
            <a:r>
              <a:rPr lang="ru-RU" dirty="0" err="1" smtClean="0"/>
              <a:t>залишалися</a:t>
            </a:r>
            <a:r>
              <a:rPr lang="ru-RU" dirty="0" smtClean="0"/>
              <a:t> блондинки. </a:t>
            </a:r>
            <a:r>
              <a:rPr lang="ru-RU" dirty="0" err="1" smtClean="0"/>
              <a:t>Волосся</a:t>
            </a:r>
            <a:r>
              <a:rPr lang="ru-RU" dirty="0" smtClean="0"/>
              <a:t> могли бути гладкими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хвилястими</a:t>
            </a:r>
            <a:r>
              <a:rPr lang="ru-RU" dirty="0" smtClean="0"/>
              <a:t>, короткими, до </a:t>
            </a:r>
            <a:r>
              <a:rPr lang="ru-RU" dirty="0" err="1" smtClean="0"/>
              <a:t>підборіддя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до </a:t>
            </a:r>
            <a:r>
              <a:rPr lang="ru-RU" dirty="0" err="1" smtClean="0"/>
              <a:t>плечей</a:t>
            </a:r>
            <a:r>
              <a:rPr lang="ru-RU" dirty="0" smtClean="0"/>
              <a:t>. У той час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популярні</a:t>
            </a:r>
            <a:r>
              <a:rPr lang="ru-RU" dirty="0" smtClean="0"/>
              <a:t> </a:t>
            </a:r>
            <a:r>
              <a:rPr lang="ru-RU" dirty="0" err="1" smtClean="0"/>
              <a:t>накладні</a:t>
            </a:r>
            <a:r>
              <a:rPr lang="ru-RU" dirty="0" smtClean="0"/>
              <a:t> чубчика і </a:t>
            </a:r>
            <a:r>
              <a:rPr lang="ru-RU" dirty="0" err="1" smtClean="0"/>
              <a:t>шиньйони</a:t>
            </a:r>
            <a:r>
              <a:rPr lang="ru-RU" dirty="0" smtClean="0"/>
              <a:t>. Лак для </a:t>
            </a:r>
            <a:r>
              <a:rPr lang="ru-RU" dirty="0" err="1" smtClean="0"/>
              <a:t>волосся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обов'язковим</a:t>
            </a:r>
            <a:r>
              <a:rPr lang="ru-RU" dirty="0" smtClean="0"/>
              <a:t> атрибутом </a:t>
            </a:r>
            <a:r>
              <a:rPr lang="ru-RU" dirty="0" err="1" smtClean="0"/>
              <a:t>зачіски</a:t>
            </a:r>
            <a:r>
              <a:rPr lang="ru-RU" dirty="0" smtClean="0"/>
              <a:t>. </a:t>
            </a:r>
            <a:r>
              <a:rPr lang="ru-RU" dirty="0" err="1" smtClean="0"/>
              <a:t>Також</a:t>
            </a:r>
            <a:r>
              <a:rPr lang="ru-RU" dirty="0" smtClean="0"/>
              <a:t> в 50-ті </a:t>
            </a:r>
            <a:r>
              <a:rPr lang="ru-RU" dirty="0" err="1" smtClean="0"/>
              <a:t>модними</a:t>
            </a:r>
            <a:r>
              <a:rPr lang="ru-RU" dirty="0" smtClean="0"/>
              <a:t> стали </a:t>
            </a:r>
            <a:r>
              <a:rPr lang="ru-RU" dirty="0" err="1" smtClean="0"/>
              <a:t>кінський</a:t>
            </a:r>
            <a:r>
              <a:rPr lang="ru-RU" dirty="0" smtClean="0"/>
              <a:t> </a:t>
            </a:r>
            <a:r>
              <a:rPr lang="ru-RU" dirty="0" err="1" smtClean="0"/>
              <a:t>хвіст</a:t>
            </a:r>
            <a:r>
              <a:rPr lang="ru-RU" dirty="0" smtClean="0"/>
              <a:t> і </a:t>
            </a:r>
            <a:r>
              <a:rPr lang="ru-RU" dirty="0" err="1" smtClean="0"/>
              <a:t>начісування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897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134" r="6164"/>
          <a:stretch/>
        </p:blipFill>
        <p:spPr>
          <a:xfrm>
            <a:off x="4681183" y="-8449"/>
            <a:ext cx="4462818" cy="6866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49"/>
            <a:ext cx="4681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4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687" r="8500"/>
          <a:stretch/>
        </p:blipFill>
        <p:spPr>
          <a:xfrm>
            <a:off x="0" y="0"/>
            <a:ext cx="453105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440" r="-1"/>
          <a:stretch/>
        </p:blipFill>
        <p:spPr>
          <a:xfrm>
            <a:off x="4528469" y="0"/>
            <a:ext cx="46155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7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6" y="20470"/>
            <a:ext cx="4053385" cy="68469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635" y="29874"/>
            <a:ext cx="4558353" cy="68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0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201"/>
          <a:stretch/>
        </p:blipFill>
        <p:spPr>
          <a:xfrm>
            <a:off x="0" y="1"/>
            <a:ext cx="9310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5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3404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0603"/>
          <a:stretch/>
        </p:blipFill>
        <p:spPr>
          <a:xfrm>
            <a:off x="4449170" y="0"/>
            <a:ext cx="4694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1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163"/>
          <a:stretch/>
        </p:blipFill>
        <p:spPr>
          <a:xfrm>
            <a:off x="0" y="0"/>
            <a:ext cx="914624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3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021" r="17980"/>
          <a:stretch/>
        </p:blipFill>
        <p:spPr>
          <a:xfrm>
            <a:off x="0" y="1"/>
            <a:ext cx="915384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337" y="5903893"/>
            <a:ext cx="90211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Іконами стилю в той час </a:t>
            </a:r>
            <a:r>
              <a:rPr lang="ru-RU" sz="2800" b="1" i="1" dirty="0" err="1" smtClean="0">
                <a:solidFill>
                  <a:srgbClr val="C00000"/>
                </a:solidFill>
              </a:rPr>
              <a:t>були</a:t>
            </a:r>
            <a:r>
              <a:rPr lang="ru-RU" sz="2800" b="1" i="1" dirty="0" smtClean="0">
                <a:solidFill>
                  <a:srgbClr val="C00000"/>
                </a:solidFill>
              </a:rPr>
              <a:t> </a:t>
            </a:r>
            <a:r>
              <a:rPr lang="ru-RU" sz="2800" b="1" i="1" dirty="0" err="1" smtClean="0">
                <a:solidFill>
                  <a:srgbClr val="C00000"/>
                </a:solidFill>
              </a:rPr>
              <a:t>Одрі</a:t>
            </a:r>
            <a:r>
              <a:rPr lang="ru-RU" sz="2800" b="1" i="1" dirty="0" smtClean="0">
                <a:solidFill>
                  <a:srgbClr val="C00000"/>
                </a:solidFill>
              </a:rPr>
              <a:t> Хепберн, </a:t>
            </a:r>
            <a:r>
              <a:rPr lang="ru-RU" sz="2800" b="1" i="1" dirty="0" err="1" smtClean="0">
                <a:solidFill>
                  <a:srgbClr val="C00000"/>
                </a:solidFill>
              </a:rPr>
              <a:t>Бріджит</a:t>
            </a:r>
            <a:r>
              <a:rPr lang="ru-RU" sz="2800" b="1" i="1" dirty="0" smtClean="0">
                <a:solidFill>
                  <a:srgbClr val="C00000"/>
                </a:solidFill>
              </a:rPr>
              <a:t> </a:t>
            </a:r>
            <a:r>
              <a:rPr lang="ru-RU" sz="2800" b="1" i="1" dirty="0" err="1" smtClean="0">
                <a:solidFill>
                  <a:srgbClr val="C00000"/>
                </a:solidFill>
              </a:rPr>
              <a:t>Бардо</a:t>
            </a:r>
            <a:r>
              <a:rPr lang="ru-RU" sz="2800" b="1" i="1" dirty="0" smtClean="0">
                <a:solidFill>
                  <a:srgbClr val="C00000"/>
                </a:solidFill>
              </a:rPr>
              <a:t>, </a:t>
            </a:r>
            <a:r>
              <a:rPr lang="ru-RU" sz="2800" b="1" i="1" dirty="0" err="1" smtClean="0">
                <a:solidFill>
                  <a:srgbClr val="C00000"/>
                </a:solidFill>
              </a:rPr>
              <a:t>Мерилін</a:t>
            </a:r>
            <a:r>
              <a:rPr lang="ru-RU" sz="2800" b="1" i="1" dirty="0" smtClean="0">
                <a:solidFill>
                  <a:srgbClr val="C00000"/>
                </a:solidFill>
              </a:rPr>
              <a:t> Монро, Грейс </a:t>
            </a:r>
            <a:r>
              <a:rPr lang="ru-RU" sz="2800" b="1" i="1" dirty="0" err="1" smtClean="0">
                <a:solidFill>
                  <a:srgbClr val="C00000"/>
                </a:solidFill>
              </a:rPr>
              <a:t>Келлі</a:t>
            </a:r>
            <a:r>
              <a:rPr lang="ru-RU" sz="2800" b="1" i="1" dirty="0" smtClean="0">
                <a:solidFill>
                  <a:srgbClr val="C00000"/>
                </a:solidFill>
              </a:rPr>
              <a:t>, </a:t>
            </a:r>
            <a:r>
              <a:rPr lang="ru-RU" sz="2800" b="1" i="1" dirty="0" err="1" smtClean="0">
                <a:solidFill>
                  <a:srgbClr val="C00000"/>
                </a:solidFill>
              </a:rPr>
              <a:t>Софі</a:t>
            </a:r>
            <a:r>
              <a:rPr lang="ru-RU" sz="2800" b="1" i="1" dirty="0" smtClean="0">
                <a:solidFill>
                  <a:srgbClr val="C00000"/>
                </a:solidFill>
              </a:rPr>
              <a:t> Лорен.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88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924" r="4447"/>
          <a:stretch/>
        </p:blipFill>
        <p:spPr>
          <a:xfrm>
            <a:off x="-1" y="1"/>
            <a:ext cx="947095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72644" y="5663977"/>
            <a:ext cx="27348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/>
              <a:t>Одрі</a:t>
            </a:r>
            <a:r>
              <a:rPr lang="ru-RU" sz="3600" dirty="0" smtClean="0"/>
              <a:t> </a:t>
            </a:r>
            <a:r>
              <a:rPr lang="ru-RU" sz="3200" b="1" dirty="0" smtClean="0"/>
              <a:t>Хепберн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05462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298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06436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139"/>
          <a:stretch/>
        </p:blipFill>
        <p:spPr>
          <a:xfrm>
            <a:off x="3848670" y="0"/>
            <a:ext cx="5404868" cy="68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4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58101" cy="70188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826" t="5337" r="26310"/>
          <a:stretch/>
        </p:blipFill>
        <p:spPr>
          <a:xfrm>
            <a:off x="4258101" y="-52757"/>
            <a:ext cx="4995080" cy="70716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72147" y="6110364"/>
            <a:ext cx="32953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</a:rPr>
              <a:t>Бріджит</a:t>
            </a: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</a:rPr>
              <a:t>Бардо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80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05"/>
            <a:ext cx="5581934" cy="68413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21363"/>
          <a:stretch/>
        </p:blipFill>
        <p:spPr>
          <a:xfrm>
            <a:off x="5581934" y="16604"/>
            <a:ext cx="3562065" cy="684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7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7623"/>
          <a:stretch/>
        </p:blipFill>
        <p:spPr>
          <a:xfrm>
            <a:off x="0" y="1"/>
            <a:ext cx="9318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1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8471"/>
          <a:stretch/>
        </p:blipFill>
        <p:spPr>
          <a:xfrm>
            <a:off x="0" y="0"/>
            <a:ext cx="940747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0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052" t="-398" r="3559" b="398"/>
          <a:stretch/>
        </p:blipFill>
        <p:spPr>
          <a:xfrm>
            <a:off x="0" y="0"/>
            <a:ext cx="9376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1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4750"/>
            <a:ext cx="6943725" cy="3143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81550" cy="3714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550" y="-16023"/>
            <a:ext cx="2533650" cy="37835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2987" t="10691" r="14221" b="2536"/>
          <a:stretch/>
        </p:blipFill>
        <p:spPr>
          <a:xfrm>
            <a:off x="7110484" y="0"/>
            <a:ext cx="2033516" cy="38350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t="5705" b="8889"/>
          <a:stretch/>
        </p:blipFill>
        <p:spPr>
          <a:xfrm>
            <a:off x="6943725" y="3614524"/>
            <a:ext cx="2200275" cy="334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8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667" r="6860"/>
          <a:stretch/>
        </p:blipFill>
        <p:spPr>
          <a:xfrm>
            <a:off x="0" y="0"/>
            <a:ext cx="532262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270" y="0"/>
            <a:ext cx="4697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2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471"/>
            <a:ext cx="5404513" cy="68784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879" y="0"/>
            <a:ext cx="4137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34106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0107" y="955343"/>
            <a:ext cx="2265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Соф</a:t>
            </a:r>
            <a:r>
              <a:rPr lang="uk-UA" sz="3200" b="1" dirty="0" smtClean="0">
                <a:solidFill>
                  <a:srgbClr val="C00000"/>
                </a:solidFill>
              </a:rPr>
              <a:t>і</a:t>
            </a:r>
            <a:r>
              <a:rPr lang="ru-RU" sz="3200" b="1" dirty="0" smtClean="0">
                <a:solidFill>
                  <a:srgbClr val="C00000"/>
                </a:solidFill>
              </a:rPr>
              <a:t> Лорен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6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160"/>
          <a:stretch/>
        </p:blipFill>
        <p:spPr>
          <a:xfrm>
            <a:off x="0" y="0"/>
            <a:ext cx="4574294" cy="69601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287" y="0"/>
            <a:ext cx="4787713" cy="696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5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499"/>
          <a:stretch/>
        </p:blipFill>
        <p:spPr>
          <a:xfrm>
            <a:off x="0" y="0"/>
            <a:ext cx="474269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5352" r="-263"/>
          <a:stretch/>
        </p:blipFill>
        <p:spPr>
          <a:xfrm>
            <a:off x="4735773" y="1"/>
            <a:ext cx="4408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7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9621"/>
            <a:ext cx="4531057" cy="69476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683" y="0"/>
            <a:ext cx="5270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9509"/>
          <a:stretch/>
        </p:blipFill>
        <p:spPr>
          <a:xfrm>
            <a:off x="0" y="-242229"/>
            <a:ext cx="9144000" cy="71002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23582" y="2646165"/>
            <a:ext cx="747897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Дякую</a:t>
            </a:r>
            <a:r>
              <a:rPr lang="ru-RU" sz="8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 за </a:t>
            </a:r>
            <a:r>
              <a:rPr lang="ru-RU" sz="80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увагу</a:t>
            </a:r>
            <a:r>
              <a:rPr lang="ru-RU" sz="8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!</a:t>
            </a:r>
            <a:endParaRPr lang="ru-RU" sz="8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3626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209" t="918" r="1343" b="-918"/>
          <a:stretch/>
        </p:blipFill>
        <p:spPr>
          <a:xfrm>
            <a:off x="-617329" y="-156949"/>
            <a:ext cx="9761329" cy="701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5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5"/>
            <a:ext cx="9144000" cy="68566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58703" y="109182"/>
            <a:ext cx="670787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У</a:t>
            </a:r>
            <a:r>
              <a:rPr lang="ru-RU" sz="2800" dirty="0" smtClean="0">
                <a:solidFill>
                  <a:schemeClr val="bg1"/>
                </a:solidFill>
              </a:rPr>
              <a:t>родженець </a:t>
            </a:r>
            <a:r>
              <a:rPr lang="ru-RU" sz="2800" dirty="0" err="1" smtClean="0">
                <a:solidFill>
                  <a:schemeClr val="bg1"/>
                </a:solidFill>
              </a:rPr>
              <a:t>Іспанії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b="1" i="1" u="sng" dirty="0" err="1" smtClean="0">
                <a:solidFill>
                  <a:srgbClr val="FF0000"/>
                </a:solidFill>
              </a:rPr>
              <a:t>Крістобаль</a:t>
            </a:r>
            <a:r>
              <a:rPr lang="ru-RU" sz="2800" b="1" i="1" u="sng" dirty="0" smtClean="0">
                <a:solidFill>
                  <a:srgbClr val="FF0000"/>
                </a:solidFill>
              </a:rPr>
              <a:t> </a:t>
            </a:r>
            <a:r>
              <a:rPr lang="ru-RU" sz="2800" b="1" i="1" u="sng" dirty="0" err="1" smtClean="0">
                <a:solidFill>
                  <a:srgbClr val="FF0000"/>
                </a:solidFill>
              </a:rPr>
              <a:t>Баленс</a:t>
            </a:r>
            <a:r>
              <a:rPr lang="uk-UA" sz="2800" b="1" i="1" u="sng" dirty="0" smtClean="0">
                <a:solidFill>
                  <a:srgbClr val="FF0000"/>
                </a:solidFill>
              </a:rPr>
              <a:t>і</a:t>
            </a:r>
            <a:r>
              <a:rPr lang="ru-RU" sz="2800" b="1" i="1" u="sng" dirty="0" smtClean="0">
                <a:solidFill>
                  <a:srgbClr val="FF0000"/>
                </a:solidFill>
              </a:rPr>
              <a:t>ага </a:t>
            </a:r>
            <a:r>
              <a:rPr lang="ru-RU" sz="2800" dirty="0" smtClean="0">
                <a:solidFill>
                  <a:schemeClr val="bg1"/>
                </a:solidFill>
              </a:rPr>
              <a:t>став </a:t>
            </a:r>
            <a:r>
              <a:rPr lang="ru-RU" sz="2800" dirty="0" err="1" smtClean="0">
                <a:solidFill>
                  <a:schemeClr val="bg1"/>
                </a:solidFill>
              </a:rPr>
              <a:t>ще</a:t>
            </a:r>
            <a:r>
              <a:rPr lang="ru-RU" sz="2800" dirty="0" smtClean="0">
                <a:solidFill>
                  <a:schemeClr val="bg1"/>
                </a:solidFill>
              </a:rPr>
              <a:t> одним великим дизайнером того часу. </a:t>
            </a:r>
            <a:r>
              <a:rPr lang="ru-RU" sz="2800" dirty="0" err="1" smtClean="0">
                <a:solidFill>
                  <a:schemeClr val="bg1"/>
                </a:solidFill>
              </a:rPr>
              <a:t>Він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був</a:t>
            </a:r>
            <a:r>
              <a:rPr lang="ru-RU" sz="2800" dirty="0" smtClean="0">
                <a:solidFill>
                  <a:schemeClr val="bg1"/>
                </a:solidFill>
              </a:rPr>
              <a:t> одним з </a:t>
            </a:r>
            <a:r>
              <a:rPr lang="ru-RU" sz="2800" dirty="0" err="1" smtClean="0">
                <a:solidFill>
                  <a:schemeClr val="bg1"/>
                </a:solidFill>
              </a:rPr>
              <a:t>небагатьох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кутюр'є</a:t>
            </a:r>
            <a:r>
              <a:rPr lang="ru-RU" sz="2800" dirty="0" smtClean="0">
                <a:solidFill>
                  <a:schemeClr val="bg1"/>
                </a:solidFill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</a:rPr>
              <a:t>що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мали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практичний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досвід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виготовлення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одягу</a:t>
            </a:r>
            <a:r>
              <a:rPr lang="ru-RU" sz="2800" dirty="0" smtClean="0">
                <a:solidFill>
                  <a:schemeClr val="bg1"/>
                </a:solidFill>
              </a:rPr>
              <a:t>, і </a:t>
            </a:r>
            <a:r>
              <a:rPr lang="ru-RU" sz="2800" dirty="0" err="1" smtClean="0">
                <a:solidFill>
                  <a:schemeClr val="bg1"/>
                </a:solidFill>
              </a:rPr>
              <a:t>прагнув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досягти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досконалості</a:t>
            </a:r>
            <a:r>
              <a:rPr lang="ru-RU" sz="2800" dirty="0" smtClean="0">
                <a:solidFill>
                  <a:schemeClr val="bg1"/>
                </a:solidFill>
              </a:rPr>
              <a:t> в кожному </a:t>
            </a:r>
            <a:r>
              <a:rPr lang="ru-RU" sz="2800" dirty="0" err="1" smtClean="0">
                <a:solidFill>
                  <a:schemeClr val="bg1"/>
                </a:solidFill>
              </a:rPr>
              <a:t>стібку</a:t>
            </a:r>
            <a:r>
              <a:rPr lang="ru-RU" sz="2800" dirty="0" smtClean="0">
                <a:solidFill>
                  <a:schemeClr val="bg1"/>
                </a:solidFill>
              </a:rPr>
              <a:t> і </a:t>
            </a:r>
            <a:r>
              <a:rPr lang="ru-RU" sz="2800" dirty="0" err="1" smtClean="0">
                <a:solidFill>
                  <a:schemeClr val="bg1"/>
                </a:solidFill>
              </a:rPr>
              <a:t>шві</a:t>
            </a:r>
            <a:r>
              <a:rPr lang="ru-RU" sz="2800" dirty="0" smtClean="0">
                <a:solidFill>
                  <a:schemeClr val="bg1"/>
                </a:solidFill>
              </a:rPr>
              <a:t>. </a:t>
            </a:r>
            <a:r>
              <a:rPr lang="ru-RU" sz="2800" dirty="0" err="1" smtClean="0">
                <a:solidFill>
                  <a:schemeClr val="bg1"/>
                </a:solidFill>
              </a:rPr>
              <a:t>Баленсіага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створював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одяг</a:t>
            </a:r>
            <a:r>
              <a:rPr lang="ru-RU" sz="2800" dirty="0" smtClean="0">
                <a:solidFill>
                  <a:schemeClr val="bg1"/>
                </a:solidFill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</a:rPr>
              <a:t>що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нагадує</a:t>
            </a:r>
            <a:r>
              <a:rPr lang="ru-RU" sz="2800" dirty="0" smtClean="0">
                <a:solidFill>
                  <a:schemeClr val="bg1"/>
                </a:solidFill>
              </a:rPr>
              <a:t> твори </a:t>
            </a:r>
            <a:r>
              <a:rPr lang="ru-RU" sz="2800" dirty="0" err="1" smtClean="0">
                <a:solidFill>
                  <a:schemeClr val="bg1"/>
                </a:solidFill>
              </a:rPr>
              <a:t>мистецтва</a:t>
            </a:r>
            <a:r>
              <a:rPr lang="ru-RU" sz="2800" dirty="0" smtClean="0">
                <a:solidFill>
                  <a:schemeClr val="bg1"/>
                </a:solidFill>
              </a:rPr>
              <a:t>. </a:t>
            </a:r>
            <a:r>
              <a:rPr lang="ru-RU" sz="2800" dirty="0" err="1" smtClean="0">
                <a:solidFill>
                  <a:schemeClr val="bg1"/>
                </a:solidFill>
              </a:rPr>
              <a:t>Його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вбрання</a:t>
            </a:r>
            <a:r>
              <a:rPr lang="ru-RU" sz="2800" dirty="0" smtClean="0">
                <a:solidFill>
                  <a:schemeClr val="bg1"/>
                </a:solidFill>
              </a:rPr>
              <a:t> не </a:t>
            </a:r>
            <a:r>
              <a:rPr lang="ru-RU" sz="2800" dirty="0" err="1" smtClean="0">
                <a:solidFill>
                  <a:schemeClr val="bg1"/>
                </a:solidFill>
              </a:rPr>
              <a:t>вимагали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спеціальної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білизни</a:t>
            </a:r>
            <a:r>
              <a:rPr lang="ru-RU" sz="2800" dirty="0" smtClean="0">
                <a:solidFill>
                  <a:schemeClr val="bg1"/>
                </a:solidFill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</a:rPr>
              <a:t>коригуючого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фігуру</a:t>
            </a:r>
            <a:r>
              <a:rPr lang="ru-RU" sz="2800" dirty="0" smtClean="0">
                <a:solidFill>
                  <a:schemeClr val="bg1"/>
                </a:solidFill>
              </a:rPr>
              <a:t>, через </a:t>
            </a:r>
            <a:r>
              <a:rPr lang="ru-RU" sz="2800" dirty="0" err="1" smtClean="0">
                <a:solidFill>
                  <a:schemeClr val="bg1"/>
                </a:solidFill>
              </a:rPr>
              <a:t>що</a:t>
            </a:r>
            <a:r>
              <a:rPr lang="ru-RU" sz="2800" dirty="0" smtClean="0">
                <a:solidFill>
                  <a:schemeClr val="bg1"/>
                </a:solidFill>
              </a:rPr>
              <a:t> вони </a:t>
            </a:r>
            <a:r>
              <a:rPr lang="ru-RU" sz="2800" dirty="0" err="1" smtClean="0">
                <a:solidFill>
                  <a:schemeClr val="bg1"/>
                </a:solidFill>
              </a:rPr>
              <a:t>були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дуже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b="1" i="1" u="sng" dirty="0" err="1" smtClean="0">
                <a:solidFill>
                  <a:srgbClr val="FF0000"/>
                </a:solidFill>
              </a:rPr>
              <a:t>комфортні</a:t>
            </a:r>
            <a:r>
              <a:rPr lang="ru-RU" sz="2800" dirty="0" smtClean="0">
                <a:solidFill>
                  <a:schemeClr val="bg1"/>
                </a:solidFill>
              </a:rPr>
              <a:t>. Костюм </a:t>
            </a:r>
            <a:r>
              <a:rPr lang="ru-RU" sz="2800" dirty="0" err="1" smtClean="0">
                <a:solidFill>
                  <a:schemeClr val="bg1"/>
                </a:solidFill>
              </a:rPr>
              <a:t>від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Баленсіага</a:t>
            </a:r>
            <a:r>
              <a:rPr lang="ru-RU" sz="2800" dirty="0" smtClean="0">
                <a:solidFill>
                  <a:schemeClr val="bg1"/>
                </a:solidFill>
              </a:rPr>
              <a:t> з круглим </a:t>
            </a:r>
            <a:r>
              <a:rPr lang="ru-RU" sz="2800" dirty="0" err="1" smtClean="0">
                <a:solidFill>
                  <a:schemeClr val="bg1"/>
                </a:solidFill>
              </a:rPr>
              <a:t>коміром</a:t>
            </a:r>
            <a:r>
              <a:rPr lang="ru-RU" sz="2800" dirty="0" smtClean="0">
                <a:solidFill>
                  <a:schemeClr val="bg1"/>
                </a:solidFill>
              </a:rPr>
              <a:t> і </a:t>
            </a:r>
            <a:r>
              <a:rPr lang="ru-RU" sz="2800" dirty="0" err="1" smtClean="0">
                <a:solidFill>
                  <a:schemeClr val="bg1"/>
                </a:solidFill>
              </a:rPr>
              <a:t>злегка</a:t>
            </a:r>
            <a:r>
              <a:rPr lang="ru-RU" sz="2800" dirty="0" smtClean="0">
                <a:solidFill>
                  <a:schemeClr val="bg1"/>
                </a:solidFill>
              </a:rPr>
              <a:t> приталена </a:t>
            </a:r>
            <a:r>
              <a:rPr lang="ru-RU" sz="2800" dirty="0" err="1" smtClean="0">
                <a:solidFill>
                  <a:schemeClr val="bg1"/>
                </a:solidFill>
              </a:rPr>
              <a:t>сукня-туніка</a:t>
            </a:r>
            <a:r>
              <a:rPr lang="ru-RU" sz="2800" dirty="0" smtClean="0">
                <a:solidFill>
                  <a:schemeClr val="bg1"/>
                </a:solidFill>
              </a:rPr>
              <a:t> без пояса </a:t>
            </a:r>
            <a:r>
              <a:rPr lang="ru-RU" sz="2800" dirty="0" err="1" smtClean="0">
                <a:solidFill>
                  <a:schemeClr val="bg1"/>
                </a:solidFill>
              </a:rPr>
              <a:t>визначили</a:t>
            </a:r>
            <a:r>
              <a:rPr lang="ru-RU" sz="2800" dirty="0" smtClean="0">
                <a:solidFill>
                  <a:schemeClr val="bg1"/>
                </a:solidFill>
              </a:rPr>
              <a:t> стиль </a:t>
            </a:r>
            <a:r>
              <a:rPr lang="ru-RU" sz="2800" dirty="0" err="1" smtClean="0">
                <a:solidFill>
                  <a:schemeClr val="bg1"/>
                </a:solidFill>
              </a:rPr>
              <a:t>жіночого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одягу</a:t>
            </a:r>
            <a:r>
              <a:rPr lang="ru-RU" sz="2800" dirty="0" smtClean="0">
                <a:solidFill>
                  <a:schemeClr val="bg1"/>
                </a:solidFill>
              </a:rPr>
              <a:t> на всю другу половину ХХ </a:t>
            </a:r>
            <a:r>
              <a:rPr lang="ru-RU" sz="2800" dirty="0" err="1" smtClean="0">
                <a:solidFill>
                  <a:schemeClr val="bg1"/>
                </a:solidFill>
              </a:rPr>
              <a:t>століття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6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206" r="4282"/>
          <a:stretch/>
        </p:blipFill>
        <p:spPr>
          <a:xfrm>
            <a:off x="4681182" y="0"/>
            <a:ext cx="446281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677"/>
          <a:stretch/>
        </p:blipFill>
        <p:spPr>
          <a:xfrm>
            <a:off x="1" y="0"/>
            <a:ext cx="4776716" cy="682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</TotalTime>
  <Words>898</Words>
  <Application>Microsoft Office PowerPoint</Application>
  <PresentationFormat>Экран (4:3)</PresentationFormat>
  <Paragraphs>34</Paragraphs>
  <Slides>66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35</cp:revision>
  <dcterms:created xsi:type="dcterms:W3CDTF">2014-10-28T10:47:42Z</dcterms:created>
  <dcterms:modified xsi:type="dcterms:W3CDTF">2015-01-27T15:16:50Z</dcterms:modified>
</cp:coreProperties>
</file>