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Стереотипи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309803" cy="1260629"/>
          </a:xfrm>
        </p:spPr>
        <p:txBody>
          <a:bodyPr/>
          <a:lstStyle/>
          <a:p>
            <a:r>
              <a:rPr lang="uk-UA" dirty="0" smtClean="0"/>
              <a:t>11</a:t>
            </a:r>
            <a:r>
              <a:rPr lang="en-US" dirty="0"/>
              <a:t> </a:t>
            </a:r>
            <a:r>
              <a:rPr lang="uk-UA" smtClean="0"/>
              <a:t>клас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859">
            <a:off x="323528" y="1628800"/>
            <a:ext cx="403596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57796"/>
            <a:ext cx="5440568" cy="64807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0618">
            <a:off x="0" y="1484784"/>
            <a:ext cx="3563888" cy="25807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453">
            <a:off x="4829456" y="1473417"/>
            <a:ext cx="4203576" cy="2971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05064"/>
            <a:ext cx="3555504" cy="25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58487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ru-RU" altLang="ru-RU" dirty="0"/>
              <a:t>Стереотип – </a:t>
            </a:r>
            <a:r>
              <a:rPr lang="ru-RU" altLang="ru-RU" dirty="0" err="1">
                <a:solidFill>
                  <a:schemeClr val="tx1"/>
                </a:solidFill>
              </a:rPr>
              <a:t>це</a:t>
            </a:r>
            <a:r>
              <a:rPr lang="ru-RU" altLang="ru-RU" dirty="0">
                <a:solidFill>
                  <a:schemeClr val="tx1"/>
                </a:solidFill>
              </a:rPr>
              <a:t>  </a:t>
            </a:r>
            <a:r>
              <a:rPr lang="ru-RU" altLang="ru-RU" dirty="0" err="1">
                <a:solidFill>
                  <a:schemeClr val="tx1"/>
                </a:solidFill>
              </a:rPr>
              <a:t>сформований</a:t>
            </a:r>
            <a:r>
              <a:rPr lang="ru-RU" altLang="ru-RU" dirty="0">
                <a:solidFill>
                  <a:schemeClr val="tx1"/>
                </a:solidFill>
              </a:rPr>
              <a:t> за </a:t>
            </a:r>
            <a:r>
              <a:rPr lang="ru-RU" altLang="ru-RU" dirty="0" err="1">
                <a:solidFill>
                  <a:schemeClr val="tx1"/>
                </a:solidFill>
              </a:rPr>
              <a:t>конкретних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err="1">
                <a:solidFill>
                  <a:schemeClr val="tx1"/>
                </a:solidFill>
              </a:rPr>
              <a:t>соціальних</a:t>
            </a:r>
            <a:r>
              <a:rPr lang="ru-RU" altLang="ru-RU" dirty="0">
                <a:solidFill>
                  <a:schemeClr val="tx1"/>
                </a:solidFill>
              </a:rPr>
              <a:t> умов образ </a:t>
            </a:r>
            <a:r>
              <a:rPr lang="ru-RU" altLang="ru-RU" dirty="0" err="1">
                <a:solidFill>
                  <a:schemeClr val="tx1"/>
                </a:solidFill>
              </a:rPr>
              <a:t>людини</a:t>
            </a:r>
            <a:r>
              <a:rPr lang="ru-RU" altLang="ru-RU" dirty="0">
                <a:solidFill>
                  <a:schemeClr val="tx1"/>
                </a:solidFill>
              </a:rPr>
              <a:t>, </a:t>
            </a:r>
            <a:r>
              <a:rPr lang="ru-RU" altLang="ru-RU" dirty="0" err="1">
                <a:solidFill>
                  <a:schemeClr val="tx1"/>
                </a:solidFill>
              </a:rPr>
              <a:t>яким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err="1">
                <a:solidFill>
                  <a:schemeClr val="tx1"/>
                </a:solidFill>
              </a:rPr>
              <a:t>користуються</a:t>
            </a:r>
            <a:r>
              <a:rPr lang="ru-RU" altLang="ru-RU" dirty="0">
                <a:solidFill>
                  <a:schemeClr val="tx1"/>
                </a:solidFill>
              </a:rPr>
              <a:t> як штампом</a:t>
            </a:r>
            <a:r>
              <a:rPr lang="ru-RU" altLang="ru-RU" dirty="0" smtClean="0"/>
              <a:t>.</a:t>
            </a:r>
          </a:p>
          <a:p>
            <a:pPr marL="68580" indent="0">
              <a:buNone/>
              <a:defRPr/>
            </a:pPr>
            <a:r>
              <a:rPr lang="uk-UA" dirty="0"/>
              <a:t>Стереотипи бувають: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dirty="0"/>
              <a:t>Позитивні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dirty="0"/>
              <a:t>Негативні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uk-UA" dirty="0"/>
              <a:t>Нейтральні</a:t>
            </a:r>
            <a:endParaRPr lang="ru-RU" dirty="0"/>
          </a:p>
          <a:p>
            <a:pPr marL="6858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08920"/>
            <a:ext cx="4483472" cy="314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0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128792" cy="5760640"/>
          </a:xfrm>
        </p:spPr>
        <p:txBody>
          <a:bodyPr>
            <a:normAutofit lnSpcReduction="10000"/>
          </a:bodyPr>
          <a:lstStyle/>
          <a:p>
            <a:pPr marL="68580" lvl="0" indent="0"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Розрізняють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8580" lvl="0" indent="0">
              <a:buNone/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Особистісні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smtClean="0"/>
              <a:t>До </a:t>
            </a:r>
            <a:r>
              <a:rPr lang="ru-RU" dirty="0"/>
              <a:t>них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переконання</a:t>
            </a:r>
            <a:r>
              <a:rPr lang="ru-RU" dirty="0"/>
              <a:t>, </a:t>
            </a:r>
            <a:r>
              <a:rPr lang="ru-RU" dirty="0" err="1"/>
              <a:t>пристрасті</a:t>
            </a:r>
            <a:r>
              <a:rPr lang="ru-RU" dirty="0"/>
              <a:t> - усе те, </a:t>
            </a:r>
            <a:r>
              <a:rPr lang="ru-RU" dirty="0" err="1"/>
              <a:t>що</a:t>
            </a:r>
            <a:r>
              <a:rPr lang="ru-RU" dirty="0"/>
              <a:t> (на думку людей)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особистість</a:t>
            </a:r>
            <a:r>
              <a:rPr lang="ru-RU" dirty="0"/>
              <a:t>, </a:t>
            </a:r>
            <a:r>
              <a:rPr lang="ru-RU" dirty="0" err="1"/>
              <a:t>індивідуальність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і широту </a:t>
            </a:r>
            <a:r>
              <a:rPr lang="ru-RU" dirty="0" err="1"/>
              <a:t>натури</a:t>
            </a:r>
            <a:r>
              <a:rPr lang="ru-RU" dirty="0"/>
              <a:t>.</a:t>
            </a:r>
          </a:p>
          <a:p>
            <a:pPr marL="68580" lvl="0" indent="0">
              <a:buNone/>
            </a:pP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Сімейні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/>
              <a:t>Формуються</a:t>
            </a:r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сімейних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, установок, правил</a:t>
            </a:r>
            <a:r>
              <a:rPr lang="ru-RU" dirty="0" smtClean="0"/>
              <a:t>.</a:t>
            </a:r>
          </a:p>
          <a:p>
            <a:pPr marL="68580" lvl="0" indent="0">
              <a:buNone/>
            </a:pP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Гендерні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smtClean="0"/>
              <a:t>Культурно </a:t>
            </a:r>
            <a:r>
              <a:rPr lang="ru-RU" dirty="0"/>
              <a:t>і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обумовлені</a:t>
            </a:r>
            <a:r>
              <a:rPr lang="ru-RU" dirty="0"/>
              <a:t> думки про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атрибути</a:t>
            </a:r>
            <a:r>
              <a:rPr lang="ru-RU" dirty="0"/>
              <a:t> і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статтей</a:t>
            </a:r>
            <a:r>
              <a:rPr lang="ru-RU" dirty="0"/>
              <a:t> і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в </a:t>
            </a:r>
            <a:r>
              <a:rPr lang="ru-RU" dirty="0" err="1"/>
              <a:t>мові</a:t>
            </a:r>
            <a:r>
              <a:rPr lang="ru-RU" dirty="0" smtClean="0"/>
              <a:t>.</a:t>
            </a:r>
          </a:p>
          <a:p>
            <a:pPr marL="68580" lvl="0" indent="0">
              <a:buNone/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Суспільні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і.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стереотипи</a:t>
            </a:r>
            <a:r>
              <a:rPr lang="ru-RU" dirty="0"/>
              <a:t>, </a:t>
            </a:r>
            <a:r>
              <a:rPr lang="ru-RU" dirty="0" err="1"/>
              <a:t>релігія</a:t>
            </a:r>
            <a:r>
              <a:rPr lang="ru-RU" dirty="0"/>
              <a:t> - </a:t>
            </a:r>
            <a:r>
              <a:rPr lang="ru-RU" dirty="0" err="1"/>
              <a:t>релігійні</a:t>
            </a:r>
            <a:r>
              <a:rPr lang="ru-RU" dirty="0"/>
              <a:t>, реклама - </a:t>
            </a:r>
            <a:r>
              <a:rPr lang="ru-RU" dirty="0" err="1"/>
              <a:t>споживчі</a:t>
            </a:r>
            <a:r>
              <a:rPr lang="ru-RU" dirty="0"/>
              <a:t>.</a:t>
            </a:r>
          </a:p>
          <a:p>
            <a:pPr marL="68580" lvl="0" indent="0">
              <a:buNone/>
            </a:pPr>
            <a:endParaRPr lang="ru-RU" dirty="0"/>
          </a:p>
          <a:p>
            <a:pPr marL="68580" lvl="0" indent="0">
              <a:buNone/>
            </a:pPr>
            <a:endParaRPr lang="ru-RU" dirty="0" smtClean="0"/>
          </a:p>
          <a:p>
            <a:pPr marL="68580" lvl="0" indent="0">
              <a:buNone/>
            </a:pPr>
            <a:endParaRPr lang="ru-RU" dirty="0"/>
          </a:p>
          <a:p>
            <a:pPr lvl="0"/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121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2612" y="764704"/>
            <a:ext cx="7416824" cy="4680520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 err="1"/>
              <a:t>Ґендерна</a:t>
            </a:r>
            <a:r>
              <a:rPr lang="ru-RU" b="1" dirty="0"/>
              <a:t> роль</a:t>
            </a:r>
            <a:r>
              <a:rPr lang="ru-RU" dirty="0"/>
              <a:t> — один з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ролей,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очікуваних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норм) для </a:t>
            </a:r>
            <a:r>
              <a:rPr lang="ru-RU" dirty="0" err="1"/>
              <a:t>чоловіків</a:t>
            </a:r>
            <a:r>
              <a:rPr lang="ru-RU" dirty="0"/>
              <a:t> і </a:t>
            </a:r>
            <a:r>
              <a:rPr lang="ru-RU" dirty="0" err="1"/>
              <a:t>жінок</a:t>
            </a:r>
            <a:r>
              <a:rPr lang="ru-RU" dirty="0"/>
              <a:t>. </a:t>
            </a:r>
            <a:r>
              <a:rPr lang="ru-RU" dirty="0" err="1"/>
              <a:t>Ґендерну</a:t>
            </a:r>
            <a:r>
              <a:rPr lang="ru-RU" dirty="0"/>
              <a:t> роль </a:t>
            </a:r>
            <a:r>
              <a:rPr lang="ru-RU" dirty="0" err="1"/>
              <a:t>розуміють</a:t>
            </a:r>
            <a:r>
              <a:rPr lang="ru-RU" dirty="0"/>
              <a:t> як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розпоряджень</a:t>
            </a:r>
            <a:r>
              <a:rPr lang="ru-RU" dirty="0"/>
              <a:t> —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у </a:t>
            </a:r>
            <a:r>
              <a:rPr lang="ru-RU" dirty="0" err="1"/>
              <a:t>мові</a:t>
            </a:r>
            <a:r>
              <a:rPr lang="ru-RU" dirty="0"/>
              <a:t>, манерах, </a:t>
            </a:r>
            <a:r>
              <a:rPr lang="ru-RU" dirty="0" err="1"/>
              <a:t>одязі</a:t>
            </a:r>
            <a:r>
              <a:rPr lang="ru-RU" dirty="0"/>
              <a:t>, жестах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 smtClean="0"/>
              <a:t>статі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12976"/>
            <a:ext cx="4628089" cy="27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39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Різниця між біологічними і гендерними ролями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0612" y="1916832"/>
            <a:ext cx="4104456" cy="439248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dirty="0"/>
              <a:t>Приклад біологічної ролі -  тільки жінка може народжувати дитину.</a:t>
            </a:r>
          </a:p>
          <a:p>
            <a:pPr marL="68580" indent="0">
              <a:buNone/>
            </a:pPr>
            <a:r>
              <a:rPr lang="uk-UA" dirty="0"/>
              <a:t>Приклад гендерної ролі - піклування про немовлят (тому що і чоловік, і жінка мають біологічну можливість виконувати цю роль)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8119"/>
            <a:ext cx="417646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0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24744" cy="1143000"/>
          </a:xfrm>
        </p:spPr>
        <p:txBody>
          <a:bodyPr/>
          <a:lstStyle/>
          <a:p>
            <a:r>
              <a:rPr lang="uk-UA" dirty="0" smtClean="0"/>
              <a:t>Гендерні ролі: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848872" cy="3744417"/>
          </a:xfrm>
        </p:spPr>
        <p:txBody>
          <a:bodyPr/>
          <a:lstStyle/>
          <a:p>
            <a:pPr>
              <a:buBlip>
                <a:blip r:embed="rId2"/>
              </a:buBlip>
              <a:defRPr/>
            </a:pPr>
            <a:r>
              <a:rPr lang="uk-UA" dirty="0">
                <a:solidFill>
                  <a:schemeClr val="tx1"/>
                </a:solidFill>
              </a:rPr>
              <a:t>усвідомлюються в процесі виховання та навчання;</a:t>
            </a:r>
          </a:p>
          <a:p>
            <a:pPr>
              <a:buBlip>
                <a:blip r:embed="rId2"/>
              </a:buBlip>
              <a:defRPr/>
            </a:pPr>
            <a:r>
              <a:rPr lang="uk-UA" dirty="0">
                <a:solidFill>
                  <a:schemeClr val="tx1"/>
                </a:solidFill>
              </a:rPr>
              <a:t>різні в різних культурах та часових рамках;</a:t>
            </a:r>
          </a:p>
          <a:p>
            <a:pPr>
              <a:buBlip>
                <a:blip r:embed="rId2"/>
              </a:buBlip>
              <a:defRPr/>
            </a:pPr>
            <a:r>
              <a:rPr lang="uk-UA" dirty="0">
                <a:solidFill>
                  <a:schemeClr val="tx1"/>
                </a:solidFill>
              </a:rPr>
              <a:t>змінюються з плином часу;</a:t>
            </a:r>
          </a:p>
          <a:p>
            <a:pPr>
              <a:buBlip>
                <a:blip r:embed="rId2"/>
              </a:buBlip>
              <a:defRPr/>
            </a:pPr>
            <a:r>
              <a:rPr lang="uk-UA" dirty="0">
                <a:solidFill>
                  <a:schemeClr val="tx1"/>
                </a:solidFill>
              </a:rPr>
              <a:t>змінюються відповідно до соціального та економічного рівнів розвитку.</a:t>
            </a:r>
          </a:p>
          <a:p>
            <a:pPr>
              <a:buNone/>
              <a:defRPr/>
            </a:pPr>
            <a:endParaRPr lang="ru-RU" dirty="0">
              <a:solidFill>
                <a:srgbClr val="FEFCC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858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05064"/>
            <a:ext cx="3238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7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3758" y="692696"/>
            <a:ext cx="5184576" cy="5544616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b="1" dirty="0" err="1"/>
              <a:t>Ґендерні</a:t>
            </a:r>
            <a:r>
              <a:rPr lang="ru-RU" b="1" dirty="0"/>
              <a:t> </a:t>
            </a:r>
            <a:r>
              <a:rPr lang="ru-RU" b="1" dirty="0" err="1"/>
              <a:t>стереотипи</a:t>
            </a:r>
            <a:r>
              <a:rPr lang="ru-RU" dirty="0"/>
              <a:t> — </a:t>
            </a:r>
            <a:r>
              <a:rPr lang="ru-RU" dirty="0" err="1"/>
              <a:t>сформовані</a:t>
            </a:r>
            <a:r>
              <a:rPr lang="ru-RU" dirty="0"/>
              <a:t> культурою </a:t>
            </a:r>
            <a:r>
              <a:rPr lang="ru-RU" dirty="0" err="1"/>
              <a:t>узагальнені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(</a:t>
            </a:r>
            <a:r>
              <a:rPr lang="ru-RU" dirty="0" err="1"/>
              <a:t>переконання</a:t>
            </a:r>
            <a:r>
              <a:rPr lang="ru-RU" dirty="0"/>
              <a:t>) про те, як </a:t>
            </a:r>
            <a:r>
              <a:rPr lang="ru-RU" dirty="0" err="1"/>
              <a:t>поводяться</a:t>
            </a:r>
            <a:r>
              <a:rPr lang="ru-RU" dirty="0"/>
              <a:t> </a:t>
            </a:r>
            <a:r>
              <a:rPr lang="ru-RU" dirty="0" err="1"/>
              <a:t>чоловіки</a:t>
            </a:r>
            <a:r>
              <a:rPr lang="ru-RU" dirty="0"/>
              <a:t> і </a:t>
            </a:r>
            <a:r>
              <a:rPr lang="ru-RU" dirty="0" err="1"/>
              <a:t>жінки</a:t>
            </a:r>
            <a:r>
              <a:rPr lang="ru-RU" dirty="0"/>
              <a:t>.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відрізняти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ґендерна</a:t>
            </a:r>
            <a:r>
              <a:rPr lang="ru-RU" dirty="0"/>
              <a:t> роль,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очікуваних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(норм) для </a:t>
            </a:r>
            <a:r>
              <a:rPr lang="ru-RU" dirty="0" err="1"/>
              <a:t>чоловіків</a:t>
            </a:r>
            <a:r>
              <a:rPr lang="ru-RU" dirty="0"/>
              <a:t> і </a:t>
            </a:r>
            <a:r>
              <a:rPr lang="ru-RU" dirty="0" err="1"/>
              <a:t>жінок</a:t>
            </a:r>
            <a:r>
              <a:rPr lang="ru-RU" dirty="0"/>
              <a:t>. </a:t>
            </a:r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ґендерних</a:t>
            </a:r>
            <a:r>
              <a:rPr lang="ru-RU" dirty="0"/>
              <a:t> </a:t>
            </a:r>
            <a:r>
              <a:rPr lang="ru-RU" dirty="0" err="1"/>
              <a:t>стереотипів</a:t>
            </a:r>
            <a:r>
              <a:rPr lang="ru-RU" dirty="0"/>
              <a:t> </a:t>
            </a:r>
            <a:r>
              <a:rPr lang="ru-RU" dirty="0" err="1"/>
              <a:t>обумовлена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модель </a:t>
            </a:r>
            <a:r>
              <a:rPr lang="ru-RU" dirty="0" err="1"/>
              <a:t>ґендерних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історично</a:t>
            </a:r>
            <a:r>
              <a:rPr lang="ru-RU" dirty="0"/>
              <a:t> </a:t>
            </a:r>
            <a:r>
              <a:rPr lang="ru-RU" dirty="0" err="1"/>
              <a:t>вибудовувалася</a:t>
            </a:r>
            <a:r>
              <a:rPr lang="ru-RU" dirty="0"/>
              <a:t> таким чином,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статеві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переважали</a:t>
            </a:r>
            <a:r>
              <a:rPr lang="ru-RU" dirty="0"/>
              <a:t> над </a:t>
            </a:r>
            <a:r>
              <a:rPr lang="ru-RU" dirty="0" err="1"/>
              <a:t>індивідуальними</a:t>
            </a:r>
            <a:r>
              <a:rPr lang="ru-RU" dirty="0"/>
              <a:t>, </a:t>
            </a:r>
            <a:r>
              <a:rPr lang="ru-RU" dirty="0" err="1"/>
              <a:t>якісними</a:t>
            </a:r>
            <a:r>
              <a:rPr lang="ru-RU" dirty="0"/>
              <a:t> </a:t>
            </a:r>
            <a:r>
              <a:rPr lang="ru-RU" dirty="0" err="1"/>
              <a:t>відмінностями</a:t>
            </a:r>
            <a:r>
              <a:rPr lang="ru-RU" dirty="0"/>
              <a:t> в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 і </a:t>
            </a:r>
            <a:r>
              <a:rPr lang="ru-RU" dirty="0" err="1"/>
              <a:t>жінки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2448272" cy="2441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4" y="2564904"/>
            <a:ext cx="3066281" cy="39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6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940848"/>
              </p:ext>
            </p:extLst>
          </p:nvPr>
        </p:nvGraphicFramePr>
        <p:xfrm>
          <a:off x="107504" y="-27384"/>
          <a:ext cx="8928992" cy="6868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212"/>
                <a:gridCol w="3755184"/>
                <a:gridCol w="3087596"/>
              </a:tblGrid>
              <a:tr h="451285">
                <a:tc>
                  <a:txBody>
                    <a:bodyPr/>
                    <a:lstStyle/>
                    <a:p>
                      <a:r>
                        <a:rPr lang="uk-UA" dirty="0" smtClean="0"/>
                        <a:t>Сфера життя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Чоловічі якості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Жіночі якості</a:t>
                      </a:r>
                      <a:endParaRPr lang="uk-UA" dirty="0"/>
                    </a:p>
                  </a:txBody>
                  <a:tcPr/>
                </a:tc>
              </a:tr>
              <a:tr h="1702991">
                <a:tc>
                  <a:txBody>
                    <a:bodyPr/>
                    <a:lstStyle/>
                    <a:p>
                      <a:r>
                        <a:rPr lang="uk-UA" dirty="0" smtClean="0"/>
                        <a:t>Діяльність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Винахідливість,</a:t>
                      </a:r>
                      <a:r>
                        <a:rPr lang="uk-UA" baseline="0" dirty="0" smtClean="0"/>
                        <a:t> рішучість, наполегливість, потреба в досягненні мети, жага пригод, відвага, впевненість у своїх силах, уміння вести бізнес.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Пасивність,</a:t>
                      </a:r>
                      <a:r>
                        <a:rPr lang="uk-UA" baseline="0" dirty="0" smtClean="0"/>
                        <a:t> невпевненість, обережність, турбота про дотримання норм, конформізм</a:t>
                      </a:r>
                      <a:endParaRPr lang="ru-RU" dirty="0" smtClean="0"/>
                    </a:p>
                    <a:p>
                      <a:endParaRPr lang="uk-UA" dirty="0"/>
                    </a:p>
                  </a:txBody>
                  <a:tcPr/>
                </a:tc>
              </a:tr>
              <a:tr h="1434098">
                <a:tc>
                  <a:txBody>
                    <a:bodyPr/>
                    <a:lstStyle/>
                    <a:p>
                      <a:r>
                        <a:rPr lang="uk-UA" dirty="0" smtClean="0"/>
                        <a:t>Влада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Прагнення до лідерства, амбіційність, сила, об'єктивність,</a:t>
                      </a:r>
                      <a:r>
                        <a:rPr lang="uk-UA" baseline="0" dirty="0" smtClean="0"/>
                        <a:t> вміння приймати рішення</a:t>
                      </a:r>
                      <a:endParaRPr lang="ru-RU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Покірність, безпорадність,</a:t>
                      </a:r>
                      <a:r>
                        <a:rPr lang="uk-UA" baseline="0" dirty="0" smtClean="0"/>
                        <a:t> залежність, слабкість</a:t>
                      </a:r>
                      <a:endParaRPr lang="uk-UA" dirty="0"/>
                    </a:p>
                  </a:txBody>
                  <a:tcPr/>
                </a:tc>
              </a:tr>
              <a:tr h="896311">
                <a:tc>
                  <a:txBody>
                    <a:bodyPr/>
                    <a:lstStyle/>
                    <a:p>
                      <a:r>
                        <a:rPr lang="uk-UA" dirty="0" smtClean="0"/>
                        <a:t>Мислення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Логічність, об'єктивність і критичність сприйняття</a:t>
                      </a:r>
                      <a:endParaRPr lang="ru-RU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Інтуїція, нелогічність</a:t>
                      </a:r>
                      <a:endParaRPr lang="ru-RU" dirty="0" smtClean="0"/>
                    </a:p>
                    <a:p>
                      <a:endParaRPr lang="uk-UA" dirty="0"/>
                    </a:p>
                  </a:txBody>
                  <a:tcPr/>
                </a:tc>
              </a:tr>
              <a:tr h="896311">
                <a:tc>
                  <a:txBody>
                    <a:bodyPr/>
                    <a:lstStyle/>
                    <a:p>
                      <a:r>
                        <a:rPr lang="uk-UA" dirty="0" smtClean="0"/>
                        <a:t>Емоції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Холоднокровність, стриманість</a:t>
                      </a:r>
                      <a:endParaRPr lang="ru-RU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Емоційність, чутливість</a:t>
                      </a:r>
                      <a:endParaRPr lang="ru-RU" dirty="0" smtClean="0"/>
                    </a:p>
                    <a:p>
                      <a:endParaRPr lang="uk-UA" dirty="0"/>
                    </a:p>
                  </a:txBody>
                  <a:tcPr/>
                </a:tc>
              </a:tr>
              <a:tr h="1387756">
                <a:tc>
                  <a:txBody>
                    <a:bodyPr/>
                    <a:lstStyle/>
                    <a:p>
                      <a:r>
                        <a:rPr lang="uk-UA" dirty="0" smtClean="0"/>
                        <a:t>Особисті</a:t>
                      </a:r>
                      <a:r>
                        <a:rPr lang="uk-UA" baseline="0" dirty="0" smtClean="0"/>
                        <a:t> стосунки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Прямота, різкість, справедливість</a:t>
                      </a:r>
                      <a:endParaRPr lang="ru-RU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Чуйність, жертовність, доброта, дбайливість,</a:t>
                      </a:r>
                      <a:r>
                        <a:rPr lang="uk-UA" baseline="0" dirty="0" smtClean="0"/>
                        <a:t> хитрість, ніжність, сварливість, підступність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35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444" y="764704"/>
            <a:ext cx="8064896" cy="504056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000" dirty="0" smtClean="0"/>
              <a:t>Доля </a:t>
            </a:r>
            <a:r>
              <a:rPr lang="ru-RU" sz="2000" dirty="0" err="1"/>
              <a:t>жінок</a:t>
            </a:r>
            <a:r>
              <a:rPr lang="ru-RU" sz="2000" dirty="0"/>
              <a:t> в </a:t>
            </a:r>
            <a:r>
              <a:rPr lang="ru-RU" sz="2000" dirty="0" err="1"/>
              <a:t>загальній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підприємців</a:t>
            </a:r>
            <a:r>
              <a:rPr lang="ru-RU" sz="2000" dirty="0"/>
              <a:t> </a:t>
            </a:r>
            <a:r>
              <a:rPr lang="ru-RU" sz="2000" dirty="0" err="1"/>
              <a:t>складає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30%. </a:t>
            </a:r>
            <a:r>
              <a:rPr lang="ru-RU" sz="2000" dirty="0" smtClean="0"/>
              <a:t>У </a:t>
            </a:r>
            <a:r>
              <a:rPr lang="ru-RU" sz="2000" dirty="0"/>
              <a:t>великому </a:t>
            </a:r>
            <a:r>
              <a:rPr lang="ru-RU" sz="2000" dirty="0" err="1"/>
              <a:t>бізнесі</a:t>
            </a:r>
            <a:r>
              <a:rPr lang="ru-RU" sz="2000" dirty="0"/>
              <a:t> </a:t>
            </a:r>
            <a:r>
              <a:rPr lang="ru-RU" sz="2000" dirty="0" err="1"/>
              <a:t>жінки</a:t>
            </a:r>
            <a:r>
              <a:rPr lang="ru-RU" sz="2000" dirty="0"/>
              <a:t> – </a:t>
            </a:r>
            <a:r>
              <a:rPr lang="ru-RU" sz="2000" dirty="0" err="1"/>
              <a:t>рідкість</a:t>
            </a:r>
            <a:r>
              <a:rPr lang="ru-RU" sz="2000" dirty="0"/>
              <a:t>. </a:t>
            </a:r>
            <a:r>
              <a:rPr lang="ru-RU" sz="2000" dirty="0" err="1" smtClean="0"/>
              <a:t>Жіночий</a:t>
            </a:r>
            <a:r>
              <a:rPr lang="ru-RU" sz="2000" dirty="0" smtClean="0"/>
              <a:t> </a:t>
            </a:r>
            <a:r>
              <a:rPr lang="ru-RU" sz="2000" dirty="0" err="1"/>
              <a:t>бізнес</a:t>
            </a:r>
            <a:r>
              <a:rPr lang="ru-RU" sz="2000" dirty="0"/>
              <a:t> </a:t>
            </a:r>
            <a:r>
              <a:rPr lang="ru-RU" sz="2000" dirty="0" err="1"/>
              <a:t>орієнтований</a:t>
            </a:r>
            <a:r>
              <a:rPr lang="ru-RU" sz="2000" dirty="0"/>
              <a:t> в основному на </a:t>
            </a:r>
            <a:r>
              <a:rPr lang="ru-RU" sz="2000" dirty="0" err="1"/>
              <a:t>роздрібну</a:t>
            </a:r>
            <a:r>
              <a:rPr lang="ru-RU" sz="2000" dirty="0"/>
              <a:t> </a:t>
            </a:r>
            <a:r>
              <a:rPr lang="ru-RU" sz="2000" dirty="0" err="1"/>
              <a:t>торгівлю</a:t>
            </a:r>
            <a:r>
              <a:rPr lang="ru-RU" sz="2000" dirty="0"/>
              <a:t>, медицину, культуру та науку. </a:t>
            </a:r>
            <a:r>
              <a:rPr lang="ru-RU" sz="2000" dirty="0" err="1"/>
              <a:t>Соціологи</a:t>
            </a:r>
            <a:r>
              <a:rPr lang="ru-RU" sz="2000" dirty="0"/>
              <a:t> </a:t>
            </a:r>
            <a:r>
              <a:rPr lang="ru-RU" sz="2000" dirty="0" err="1"/>
              <a:t>стверджують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жінки</a:t>
            </a:r>
            <a:r>
              <a:rPr lang="ru-RU" sz="2000" dirty="0"/>
              <a:t> у </a:t>
            </a:r>
            <a:r>
              <a:rPr lang="ru-RU" sz="2000" dirty="0" err="1"/>
              <a:t>бізнесі</a:t>
            </a:r>
            <a:r>
              <a:rPr lang="ru-RU" sz="2000" dirty="0"/>
              <a:t> </a:t>
            </a:r>
            <a:r>
              <a:rPr lang="ru-RU" sz="2000" dirty="0" err="1"/>
              <a:t>демонструють</a:t>
            </a:r>
            <a:r>
              <a:rPr lang="ru-RU" sz="2000" dirty="0"/>
              <a:t> </a:t>
            </a:r>
            <a:r>
              <a:rPr lang="ru-RU" sz="2000" dirty="0" err="1"/>
              <a:t>більшу</a:t>
            </a:r>
            <a:r>
              <a:rPr lang="ru-RU" sz="2000" dirty="0"/>
              <a:t> </a:t>
            </a:r>
            <a:r>
              <a:rPr lang="ru-RU" sz="2000" dirty="0" err="1"/>
              <a:t>схильність</a:t>
            </a:r>
            <a:r>
              <a:rPr lang="ru-RU" sz="2000" dirty="0"/>
              <a:t> до </a:t>
            </a:r>
            <a:r>
              <a:rPr lang="ru-RU" sz="2000" dirty="0" err="1"/>
              <a:t>компромісів</a:t>
            </a:r>
            <a:r>
              <a:rPr lang="ru-RU" sz="2000" dirty="0"/>
              <a:t> у </a:t>
            </a:r>
            <a:r>
              <a:rPr lang="ru-RU" sz="2000" dirty="0" err="1"/>
              <a:t>взаємодії</a:t>
            </a:r>
            <a:r>
              <a:rPr lang="ru-RU" sz="2000" dirty="0"/>
              <a:t> з партнерами,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враховують</a:t>
            </a:r>
            <a:r>
              <a:rPr lang="ru-RU" sz="2000" dirty="0"/>
              <a:t> </a:t>
            </a:r>
            <a:r>
              <a:rPr lang="ru-RU" sz="2000" dirty="0" err="1"/>
              <a:t>моральні</a:t>
            </a:r>
            <a:r>
              <a:rPr lang="ru-RU" sz="2000" dirty="0"/>
              <a:t> та </a:t>
            </a:r>
            <a:r>
              <a:rPr lang="ru-RU" sz="2000" dirty="0" err="1"/>
              <a:t>етичні</a:t>
            </a:r>
            <a:r>
              <a:rPr lang="ru-RU" sz="2000" dirty="0"/>
              <a:t> </a:t>
            </a:r>
            <a:r>
              <a:rPr lang="ru-RU" sz="2000" dirty="0" err="1"/>
              <a:t>принципи</a:t>
            </a:r>
            <a:r>
              <a:rPr lang="ru-RU" sz="2000" dirty="0"/>
              <a:t>.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/>
              <a:t>найманих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показником</a:t>
            </a:r>
            <a:r>
              <a:rPr lang="ru-RU" sz="2000" dirty="0"/>
              <a:t> </a:t>
            </a:r>
            <a:r>
              <a:rPr lang="ru-RU" sz="2000" dirty="0" err="1"/>
              <a:t>дискримінації</a:t>
            </a:r>
            <a:r>
              <a:rPr lang="ru-RU" sz="2000" dirty="0"/>
              <a:t> є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заробітної</a:t>
            </a:r>
            <a:r>
              <a:rPr lang="ru-RU" sz="2000" dirty="0"/>
              <a:t> плати. В </a:t>
            </a:r>
            <a:r>
              <a:rPr lang="ru-RU" sz="2000" dirty="0" err="1"/>
              <a:t>цілому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жіночої</a:t>
            </a:r>
            <a:r>
              <a:rPr lang="ru-RU" sz="2000" dirty="0"/>
              <a:t> </a:t>
            </a:r>
            <a:r>
              <a:rPr lang="ru-RU" sz="2000" dirty="0" err="1"/>
              <a:t>заробітної</a:t>
            </a:r>
            <a:r>
              <a:rPr lang="ru-RU" sz="2000" dirty="0"/>
              <a:t> </a:t>
            </a:r>
            <a:endParaRPr lang="ru-RU" sz="2000" dirty="0" smtClean="0"/>
          </a:p>
          <a:p>
            <a:pPr marL="68580" indent="0">
              <a:buNone/>
            </a:pPr>
            <a:r>
              <a:rPr lang="ru-RU" sz="2000" dirty="0" smtClean="0"/>
              <a:t>плати </a:t>
            </a:r>
            <a:r>
              <a:rPr lang="ru-RU" sz="2000" dirty="0" err="1"/>
              <a:t>складає</a:t>
            </a:r>
            <a:r>
              <a:rPr lang="ru-RU" sz="2000" dirty="0"/>
              <a:t> 2/3 </a:t>
            </a:r>
            <a:r>
              <a:rPr lang="ru-RU" sz="2000" dirty="0" err="1"/>
              <a:t>чоловічої</a:t>
            </a:r>
            <a:r>
              <a:rPr lang="ru-RU" sz="2000" dirty="0"/>
              <a:t>. </a:t>
            </a:r>
            <a:endParaRPr lang="ru-RU" sz="2000" dirty="0" smtClean="0"/>
          </a:p>
          <a:p>
            <a:pPr marL="68580" indent="0">
              <a:buNone/>
            </a:pPr>
            <a:r>
              <a:rPr lang="ru-RU" sz="2000" dirty="0" err="1" smtClean="0"/>
              <a:t>Традиційні</a:t>
            </a:r>
            <a:r>
              <a:rPr lang="ru-RU" sz="2000" dirty="0" smtClean="0"/>
              <a:t> </a:t>
            </a:r>
            <a:r>
              <a:rPr lang="ru-RU" sz="2000" dirty="0" err="1"/>
              <a:t>стереотипи</a:t>
            </a:r>
            <a:r>
              <a:rPr lang="ru-RU" sz="2000" dirty="0"/>
              <a:t> </a:t>
            </a:r>
            <a:endParaRPr lang="ru-RU" sz="2000" dirty="0" smtClean="0"/>
          </a:p>
          <a:p>
            <a:pPr marL="68580" indent="0">
              <a:buNone/>
            </a:pPr>
            <a:r>
              <a:rPr lang="ru-RU" sz="2000" dirty="0" err="1" smtClean="0"/>
              <a:t>масової</a:t>
            </a:r>
            <a:r>
              <a:rPr lang="ru-RU" sz="2000" dirty="0" smtClean="0"/>
              <a:t> </a:t>
            </a:r>
            <a:r>
              <a:rPr lang="ru-RU" sz="2000" dirty="0" err="1"/>
              <a:t>свідомості</a:t>
            </a:r>
            <a:r>
              <a:rPr lang="ru-RU" sz="2000" dirty="0"/>
              <a:t> </a:t>
            </a:r>
            <a:endParaRPr lang="ru-RU" sz="2000" dirty="0" smtClean="0"/>
          </a:p>
          <a:p>
            <a:pPr marL="68580" indent="0">
              <a:buNone/>
            </a:pPr>
            <a:r>
              <a:rPr lang="ru-RU" sz="2000" dirty="0" err="1" smtClean="0"/>
              <a:t>суттєво</a:t>
            </a:r>
            <a:r>
              <a:rPr lang="ru-RU" sz="2000" dirty="0" smtClean="0"/>
              <a:t> </a:t>
            </a:r>
            <a:r>
              <a:rPr lang="ru-RU" sz="2000" dirty="0" err="1"/>
              <a:t>обмежують</a:t>
            </a:r>
            <a:r>
              <a:rPr lang="ru-RU" sz="2000" dirty="0"/>
              <a:t> </a:t>
            </a:r>
            <a:endParaRPr lang="ru-RU" sz="2000" dirty="0" smtClean="0"/>
          </a:p>
          <a:p>
            <a:pPr marL="68580" indent="0">
              <a:buNone/>
            </a:pPr>
            <a:r>
              <a:rPr lang="ru-RU" sz="2000" dirty="0" err="1" smtClean="0"/>
              <a:t>можливості</a:t>
            </a:r>
            <a:r>
              <a:rPr lang="ru-RU" sz="2000" dirty="0" smtClean="0"/>
              <a:t> </a:t>
            </a:r>
            <a:r>
              <a:rPr lang="ru-RU" sz="2000" dirty="0" err="1"/>
              <a:t>кар'єрного</a:t>
            </a:r>
            <a:r>
              <a:rPr lang="ru-RU" sz="2000" dirty="0"/>
              <a:t> </a:t>
            </a:r>
            <a:endParaRPr lang="ru-RU" sz="2000" dirty="0" smtClean="0"/>
          </a:p>
          <a:p>
            <a:pPr marL="68580" indent="0">
              <a:buNone/>
            </a:pPr>
            <a:r>
              <a:rPr lang="ru-RU" sz="2000" dirty="0" smtClean="0"/>
              <a:t>росту </a:t>
            </a:r>
            <a:r>
              <a:rPr lang="ru-RU" sz="2000" dirty="0"/>
              <a:t>для </a:t>
            </a:r>
            <a:r>
              <a:rPr lang="ru-RU" sz="2000" dirty="0" err="1"/>
              <a:t>жінок</a:t>
            </a:r>
            <a:r>
              <a:rPr lang="ru-RU" sz="2000" dirty="0"/>
              <a:t> та </a:t>
            </a:r>
            <a:endParaRPr lang="ru-RU" sz="2000" dirty="0" smtClean="0"/>
          </a:p>
          <a:p>
            <a:pPr marL="68580" indent="0">
              <a:buNone/>
            </a:pPr>
            <a:r>
              <a:rPr lang="ru-RU" sz="2000" dirty="0" smtClean="0"/>
              <a:t>негативно </a:t>
            </a:r>
            <a:r>
              <a:rPr lang="ru-RU" sz="2000" dirty="0" err="1"/>
              <a:t>впливають</a:t>
            </a:r>
            <a:r>
              <a:rPr lang="ru-RU" sz="2000" dirty="0"/>
              <a:t> на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endParaRPr lang="ru-RU" sz="2000" dirty="0" smtClean="0"/>
          </a:p>
          <a:p>
            <a:pPr marL="68580" indent="0">
              <a:buNone/>
            </a:pPr>
            <a:r>
              <a:rPr lang="ru-RU" sz="2000" dirty="0" err="1" smtClean="0"/>
              <a:t>сімейні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відносини</a:t>
            </a:r>
            <a:r>
              <a:rPr lang="ru-RU" sz="2000" dirty="0" smtClean="0"/>
              <a:t>. 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3739332" cy="29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03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</TotalTime>
  <Words>389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Стереотипи </vt:lpstr>
      <vt:lpstr>Презентация PowerPoint</vt:lpstr>
      <vt:lpstr>Презентация PowerPoint</vt:lpstr>
      <vt:lpstr>Презентация PowerPoint</vt:lpstr>
      <vt:lpstr>Різниця між біологічними і гендерними ролями</vt:lpstr>
      <vt:lpstr>Гендерні ролі: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Забобони та прикмети з усього світу</dc:title>
  <dc:creator>Natalia</dc:creator>
  <cp:lastModifiedBy>Natalia</cp:lastModifiedBy>
  <cp:revision>7</cp:revision>
  <dcterms:created xsi:type="dcterms:W3CDTF">2013-12-18T14:20:02Z</dcterms:created>
  <dcterms:modified xsi:type="dcterms:W3CDTF">2015-01-29T10:01:44Z</dcterms:modified>
</cp:coreProperties>
</file>