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4660"/>
  </p:normalViewPr>
  <p:slideViewPr>
    <p:cSldViewPr>
      <p:cViewPr varScale="1">
        <p:scale>
          <a:sx n="103" d="100"/>
          <a:sy n="103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0%BD%D1%82%D1%80%D0%B0%D1%86%D0%B5%D0%BF%D1%82%D0%B8%D0%B2" TargetMode="External"/><Relationship Id="rId2" Type="http://schemas.openxmlformats.org/officeDocument/2006/relationships/hyperlink" Target="http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</a:t>
            </a:r>
            <a:r>
              <a:rPr lang="en-US" dirty="0" smtClean="0"/>
              <a:t>:”</a:t>
            </a:r>
            <a:r>
              <a:rPr lang="uk-UA" dirty="0" smtClean="0"/>
              <a:t>Контрацепція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Виконав учень 7-А класу</a:t>
            </a:r>
            <a:r>
              <a:rPr lang="en-US" dirty="0" smtClean="0"/>
              <a:t>: </a:t>
            </a:r>
            <a:r>
              <a:rPr lang="uk-UA" dirty="0" err="1" smtClean="0"/>
              <a:t>Острожчук</a:t>
            </a:r>
            <a:r>
              <a:rPr lang="uk-UA" dirty="0" smtClean="0"/>
              <a:t> Богдан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57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Діафрагма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3640"/>
            <a:ext cx="7056784" cy="51440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328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IV. </a:t>
            </a:r>
            <a:r>
              <a:rPr lang="ru-RU" b="0" dirty="0"/>
              <a:t>Внутріматкові </a:t>
            </a:r>
            <a:r>
              <a:rPr lang="ru-RU" b="0" dirty="0" err="1" smtClean="0"/>
              <a:t>спіралі</a:t>
            </a:r>
            <a:r>
              <a:rPr lang="ru-RU" b="0" dirty="0" smtClean="0"/>
              <a:t> (</a:t>
            </a:r>
            <a:r>
              <a:rPr lang="ru-RU" b="0" dirty="0" err="1" smtClean="0"/>
              <a:t>Надійність</a:t>
            </a:r>
            <a:r>
              <a:rPr lang="ru-RU" b="0" dirty="0" smtClean="0"/>
              <a:t> 99%-99.5%)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dirty="0" err="1"/>
              <a:t>Внутріматкова</a:t>
            </a:r>
            <a:r>
              <a:rPr lang="ru-RU" dirty="0"/>
              <a:t> </a:t>
            </a:r>
            <a:r>
              <a:rPr lang="ru-RU" dirty="0" err="1"/>
              <a:t>спіраль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маленький </a:t>
            </a:r>
            <a:r>
              <a:rPr lang="ru-RU" dirty="0" err="1"/>
              <a:t>пластиковий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, </a:t>
            </a:r>
            <a:r>
              <a:rPr lang="ru-RU" dirty="0" err="1"/>
              <a:t>покритий</a:t>
            </a:r>
            <a:r>
              <a:rPr lang="ru-RU" dirty="0"/>
              <a:t> </a:t>
            </a:r>
            <a:r>
              <a:rPr lang="ru-RU" dirty="0" err="1"/>
              <a:t>міддю</a:t>
            </a:r>
            <a:r>
              <a:rPr lang="ru-RU" dirty="0"/>
              <a:t>,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букви</a:t>
            </a:r>
            <a:r>
              <a:rPr lang="ru-RU" dirty="0"/>
              <a:t> Т, </a:t>
            </a:r>
            <a:r>
              <a:rPr lang="ru-RU" dirty="0" err="1"/>
              <a:t>використовуване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небажаної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. </a:t>
            </a:r>
            <a:r>
              <a:rPr lang="ru-RU" dirty="0" err="1"/>
              <a:t>Внутріматкову</a:t>
            </a:r>
            <a:r>
              <a:rPr lang="ru-RU" dirty="0"/>
              <a:t> </a:t>
            </a:r>
            <a:r>
              <a:rPr lang="ru-RU" dirty="0" err="1"/>
              <a:t>спіраль</a:t>
            </a:r>
            <a:r>
              <a:rPr lang="ru-RU" dirty="0"/>
              <a:t> повинен </a:t>
            </a:r>
            <a:r>
              <a:rPr lang="ru-RU" dirty="0" err="1"/>
              <a:t>ставити</a:t>
            </a:r>
            <a:r>
              <a:rPr lang="ru-RU" dirty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>.</a:t>
            </a:r>
          </a:p>
          <a:p>
            <a:r>
              <a:rPr lang="ru-RU" dirty="0"/>
              <a:t>Внутріматкові </a:t>
            </a:r>
            <a:r>
              <a:rPr lang="ru-RU" dirty="0" err="1"/>
              <a:t>спіралі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запобігають</a:t>
            </a:r>
            <a:r>
              <a:rPr lang="ru-RU" dirty="0"/>
              <a:t> </a:t>
            </a:r>
            <a:r>
              <a:rPr lang="ru-RU" sz="2000" dirty="0" err="1"/>
              <a:t>запліднення</a:t>
            </a:r>
            <a:r>
              <a:rPr lang="ru-RU" sz="2000" dirty="0"/>
              <a:t> </a:t>
            </a:r>
            <a:r>
              <a:rPr lang="ru-RU" sz="2000" dirty="0" err="1"/>
              <a:t>яйцеклітини</a:t>
            </a:r>
            <a:r>
              <a:rPr lang="ru-RU" sz="2000" dirty="0"/>
              <a:t>, </a:t>
            </a:r>
            <a:r>
              <a:rPr lang="ru-RU" sz="2000" dirty="0" err="1"/>
              <a:t>ушкоджуючи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вбиваючи</a:t>
            </a:r>
            <a:r>
              <a:rPr lang="ru-RU" sz="2000" dirty="0"/>
              <a:t> </a:t>
            </a:r>
            <a:r>
              <a:rPr lang="ru-RU" sz="2000" dirty="0" err="1"/>
              <a:t>сперматозоїди</a:t>
            </a:r>
            <a:r>
              <a:rPr lang="ru-RU" sz="2000" dirty="0"/>
              <a:t>. Вони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роблять</a:t>
            </a:r>
            <a:r>
              <a:rPr lang="ru-RU" sz="2000" dirty="0"/>
              <a:t> </a:t>
            </a:r>
            <a:r>
              <a:rPr lang="ru-RU" sz="2000" dirty="0" err="1"/>
              <a:t>впливи</a:t>
            </a:r>
            <a:r>
              <a:rPr lang="ru-RU" sz="2000" dirty="0"/>
              <a:t> на </a:t>
            </a:r>
            <a:r>
              <a:rPr lang="ru-RU" sz="2000" dirty="0" err="1"/>
              <a:t>внутрішню</a:t>
            </a:r>
            <a:r>
              <a:rPr lang="ru-RU" sz="2000" dirty="0"/>
              <a:t> </a:t>
            </a:r>
            <a:r>
              <a:rPr lang="ru-RU" sz="2000" dirty="0" err="1"/>
              <a:t>оболонку</a:t>
            </a:r>
            <a:r>
              <a:rPr lang="ru-RU" sz="2000" dirty="0"/>
              <a:t> </a:t>
            </a:r>
            <a:r>
              <a:rPr lang="ru-RU" sz="2000" dirty="0" err="1"/>
              <a:t>стінок</a:t>
            </a:r>
            <a:r>
              <a:rPr lang="ru-RU" sz="2000" dirty="0"/>
              <a:t> матки - </a:t>
            </a:r>
            <a:r>
              <a:rPr lang="ru-RU" sz="2000" dirty="0" err="1"/>
              <a:t>туди</a:t>
            </a:r>
            <a:r>
              <a:rPr lang="ru-RU" sz="2000" dirty="0"/>
              <a:t> </a:t>
            </a:r>
            <a:r>
              <a:rPr lang="ru-RU" sz="2000" dirty="0" err="1"/>
              <a:t>яйцеклітина</a:t>
            </a:r>
            <a:r>
              <a:rPr lang="ru-RU" sz="2000" dirty="0"/>
              <a:t> </a:t>
            </a:r>
            <a:r>
              <a:rPr lang="ru-RU" sz="2000" dirty="0" err="1"/>
              <a:t>впроваджує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 smtClean="0"/>
              <a:t>імплантації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122" name="Picture 2" descr="C:\Users\Bodya\Desktop\130527_kontracep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325006"/>
            <a:ext cx="3260973" cy="30194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3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V. </a:t>
            </a:r>
            <a:r>
              <a:rPr lang="ru-RU" b="0" dirty="0"/>
              <a:t>Гормональна </a:t>
            </a:r>
            <a:r>
              <a:rPr lang="ru-RU" b="0" dirty="0" err="1" smtClean="0"/>
              <a:t>контрацепція</a:t>
            </a:r>
            <a:r>
              <a:rPr lang="ru-RU" b="0" dirty="0" smtClean="0"/>
              <a:t> </a:t>
            </a:r>
            <a:r>
              <a:rPr lang="en-US" b="0" dirty="0" smtClean="0"/>
              <a:t>(</a:t>
            </a:r>
            <a:r>
              <a:rPr lang="uk-UA" b="0" dirty="0" smtClean="0"/>
              <a:t>Надійність</a:t>
            </a:r>
            <a:r>
              <a:rPr lang="en-US" b="0" dirty="0" smtClean="0"/>
              <a:t>92%-99%)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Комбіновані оральні контрацептиви(КОК)</a:t>
            </a:r>
            <a:r>
              <a:rPr lang="en-US" dirty="0" smtClean="0"/>
              <a:t>: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err="1"/>
              <a:t>монофазні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б) </a:t>
            </a:r>
            <a:r>
              <a:rPr lang="ru-RU" dirty="0" err="1"/>
              <a:t>двуфазні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в) </a:t>
            </a:r>
            <a:r>
              <a:rPr lang="ru-RU" dirty="0" err="1"/>
              <a:t>трифазні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г) </a:t>
            </a:r>
            <a:r>
              <a:rPr lang="ru-RU" dirty="0" err="1"/>
              <a:t>невідкладна</a:t>
            </a:r>
            <a:r>
              <a:rPr lang="ru-RU" dirty="0"/>
              <a:t> </a:t>
            </a:r>
            <a:r>
              <a:rPr lang="ru-RU" dirty="0" err="1" smtClean="0"/>
              <a:t>контрацепція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Чисто </a:t>
            </a:r>
            <a:r>
              <a:rPr lang="ru-RU" dirty="0" err="1"/>
              <a:t>прогестинові</a:t>
            </a:r>
            <a:r>
              <a:rPr lang="ru-RU" dirty="0"/>
              <a:t> </a:t>
            </a:r>
            <a:r>
              <a:rPr lang="ru-RU" dirty="0" err="1"/>
              <a:t>контрацептиви</a:t>
            </a:r>
            <a:r>
              <a:rPr lang="ru-RU" dirty="0"/>
              <a:t> (ЧПК):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а) ЧПК-таблетки (</a:t>
            </a:r>
            <a:r>
              <a:rPr lang="ru-RU" dirty="0" err="1"/>
              <a:t>міні-пілі</a:t>
            </a:r>
            <a:r>
              <a:rPr lang="ru-RU" dirty="0"/>
              <a:t>); 90-97%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б) </a:t>
            </a:r>
            <a:r>
              <a:rPr lang="ru-RU" dirty="0" err="1"/>
              <a:t>ін'єкційні</a:t>
            </a:r>
            <a:r>
              <a:rPr lang="ru-RU" dirty="0"/>
              <a:t> </a:t>
            </a:r>
            <a:r>
              <a:rPr lang="ru-RU" dirty="0" err="1"/>
              <a:t>гестагени</a:t>
            </a:r>
            <a:r>
              <a:rPr lang="ru-RU" dirty="0"/>
              <a:t> </a:t>
            </a:r>
            <a:r>
              <a:rPr lang="ru-RU" dirty="0" err="1"/>
              <a:t>пролонгованої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 99-99,7%</a:t>
            </a:r>
            <a:br>
              <a:rPr lang="ru-RU" dirty="0"/>
            </a:br>
            <a:r>
              <a:rPr lang="ru-RU" dirty="0"/>
              <a:t>в) </a:t>
            </a:r>
            <a:r>
              <a:rPr lang="ru-RU" dirty="0" err="1"/>
              <a:t>імлантати</a:t>
            </a:r>
            <a:r>
              <a:rPr lang="ru-RU" dirty="0"/>
              <a:t>; 99-99,8%</a:t>
            </a:r>
            <a:br>
              <a:rPr lang="ru-RU" dirty="0"/>
            </a:br>
            <a:r>
              <a:rPr lang="ru-RU" dirty="0"/>
              <a:t>г) </a:t>
            </a:r>
            <a:r>
              <a:rPr lang="ru-RU" dirty="0" err="1"/>
              <a:t>прогестинова</a:t>
            </a:r>
            <a:r>
              <a:rPr lang="ru-RU" dirty="0"/>
              <a:t> й </a:t>
            </a:r>
            <a:r>
              <a:rPr lang="ru-RU" dirty="0" err="1"/>
              <a:t>антипрогестинова</a:t>
            </a:r>
            <a:r>
              <a:rPr lang="ru-RU" dirty="0"/>
              <a:t> </a:t>
            </a:r>
            <a:r>
              <a:rPr lang="ru-RU" dirty="0" err="1"/>
              <a:t>невідкладна</a:t>
            </a:r>
            <a:r>
              <a:rPr lang="ru-RU" dirty="0"/>
              <a:t> </a:t>
            </a:r>
            <a:r>
              <a:rPr lang="ru-RU" dirty="0" err="1"/>
              <a:t>контрацепція</a:t>
            </a:r>
            <a:r>
              <a:rPr lang="ru-RU" dirty="0"/>
              <a:t>. 99-99,8%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Чоловіча </a:t>
            </a:r>
            <a:r>
              <a:rPr lang="ru-RU" dirty="0" err="1"/>
              <a:t>гормональна</a:t>
            </a:r>
            <a:r>
              <a:rPr lang="ru-RU" dirty="0"/>
              <a:t> </a:t>
            </a:r>
            <a:r>
              <a:rPr lang="ru-RU" dirty="0" err="1"/>
              <a:t>контрацепція</a:t>
            </a:r>
            <a:r>
              <a:rPr lang="ru-RU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68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4525963"/>
          </a:xfrm>
        </p:spPr>
        <p:txBody>
          <a:bodyPr/>
          <a:lstStyle/>
          <a:p>
            <a:r>
              <a:rPr lang="ru-RU" dirty="0" err="1" smtClean="0"/>
              <a:t>ефективний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популярний</a:t>
            </a:r>
            <a:r>
              <a:rPr lang="ru-RU" dirty="0"/>
              <a:t> метод </a:t>
            </a:r>
            <a:r>
              <a:rPr lang="ru-RU" dirty="0" err="1"/>
              <a:t>оберігання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небажаної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. В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120 млн.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гормональні</a:t>
            </a:r>
            <a:r>
              <a:rPr lang="ru-RU" dirty="0"/>
              <a:t> </a:t>
            </a:r>
            <a:r>
              <a:rPr lang="ru-RU" dirty="0" err="1"/>
              <a:t>пігулки</a:t>
            </a:r>
            <a:r>
              <a:rPr lang="ru-RU" dirty="0"/>
              <a:t>. </a:t>
            </a:r>
            <a:r>
              <a:rPr lang="ru-RU" dirty="0" err="1"/>
              <a:t>Гормональні</a:t>
            </a:r>
            <a:r>
              <a:rPr lang="ru-RU" dirty="0"/>
              <a:t> </a:t>
            </a:r>
            <a:r>
              <a:rPr lang="ru-RU" dirty="0" err="1"/>
              <a:t>пігулки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в </a:t>
            </a:r>
            <a:r>
              <a:rPr lang="ru-RU" dirty="0" err="1"/>
              <a:t>різному</a:t>
            </a:r>
            <a:r>
              <a:rPr lang="ru-RU" dirty="0"/>
              <a:t> </a:t>
            </a:r>
            <a:r>
              <a:rPr lang="ru-RU" dirty="0" err="1"/>
              <a:t>співвідношенні</a:t>
            </a:r>
            <a:r>
              <a:rPr lang="ru-RU" dirty="0"/>
              <a:t>. Вони </a:t>
            </a:r>
            <a:r>
              <a:rPr lang="ru-RU" dirty="0" err="1"/>
              <a:t>приймаються</a:t>
            </a:r>
            <a:r>
              <a:rPr lang="ru-RU" dirty="0"/>
              <a:t> </a:t>
            </a:r>
            <a:r>
              <a:rPr lang="ru-RU" dirty="0" err="1"/>
              <a:t>щодня</a:t>
            </a:r>
            <a:r>
              <a:rPr lang="ru-RU" dirty="0"/>
              <a:t> і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ефектам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 (</a:t>
            </a:r>
            <a:r>
              <a:rPr lang="ru-RU" dirty="0" err="1"/>
              <a:t>гальмування</a:t>
            </a:r>
            <a:r>
              <a:rPr lang="ru-RU" dirty="0"/>
              <a:t> </a:t>
            </a:r>
            <a:r>
              <a:rPr lang="ru-RU" dirty="0" err="1"/>
              <a:t>овуляції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цервікального</a:t>
            </a:r>
            <a:r>
              <a:rPr lang="ru-RU" dirty="0"/>
              <a:t> </a:t>
            </a:r>
            <a:r>
              <a:rPr lang="ru-RU" dirty="0" err="1"/>
              <a:t>слизу</a:t>
            </a:r>
            <a:r>
              <a:rPr lang="ru-RU" dirty="0"/>
              <a:t> і </a:t>
            </a:r>
            <a:r>
              <a:rPr lang="ru-RU" dirty="0" err="1"/>
              <a:t>ендометрію</a:t>
            </a:r>
            <a:r>
              <a:rPr lang="ru-RU" dirty="0"/>
              <a:t>) </a:t>
            </a:r>
            <a:r>
              <a:rPr lang="ru-RU" dirty="0" err="1"/>
              <a:t>запобігають</a:t>
            </a:r>
            <a:r>
              <a:rPr lang="ru-RU" dirty="0"/>
              <a:t> </a:t>
            </a:r>
            <a:r>
              <a:rPr lang="ru-RU" dirty="0" err="1"/>
              <a:t>настанню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. </a:t>
            </a:r>
            <a:endParaRPr lang="ru-RU" dirty="0"/>
          </a:p>
        </p:txBody>
      </p:sp>
      <p:pic>
        <p:nvPicPr>
          <p:cNvPr id="6146" name="Picture 2" descr="C:\Users\Bodya\Desktop\gormo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6480720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10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VI. </a:t>
            </a:r>
            <a:r>
              <a:rPr lang="ru-RU" b="0" dirty="0"/>
              <a:t>Добровільна </a:t>
            </a:r>
            <a:r>
              <a:rPr lang="ru-RU" b="0" dirty="0" err="1"/>
              <a:t>стерилізація</a:t>
            </a:r>
            <a:r>
              <a:rPr lang="ru-RU" b="0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знепліднення</a:t>
            </a:r>
            <a:r>
              <a:rPr lang="ru-RU" dirty="0"/>
              <a:t>, </a:t>
            </a:r>
            <a:r>
              <a:rPr lang="ru-RU" dirty="0" err="1"/>
              <a:t>позбавлення</a:t>
            </a:r>
            <a:r>
              <a:rPr lang="ru-RU" dirty="0"/>
              <a:t> </a:t>
            </a:r>
            <a:r>
              <a:rPr lang="ru-RU" dirty="0" err="1"/>
              <a:t>людини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dirty="0" err="1"/>
              <a:t>тварини</a:t>
            </a:r>
            <a:r>
              <a:rPr lang="ru-RU" dirty="0"/>
              <a:t> </a:t>
            </a:r>
            <a:r>
              <a:rPr lang="ru-RU" dirty="0" err="1"/>
              <a:t>здатності</a:t>
            </a:r>
            <a:r>
              <a:rPr lang="ru-RU" dirty="0"/>
              <a:t> до </a:t>
            </a:r>
            <a:r>
              <a:rPr lang="ru-RU" dirty="0" err="1" smtClean="0"/>
              <a:t>відтворення</a:t>
            </a:r>
            <a:r>
              <a:rPr lang="ru-RU" dirty="0" smtClean="0"/>
              <a:t>. </a:t>
            </a:r>
            <a:r>
              <a:rPr lang="ru-RU" dirty="0" err="1" smtClean="0"/>
              <a:t>Види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чоловіча;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жіноча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C:\Users\Bodya\Desktop\lap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401" y="2420888"/>
            <a:ext cx="4405283" cy="426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8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VII. </a:t>
            </a:r>
            <a:r>
              <a:rPr lang="ru-RU" b="0" dirty="0"/>
              <a:t>Імуноконтрацепція й </a:t>
            </a:r>
            <a:r>
              <a:rPr lang="ru-RU" b="0" dirty="0" err="1"/>
              <a:t>інші</a:t>
            </a:r>
            <a:r>
              <a:rPr lang="ru-RU" b="0" dirty="0"/>
              <a:t> </a:t>
            </a:r>
            <a:r>
              <a:rPr lang="ru-RU" b="0" dirty="0" err="1"/>
              <a:t>перспективні</a:t>
            </a:r>
            <a:r>
              <a:rPr lang="ru-RU" b="0" dirty="0"/>
              <a:t> </a:t>
            </a:r>
            <a:r>
              <a:rPr lang="ru-RU" b="0" dirty="0" err="1"/>
              <a:t>методи</a:t>
            </a:r>
            <a:r>
              <a:rPr lang="ru-RU" b="0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2901"/>
            <a:ext cx="4968552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132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Кінець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69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Контрацепція</a:t>
            </a:r>
            <a:r>
              <a:rPr lang="ru-RU" dirty="0"/>
              <a:t> —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>
                <a:hlinkClick r:id="rId2" tooltip="Латинська мова"/>
              </a:rPr>
              <a:t>лат.</a:t>
            </a:r>
            <a:r>
              <a:rPr lang="ru-RU" dirty="0"/>
              <a:t> </a:t>
            </a:r>
            <a:r>
              <a:rPr lang="en-US" i="1" dirty="0"/>
              <a:t>contra</a:t>
            </a:r>
            <a:r>
              <a:rPr lang="en-US" dirty="0"/>
              <a:t> (</a:t>
            </a:r>
            <a:r>
              <a:rPr lang="ru-RU" dirty="0" err="1"/>
              <a:t>проти</a:t>
            </a:r>
            <a:r>
              <a:rPr lang="ru-RU" dirty="0"/>
              <a:t>) і </a:t>
            </a:r>
            <a:r>
              <a:rPr lang="ru-RU" dirty="0">
                <a:hlinkClick r:id="rId2" tooltip="Латинська мова"/>
              </a:rPr>
              <a:t>лат.</a:t>
            </a:r>
            <a:r>
              <a:rPr lang="ru-RU" dirty="0"/>
              <a:t> </a:t>
            </a:r>
            <a:r>
              <a:rPr lang="ru-RU" i="1" dirty="0"/>
              <a:t>[</a:t>
            </a:r>
            <a:r>
              <a:rPr lang="en-US" i="1" dirty="0"/>
              <a:t>con]</a:t>
            </a:r>
            <a:r>
              <a:rPr lang="en-US" i="1" dirty="0" err="1"/>
              <a:t>ceptio</a:t>
            </a:r>
            <a:r>
              <a:rPr lang="en-US" dirty="0"/>
              <a:t> (</a:t>
            </a:r>
            <a:r>
              <a:rPr lang="ru-RU" dirty="0" err="1"/>
              <a:t>зачаття</a:t>
            </a:r>
            <a:r>
              <a:rPr lang="ru-RU" dirty="0"/>
              <a:t>), </a:t>
            </a:r>
            <a:r>
              <a:rPr lang="ru-RU" dirty="0" err="1"/>
              <a:t>включає</a:t>
            </a:r>
            <a:r>
              <a:rPr lang="ru-RU" dirty="0"/>
              <a:t> </a:t>
            </a:r>
            <a:r>
              <a:rPr lang="ru-RU" dirty="0" err="1">
                <a:hlinkClick r:id="rId3" tooltip="Контрацептив"/>
              </a:rPr>
              <a:t>контрацептивні</a:t>
            </a:r>
            <a:r>
              <a:rPr lang="ru-RU" dirty="0"/>
              <a:t> 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протизаплідні</a:t>
            </a:r>
            <a:r>
              <a:rPr lang="ru-RU" dirty="0"/>
              <a:t>) </a:t>
            </a:r>
            <a:r>
              <a:rPr lang="ru-RU" dirty="0" err="1"/>
              <a:t>засоби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 smtClean="0"/>
              <a:t>вагітності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Bodya\Desktop\лучшая-контрацепц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5405334" cy="3381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1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Засоби</a:t>
            </a:r>
            <a:r>
              <a:rPr lang="ru-RU" b="0" dirty="0"/>
              <a:t> та </a:t>
            </a:r>
            <a:r>
              <a:rPr lang="ru-RU" b="0" dirty="0" err="1"/>
              <a:t>методи</a:t>
            </a:r>
            <a:r>
              <a:rPr lang="ru-RU" b="0" dirty="0"/>
              <a:t> контрацепції</a:t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 контрацепції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на 7 </a:t>
            </a:r>
            <a:r>
              <a:rPr lang="ru-RU" dirty="0" err="1"/>
              <a:t>груп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10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I. </a:t>
            </a:r>
            <a:r>
              <a:rPr lang="ru-RU" b="0" dirty="0" err="1"/>
              <a:t>Природні</a:t>
            </a:r>
            <a:r>
              <a:rPr lang="ru-RU" b="0" dirty="0"/>
              <a:t> (</a:t>
            </a:r>
            <a:r>
              <a:rPr lang="ru-RU" b="0" dirty="0" err="1"/>
              <a:t>біологічні</a:t>
            </a:r>
            <a:r>
              <a:rPr lang="ru-RU" b="0" dirty="0"/>
              <a:t>) </a:t>
            </a:r>
            <a:r>
              <a:rPr lang="ru-RU" b="0" dirty="0" err="1"/>
              <a:t>методи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Метод </a:t>
            </a:r>
            <a:r>
              <a:rPr lang="ru-RU" dirty="0" err="1" smtClean="0">
                <a:solidFill>
                  <a:schemeClr val="tx1"/>
                </a:solidFill>
              </a:rPr>
              <a:t>лактаційної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аменореї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н</a:t>
            </a:r>
            <a:r>
              <a:rPr lang="ru-RU" dirty="0" err="1" smtClean="0">
                <a:solidFill>
                  <a:schemeClr val="tx1"/>
                </a:solidFill>
              </a:rPr>
              <a:t>адійність</a:t>
            </a:r>
            <a:r>
              <a:rPr lang="ru-RU" dirty="0" smtClean="0">
                <a:solidFill>
                  <a:schemeClr val="tx1"/>
                </a:solidFill>
              </a:rPr>
              <a:t> 97-98%)</a:t>
            </a:r>
          </a:p>
          <a:p>
            <a:r>
              <a:rPr lang="ru-RU" dirty="0">
                <a:solidFill>
                  <a:schemeClr val="tx1"/>
                </a:solidFill>
              </a:rPr>
              <a:t>Періодична </a:t>
            </a:r>
            <a:r>
              <a:rPr lang="ru-RU" dirty="0" err="1" smtClean="0">
                <a:solidFill>
                  <a:schemeClr val="tx1"/>
                </a:solidFill>
              </a:rPr>
              <a:t>абстиненція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надійність</a:t>
            </a:r>
            <a:r>
              <a:rPr lang="ru-RU" dirty="0" smtClean="0">
                <a:solidFill>
                  <a:schemeClr val="tx1"/>
                </a:solidFill>
              </a:rPr>
              <a:t> 70-90</a:t>
            </a:r>
            <a:r>
              <a:rPr lang="ru-RU" dirty="0">
                <a:solidFill>
                  <a:schemeClr val="tx1"/>
                </a:solidFill>
              </a:rPr>
              <a:t>%</a:t>
            </a:r>
            <a:r>
              <a:rPr lang="ru-RU" dirty="0" smtClean="0">
                <a:solidFill>
                  <a:schemeClr val="tx1"/>
                </a:solidFill>
              </a:rPr>
              <a:t>):</a:t>
            </a:r>
          </a:p>
          <a:p>
            <a:r>
              <a:rPr lang="ru-RU" dirty="0">
                <a:solidFill>
                  <a:schemeClr val="tx1"/>
                </a:solidFill>
              </a:rPr>
              <a:t>а) </a:t>
            </a:r>
            <a:r>
              <a:rPr lang="ru-RU" dirty="0" err="1">
                <a:solidFill>
                  <a:schemeClr val="tx1"/>
                </a:solidFill>
              </a:rPr>
              <a:t>календарний</a:t>
            </a:r>
            <a:r>
              <a:rPr lang="ru-RU" dirty="0">
                <a:solidFill>
                  <a:schemeClr val="tx1"/>
                </a:solidFill>
              </a:rPr>
              <a:t> метод;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б) </a:t>
            </a:r>
            <a:r>
              <a:rPr lang="ru-RU" dirty="0" err="1">
                <a:solidFill>
                  <a:schemeClr val="tx1"/>
                </a:solidFill>
              </a:rPr>
              <a:t>оцінка</a:t>
            </a:r>
            <a:r>
              <a:rPr lang="ru-RU" dirty="0">
                <a:solidFill>
                  <a:schemeClr val="tx1"/>
                </a:solidFill>
              </a:rPr>
              <a:t> цервикального </a:t>
            </a:r>
            <a:r>
              <a:rPr lang="ru-RU" dirty="0" err="1">
                <a:solidFill>
                  <a:schemeClr val="tx1"/>
                </a:solidFill>
              </a:rPr>
              <a:t>слизу</a:t>
            </a:r>
            <a:r>
              <a:rPr lang="ru-RU" dirty="0">
                <a:solidFill>
                  <a:schemeClr val="tx1"/>
                </a:solidFill>
              </a:rPr>
              <a:t>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в) </a:t>
            </a:r>
            <a:r>
              <a:rPr lang="ru-RU" dirty="0" err="1">
                <a:solidFill>
                  <a:schemeClr val="tx1"/>
                </a:solidFill>
              </a:rPr>
              <a:t>моніторинг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базальної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температури</a:t>
            </a:r>
            <a:r>
              <a:rPr lang="ru-RU" dirty="0">
                <a:solidFill>
                  <a:schemeClr val="tx1"/>
                </a:solidFill>
              </a:rPr>
              <a:t>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г) сімптотермальний метод.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Bodya\Desktop\no contracep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37112"/>
            <a:ext cx="5443092" cy="1612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2232248"/>
          </a:xfr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vi-VN" sz="1600" dirty="0">
                <a:solidFill>
                  <a:schemeClr val="bg1"/>
                </a:solidFill>
              </a:rPr>
              <a:t>Ме́тод лактаці́йної аменоре́ї</a:t>
            </a:r>
            <a:r>
              <a:rPr lang="vi-VN" sz="1600" b="0" dirty="0">
                <a:solidFill>
                  <a:schemeClr val="bg1"/>
                </a:solidFill>
              </a:rPr>
              <a:t> (МЛА) — природний спосіб контрацепції, що базується на фізіологічному ефекті, який полягає у пригніченні овуляції завдяки смоктанню дитиною грудей матері. Тривалість ановуляції варіює від 4 до 6 місяців після пологів, хоча у деяких жінок овуляція поновлюється на другому місяці післяпологового періоду. Якщо грудне вигодовування не є основним методом годування дитини, то жінка може завагітніти на 4-6 тижні після пологів. Якщо грудне вигодовування є основним методом годування дитини, то жінка може завагітніти на 6 місяці після </a:t>
            </a:r>
            <a:r>
              <a:rPr lang="vi-VN" sz="1600" b="0" dirty="0" smtClean="0">
                <a:solidFill>
                  <a:schemeClr val="bg1"/>
                </a:solidFill>
              </a:rPr>
              <a:t>пологів</a:t>
            </a:r>
            <a:r>
              <a:rPr lang="uk-UA" sz="1600" b="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24944"/>
            <a:ext cx="4868761" cy="31994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196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II. </a:t>
            </a:r>
            <a:r>
              <a:rPr lang="ru-RU" b="0" dirty="0">
                <a:solidFill>
                  <a:schemeClr val="tx1"/>
                </a:solidFill>
              </a:rPr>
              <a:t>Переривання статевого </a:t>
            </a:r>
            <a:r>
              <a:rPr lang="ru-RU" b="0" dirty="0" smtClean="0">
                <a:solidFill>
                  <a:schemeClr val="tx1"/>
                </a:solidFill>
              </a:rPr>
              <a:t>акту(</a:t>
            </a:r>
            <a:r>
              <a:rPr lang="ru-RU" b="0" dirty="0" err="1" smtClean="0">
                <a:solidFill>
                  <a:schemeClr val="tx1"/>
                </a:solidFill>
              </a:rPr>
              <a:t>надійність</a:t>
            </a:r>
            <a:r>
              <a:rPr lang="ru-RU" b="0" dirty="0" smtClean="0">
                <a:solidFill>
                  <a:schemeClr val="tx1"/>
                </a:solidFill>
              </a:rPr>
              <a:t> 97%-98%)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один з </a:t>
            </a:r>
            <a:r>
              <a:rPr lang="ru-RU" dirty="0" err="1">
                <a:solidFill>
                  <a:schemeClr val="tx1"/>
                </a:solidFill>
              </a:rPr>
              <a:t>найдавніших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природних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методів</a:t>
            </a:r>
            <a:r>
              <a:rPr lang="ru-RU" dirty="0">
                <a:solidFill>
                  <a:schemeClr val="tx1"/>
                </a:solidFill>
              </a:rPr>
              <a:t> контрацепції, суть 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полягає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виведенні</a:t>
            </a:r>
            <a:r>
              <a:rPr lang="ru-RU" dirty="0">
                <a:solidFill>
                  <a:schemeClr val="tx1"/>
                </a:solidFill>
              </a:rPr>
              <a:t> статевого члена з піхви до початку еякуляції.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Bodya\Desktop\Onan_33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4536504" cy="3390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21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III. </a:t>
            </a:r>
            <a:r>
              <a:rPr lang="ru-RU" b="0" dirty="0" err="1"/>
              <a:t>Бар'єрний</a:t>
            </a:r>
            <a:r>
              <a:rPr lang="ru-RU" b="0" dirty="0"/>
              <a:t> </a:t>
            </a:r>
            <a:r>
              <a:rPr lang="ru-RU" b="0" dirty="0" smtClean="0"/>
              <a:t>метод (</a:t>
            </a:r>
            <a:r>
              <a:rPr lang="ru-RU" b="0" dirty="0" err="1" smtClean="0"/>
              <a:t>надійність</a:t>
            </a:r>
            <a:r>
              <a:rPr lang="ru-RU" b="0" dirty="0" smtClean="0"/>
              <a:t> 75%-95%):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Презервативи</a:t>
            </a:r>
          </a:p>
          <a:p>
            <a:r>
              <a:rPr lang="uk-UA" dirty="0" smtClean="0"/>
              <a:t>Діафрагми,ковпачки,губки</a:t>
            </a:r>
          </a:p>
          <a:p>
            <a:r>
              <a:rPr lang="uk-UA" dirty="0" err="1" smtClean="0"/>
              <a:t>Сперміциди</a:t>
            </a:r>
            <a:endParaRPr lang="uk-UA" dirty="0" smtClean="0"/>
          </a:p>
          <a:p>
            <a:r>
              <a:rPr lang="ru-RU" dirty="0" err="1"/>
              <a:t>З</a:t>
            </a:r>
            <a:r>
              <a:rPr lang="ru-RU" dirty="0" err="1" smtClean="0"/>
              <a:t>апобігання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небажаної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 шляхом </a:t>
            </a:r>
            <a:r>
              <a:rPr lang="ru-RU" dirty="0" err="1"/>
              <a:t>перешкоди</a:t>
            </a:r>
            <a:r>
              <a:rPr lang="ru-RU" dirty="0"/>
              <a:t> </a:t>
            </a:r>
            <a:r>
              <a:rPr lang="ru-RU" dirty="0" err="1"/>
              <a:t>попаданню</a:t>
            </a:r>
            <a:r>
              <a:rPr lang="ru-RU" dirty="0"/>
              <a:t> </a:t>
            </a:r>
            <a:r>
              <a:rPr lang="ru-RU" dirty="0" err="1"/>
              <a:t>сперми</a:t>
            </a:r>
            <a:r>
              <a:rPr lang="ru-RU" dirty="0"/>
              <a:t> в </a:t>
            </a:r>
            <a:r>
              <a:rPr lang="ru-RU" dirty="0" err="1"/>
              <a:t>піхву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шийку</a:t>
            </a:r>
            <a:r>
              <a:rPr lang="ru-RU" dirty="0"/>
              <a:t> матки </a:t>
            </a:r>
            <a:r>
              <a:rPr lang="ru-RU" dirty="0" err="1"/>
              <a:t>механічним</a:t>
            </a:r>
            <a:r>
              <a:rPr lang="ru-RU" dirty="0"/>
              <a:t> (</a:t>
            </a:r>
            <a:r>
              <a:rPr lang="ru-RU" dirty="0" err="1"/>
              <a:t>презервативи</a:t>
            </a:r>
            <a:r>
              <a:rPr lang="ru-RU" dirty="0"/>
              <a:t>, </a:t>
            </a:r>
            <a:r>
              <a:rPr lang="ru-RU" dirty="0" err="1"/>
              <a:t>піхвові</a:t>
            </a:r>
            <a:r>
              <a:rPr lang="ru-RU" dirty="0"/>
              <a:t> </a:t>
            </a:r>
            <a:r>
              <a:rPr lang="ru-RU" dirty="0" err="1"/>
              <a:t>діафрагми</a:t>
            </a:r>
            <a:r>
              <a:rPr lang="ru-RU" dirty="0"/>
              <a:t> і </a:t>
            </a:r>
            <a:r>
              <a:rPr lang="ru-RU" dirty="0" err="1"/>
              <a:t>ковпачки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хімічним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сперміциди</a:t>
            </a:r>
            <a:r>
              <a:rPr lang="ru-RU" dirty="0" smtClean="0"/>
              <a:t>) шляхом</a:t>
            </a:r>
            <a:r>
              <a:rPr lang="ru-RU" dirty="0"/>
              <a:t>.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комбінованим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сперміцидів</a:t>
            </a:r>
            <a:r>
              <a:rPr lang="ru-RU" dirty="0"/>
              <a:t> з </a:t>
            </a:r>
            <a:r>
              <a:rPr lang="ru-RU" dirty="0" err="1"/>
              <a:t>діафрагмами</a:t>
            </a:r>
            <a:r>
              <a:rPr lang="ru-RU" dirty="0"/>
              <a:t>, презервативами, </a:t>
            </a:r>
            <a:r>
              <a:rPr lang="ru-RU" dirty="0" err="1" smtClean="0"/>
              <a:t>ковпачками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Сперміциди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16714"/>
            <a:ext cx="6336704" cy="4287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839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Презерватив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76672"/>
            <a:ext cx="5688632" cy="56886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5201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</TotalTime>
  <Words>256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Паркет</vt:lpstr>
      <vt:lpstr>Презентація на тему:”Контрацепція”</vt:lpstr>
      <vt:lpstr>Презентация PowerPoint</vt:lpstr>
      <vt:lpstr>Засоби та методи контрацепції </vt:lpstr>
      <vt:lpstr>I. Природні (біологічні) методи</vt:lpstr>
      <vt:lpstr>Ме́тод лактаці́йної аменоре́ї (МЛА) — природний спосіб контрацепції, що базується на фізіологічному ефекті, який полягає у пригніченні овуляції завдяки смоктанню дитиною грудей матері. Тривалість ановуляції варіює від 4 до 6 місяців після пологів, хоча у деяких жінок овуляція поновлюється на другому місяці післяпологового періоду. Якщо грудне вигодовування не є основним методом годування дитини, то жінка може завагітніти на 4-6 тижні після пологів. Якщо грудне вигодовування є основним методом годування дитини, то жінка може завагітніти на 6 місяці після пологів.</vt:lpstr>
      <vt:lpstr>II. Переривання статевого акту(надійність 97%-98%)</vt:lpstr>
      <vt:lpstr>III. Бар'єрний метод (надійність 75%-95%):</vt:lpstr>
      <vt:lpstr>Сперміциди</vt:lpstr>
      <vt:lpstr>Презерватив</vt:lpstr>
      <vt:lpstr>Діафрагма</vt:lpstr>
      <vt:lpstr>IV. Внутріматкові спіралі (Надійність 99%-99.5%)</vt:lpstr>
      <vt:lpstr>V. Гормональна контрацепція (Надійність92%-99%):</vt:lpstr>
      <vt:lpstr>Презентация PowerPoint</vt:lpstr>
      <vt:lpstr>VI. Добровільна стерилізація.</vt:lpstr>
      <vt:lpstr>VII. Імуноконтрацепція й інші перспективні методи.</vt:lpstr>
      <vt:lpstr>Кінець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тему:”Контрацепція”</dc:title>
  <dc:creator>Bodya</dc:creator>
  <cp:lastModifiedBy>Bodya</cp:lastModifiedBy>
  <cp:revision>6</cp:revision>
  <dcterms:created xsi:type="dcterms:W3CDTF">2013-12-23T14:00:47Z</dcterms:created>
  <dcterms:modified xsi:type="dcterms:W3CDTF">2013-12-23T14:49:12Z</dcterms:modified>
</cp:coreProperties>
</file>