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2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62B08-77CF-4C79-87FE-6D6023781AAD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7BB5A-D654-410E-8F62-929A44FF4EE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7787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8D69-53B4-4F66-867E-76175A4ABA2F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8E20E7-2359-47DB-B310-9BB9E9FFA09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8D69-53B4-4F66-867E-76175A4ABA2F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20E7-2359-47DB-B310-9BB9E9FFA09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8D69-53B4-4F66-867E-76175A4ABA2F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20E7-2359-47DB-B310-9BB9E9FFA09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8D69-53B4-4F66-867E-76175A4ABA2F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8E20E7-2359-47DB-B310-9BB9E9FFA09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8D69-53B4-4F66-867E-76175A4ABA2F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20E7-2359-47DB-B310-9BB9E9FFA094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8D69-53B4-4F66-867E-76175A4ABA2F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20E7-2359-47DB-B310-9BB9E9FFA09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8D69-53B4-4F66-867E-76175A4ABA2F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18E20E7-2359-47DB-B310-9BB9E9FFA094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8D69-53B4-4F66-867E-76175A4ABA2F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20E7-2359-47DB-B310-9BB9E9FFA09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8D69-53B4-4F66-867E-76175A4ABA2F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20E7-2359-47DB-B310-9BB9E9FFA09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8D69-53B4-4F66-867E-76175A4ABA2F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20E7-2359-47DB-B310-9BB9E9FFA09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D8D69-53B4-4F66-867E-76175A4ABA2F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E20E7-2359-47DB-B310-9BB9E9FFA094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ED8D69-53B4-4F66-867E-76175A4ABA2F}" type="datetimeFigureOut">
              <a:rPr lang="uk-UA" smtClean="0"/>
              <a:t>21.03.2013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8E20E7-2359-47DB-B310-9BB9E9FFA094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508" y="0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7200" b="1" u="sng" dirty="0" smtClean="0">
                <a:solidFill>
                  <a:schemeClr val="accent6">
                    <a:lumMod val="50000"/>
                  </a:schemeClr>
                </a:solidFill>
              </a:rPr>
              <a:t>Державний бюджет</a:t>
            </a:r>
            <a:endParaRPr lang="uk-UA" sz="72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3508" y="2708920"/>
            <a:ext cx="88569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>
                <a:solidFill>
                  <a:srgbClr val="4C2C18"/>
                </a:solidFill>
              </a:rPr>
              <a:t>це фінансовий план утворення і використання грошових фондів держави протягом року, інакше кажучи – це баланс доходів і витрат держави, який складає міністерство фінансів.</a:t>
            </a:r>
          </a:p>
        </p:txBody>
      </p:sp>
    </p:spTree>
    <p:extLst>
      <p:ext uri="{BB962C8B-B14F-4D97-AF65-F5344CB8AC3E}">
        <p14:creationId xmlns:p14="http://schemas.microsoft.com/office/powerpoint/2010/main" val="91990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85698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u="sng" dirty="0" smtClean="0"/>
              <a:t>Дефіцит бюджету</a:t>
            </a:r>
            <a:r>
              <a:rPr lang="uk-UA" sz="3200" dirty="0" smtClean="0"/>
              <a:t> </a:t>
            </a: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</a:rPr>
              <a:t>– це перевищення витрат державного бюджету над доходами. Виникнення і зростання дефіциту бюджету зумовлено економічними кризами, мілітаризацією економіки, веденням війни, економічною нестабільністю, зростанням заборгованості місцевих бюджетів, безконтрольним зростанням інших витрат з бюджету.</a:t>
            </a:r>
            <a:endParaRPr lang="uk-UA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756" y="2548067"/>
            <a:ext cx="90364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Дефіцит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державного бюджету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характерний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нині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для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багатьох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країн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. У США,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наприклад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державний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бюджет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був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збалансований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без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дефіциту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за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останні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півстоліття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лише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два рази (у 1969, 1998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рр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.), у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Франції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за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останні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48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років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державний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бюджет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був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дефіцитним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32 рази,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навіть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у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Німеччині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, з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її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економічним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і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валютним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«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благополуччям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»,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перевищення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витрат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над доходами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спостерігається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постійно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. В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Україні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дефіцит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державного бюджету за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останні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роки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незначний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оскільки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уряд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докладає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максимум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зусиль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у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формуванні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бездефіцитного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бюджету (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профіциту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  <a:endParaRPr lang="uk-UA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41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2" y="188640"/>
            <a:ext cx="90334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Причини </a:t>
            </a:r>
            <a:r>
              <a:rPr lang="ru-RU" sz="3200" dirty="0" err="1" smtClean="0"/>
              <a:t>дефіциту</a:t>
            </a:r>
            <a:r>
              <a:rPr lang="ru-RU" sz="3200" dirty="0" smtClean="0"/>
              <a:t> бюджету </a:t>
            </a:r>
            <a:r>
              <a:rPr lang="ru-RU" sz="3200" dirty="0" err="1" smtClean="0"/>
              <a:t>пояснюються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цілим</a:t>
            </a:r>
            <a:r>
              <a:rPr lang="ru-RU" sz="3200" dirty="0" smtClean="0"/>
              <a:t> рядом </a:t>
            </a:r>
            <a:r>
              <a:rPr lang="ru-RU" sz="3200" dirty="0" err="1" smtClean="0"/>
              <a:t>факторів</a:t>
            </a:r>
            <a:r>
              <a:rPr lang="ru-RU" sz="3200" dirty="0" smtClean="0"/>
              <a:t>:</a:t>
            </a:r>
            <a:endParaRPr lang="uk-UA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298" y="1556792"/>
            <a:ext cx="89289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uk-UA" sz="2400" b="0" i="0" dirty="0" smtClean="0">
                <a:solidFill>
                  <a:srgbClr val="000000"/>
                </a:solidFill>
                <a:effectLst/>
                <a:latin typeface="Arial"/>
              </a:rPr>
              <a:t>зниженням рівня суспільного виробництва;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uk-UA" sz="2400" b="0" i="0" dirty="0" smtClean="0">
                <a:solidFill>
                  <a:srgbClr val="000000"/>
                </a:solidFill>
                <a:effectLst/>
                <a:latin typeface="Arial"/>
              </a:rPr>
              <a:t>глибокою структурною й технологічною незбалансованістю виробництва, постійним виснаженням природних ресурсів, зниженням науково-технічного потенціалу;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uk-UA" sz="2400" b="0" i="0" dirty="0" smtClean="0">
                <a:solidFill>
                  <a:srgbClr val="000000"/>
                </a:solidFill>
                <a:effectLst/>
                <a:latin typeface="Arial"/>
              </a:rPr>
              <a:t>послабленням контролю за фінансово-господарською діяльністю підприємств, постійним зростанням цін, інфляцією;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uk-UA" sz="2400" b="0" i="0" dirty="0" smtClean="0">
                <a:solidFill>
                  <a:srgbClr val="000000"/>
                </a:solidFill>
                <a:effectLst/>
                <a:latin typeface="Arial"/>
              </a:rPr>
              <a:t>нераціональною зовнішньоекономічною діяльністю держави;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uk-UA" sz="2400" b="0" i="0" dirty="0" smtClean="0">
                <a:solidFill>
                  <a:srgbClr val="000000"/>
                </a:solidFill>
                <a:effectLst/>
                <a:latin typeface="Arial"/>
              </a:rPr>
              <a:t>великомасштабним оборотом «тіньового» капіталу;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uk-UA" sz="2400" b="0" i="0" dirty="0" smtClean="0">
                <a:solidFill>
                  <a:srgbClr val="000000"/>
                </a:solidFill>
                <a:effectLst/>
                <a:latin typeface="Arial"/>
              </a:rPr>
              <a:t>великими непродуктивними витратами, приписками, крадіжками, втратами виробленої продукції.</a:t>
            </a:r>
            <a:endParaRPr lang="uk-UA" sz="2400" b="0" i="0" dirty="0">
              <a:solidFill>
                <a:srgbClr val="000000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5832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74400"/>
            <a:ext cx="87849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i="1" dirty="0" smtClean="0"/>
              <a:t>Зв'язок бюджету з економікою двосторонній. Не тільки бюджет впливає не економіку, відбувається і зворотній вплив: стан економіки визначає бюджетні показники. Суттєві розбіжності між передбачуваним і дійсними економічними рівнями стають причиною невідповідності між очікуваними і фактичними результатами виконання бюджету. Відхилення розвитку економіки від прогнозованих показників призводить до збільшення або зменшення надходжень, витрат, дефіциту.</a:t>
            </a:r>
            <a:endParaRPr lang="uk-UA" sz="3200" i="1" dirty="0"/>
          </a:p>
        </p:txBody>
      </p:sp>
    </p:spTree>
    <p:extLst>
      <p:ext uri="{BB962C8B-B14F-4D97-AF65-F5344CB8AC3E}">
        <p14:creationId xmlns:p14="http://schemas.microsoft.com/office/powerpoint/2010/main" val="1751147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8928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solidFill>
                  <a:schemeClr val="accent1">
                    <a:lumMod val="50000"/>
                  </a:schemeClr>
                </a:solidFill>
              </a:rPr>
              <a:t>Державний бюджет (місцеві бюджети) завжди складається з двох частин: доходної і витратної. Доходна частина показує обсяги і джерела доходів бюджету, а витратна – бюджетні видатки та їх обсяги.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1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"/>
          <a:stretch/>
        </p:blipFill>
        <p:spPr bwMode="auto">
          <a:xfrm>
            <a:off x="482000" y="1709484"/>
            <a:ext cx="8180001" cy="5148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9255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</a:rPr>
              <a:t>Доходи бюджету формуються насамперед за рахунок податків (понад 90 % центрального і 70 % місцевих бюджетів).</a:t>
            </a:r>
          </a:p>
          <a:p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</a:rPr>
              <a:t>Бюджетна система – це сукупність всіх бюджетів країни у їх взаємодії. Бюджетна система залежить від державного устрою країни (унітарна чи федеративна держава), її економічної, політичної та ін. підсистем і складається із двох або трьох ланок. </a:t>
            </a:r>
            <a:endParaRPr lang="uk-UA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5008" y="2780928"/>
            <a:ext cx="89289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</a:rPr>
              <a:t>Так, бюджетна система унітарних (тобто єдиних держав – Великобританії, Франції та ін.) складається лише з двох ланок – державного і місцевого бюджетів. До бюджетної системи федеративних держав входить ще третя, середня ланка – бюджети членів федерації: у США – це бюджети штатів, у Німеччині – земель, у Швейцарії – кантонів, в колишньому СРСР – республік. Бюджет України складається лише з 3 ланок (центрального бюджету, республіки Крим та місцевих).</a:t>
            </a:r>
            <a:endParaRPr lang="uk-UA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595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717" y="2690336"/>
            <a:ext cx="858656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це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1">
                    <a:lumMod val="50000"/>
                  </a:schemeClr>
                </a:solidFill>
              </a:rPr>
              <a:t>виражені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 у </a:t>
            </a:r>
            <a:r>
              <a:rPr lang="ru-RU" sz="4000" dirty="0" err="1">
                <a:solidFill>
                  <a:schemeClr val="accent1">
                    <a:lumMod val="50000"/>
                  </a:schemeClr>
                </a:solidFill>
              </a:rPr>
              <a:t>грошовій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1">
                    <a:lumMod val="50000"/>
                  </a:schemeClr>
                </a:solidFill>
              </a:rPr>
              <a:t>формі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1">
                    <a:lumMod val="50000"/>
                  </a:schemeClr>
                </a:solidFill>
              </a:rPr>
              <a:t>відносини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1">
                    <a:lumMod val="50000"/>
                  </a:schemeClr>
                </a:solidFill>
              </a:rPr>
              <a:t>власності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1">
                    <a:lumMod val="50000"/>
                  </a:schemeClr>
                </a:solidFill>
              </a:rPr>
              <a:t>між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 державою і </a:t>
            </a:r>
            <a:r>
              <a:rPr lang="ru-RU" sz="4000" dirty="0" err="1">
                <a:solidFill>
                  <a:schemeClr val="accent1">
                    <a:lumMod val="50000"/>
                  </a:schemeClr>
                </a:solidFill>
              </a:rPr>
              <a:t>юридичними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ru-RU" sz="4000" dirty="0" err="1">
                <a:solidFill>
                  <a:schemeClr val="accent1">
                    <a:lumMod val="50000"/>
                  </a:schemeClr>
                </a:solidFill>
              </a:rPr>
              <a:t>фізичними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 особами в </a:t>
            </a:r>
            <a:r>
              <a:rPr lang="ru-RU" sz="4000" dirty="0" err="1">
                <a:solidFill>
                  <a:schemeClr val="accent1">
                    <a:lumMod val="50000"/>
                  </a:schemeClr>
                </a:solidFill>
              </a:rPr>
              <a:t>процесі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1">
                    <a:lumMod val="50000"/>
                  </a:schemeClr>
                </a:solidFill>
              </a:rPr>
              <a:t>розподілу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 і </a:t>
            </a:r>
            <a:r>
              <a:rPr lang="ru-RU" sz="4000" dirty="0" err="1">
                <a:solidFill>
                  <a:schemeClr val="accent1">
                    <a:lumMod val="50000"/>
                  </a:schemeClr>
                </a:solidFill>
              </a:rPr>
              <a:t>споживання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1">
                    <a:lumMod val="50000"/>
                  </a:schemeClr>
                </a:solidFill>
              </a:rPr>
              <a:t>частини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1">
                    <a:lumMod val="50000"/>
                  </a:schemeClr>
                </a:solidFill>
              </a:rPr>
              <a:t>національного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 доходу.</a:t>
            </a:r>
            <a:endParaRPr lang="uk-UA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278717" y="260647"/>
            <a:ext cx="8586566" cy="1579424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uk-UA" sz="8000" b="1" u="sng" dirty="0" smtClean="0">
                <a:solidFill>
                  <a:schemeClr val="accent1">
                    <a:lumMod val="50000"/>
                  </a:schemeClr>
                </a:solidFill>
              </a:rPr>
              <a:t>Державні витрати </a:t>
            </a:r>
            <a:endParaRPr lang="uk-UA" sz="80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9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89289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  <a:t>В середині 90-х рр. ХХ ст. на перше місце вийшли витрати на соціальні цілі (розвиток освіти, охорони здоров’я, виплат безробітним, пенсіонерам та ін.). це зумовлено якісно новою роллю особистого фактора в сучасному виробництві (значення освіти кваліфікації, розвитку творчих здібностей працівників тощо), посиленням загальнолюдських цінностей у комплексі ціннісних орієнтирів суспільства, зростанням армії безробітних тощо. Внаслідок цього на соціальні витрати у розвинутих країнах Заходу йде близько 35 % державних витрат.</a:t>
            </a:r>
            <a:endParaRPr lang="uk-UA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597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На другому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місці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в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структурі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державних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витрат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витрати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на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економічні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цілі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житлове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будівництво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і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його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реконструкцію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розробку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природних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ресурсів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і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охорону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навколишнього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середовища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сільське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господарство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, транспорт, науку,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зв’язок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державне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регулювання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і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прогнозування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економіки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ін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Ці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витрати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в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розвинутих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країнах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світу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становили у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середині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90-х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рр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близько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25-27 %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державних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витрат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uk-UA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716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05068"/>
            <a:ext cx="878497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Третє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місце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в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структурі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державних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витрат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посідають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витрати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на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військові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цілі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. Вони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поділяються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на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прямі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і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непрямі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. До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прямих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відносять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безпосередні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витрати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з державного бюджету на оборону. До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непрямих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частину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витрат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на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космічні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дослідження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військову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допомогу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іншим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країнам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виплати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ветеранам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</a:rPr>
              <a:t>війни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uk-UA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960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Наступна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за величиною </a:t>
            </a:r>
            <a:r>
              <a:rPr lang="ru-RU" sz="44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стаття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44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державних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44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витрат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– </a:t>
            </a:r>
            <a:endParaRPr lang="uk-UA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060848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err="1">
                <a:solidFill>
                  <a:schemeClr val="accent1">
                    <a:lumMod val="50000"/>
                  </a:schemeClr>
                </a:solidFill>
              </a:rPr>
              <a:t>В</a:t>
            </a:r>
            <a:r>
              <a:rPr lang="ru-RU" sz="6600" b="1" dirty="0" err="1" smtClean="0">
                <a:solidFill>
                  <a:schemeClr val="accent1">
                    <a:lumMod val="50000"/>
                  </a:schemeClr>
                </a:solidFill>
              </a:rPr>
              <a:t>итрати</a:t>
            </a:r>
            <a:r>
              <a:rPr lang="ru-RU" sz="6600" b="1" dirty="0" smtClean="0">
                <a:solidFill>
                  <a:schemeClr val="accent1">
                    <a:lumMod val="50000"/>
                  </a:schemeClr>
                </a:solidFill>
              </a:rPr>
              <a:t> на </a:t>
            </a:r>
            <a:r>
              <a:rPr lang="ru-RU" sz="6600" b="1" dirty="0" err="1" smtClean="0">
                <a:solidFill>
                  <a:schemeClr val="accent1">
                    <a:lumMod val="50000"/>
                  </a:schemeClr>
                </a:solidFill>
              </a:rPr>
              <a:t>обслуговування</a:t>
            </a:r>
            <a:r>
              <a:rPr lang="ru-RU" sz="6600" b="1" dirty="0" smtClean="0">
                <a:solidFill>
                  <a:schemeClr val="accent1">
                    <a:lumMod val="50000"/>
                  </a:schemeClr>
                </a:solidFill>
              </a:rPr>
              <a:t> державного боргу</a:t>
            </a:r>
            <a:endParaRPr lang="ru-RU" sz="6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087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024" y="2204864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Виплата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державного боргу і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процентів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по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ньому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здійснюється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через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викуп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державних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цінних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паперів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за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кошти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із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державного бюджету.</a:t>
            </a:r>
          </a:p>
          <a:p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Частина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коштів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із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бюджету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держави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йде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на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утримання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державного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апарату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влади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, посольств, консульств,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сплати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внесків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до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міжнародних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організацій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ін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uk-U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9024" y="548680"/>
            <a:ext cx="860546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err="1" smtClean="0"/>
              <a:t>Державний</a:t>
            </a:r>
            <a:r>
              <a:rPr lang="ru-RU" sz="3200" b="1" u="sng" dirty="0" smtClean="0"/>
              <a:t> борг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—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це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сума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нагромаджених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у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країні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за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певний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час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бюджетних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дефіцитів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за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винятком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позитивних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сальдо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бюджетів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що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мали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місце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за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цей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же час.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Розрізняють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зовнішній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і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внутрішній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державний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борг.</a:t>
            </a:r>
            <a:endParaRPr lang="uk-UA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857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</TotalTime>
  <Words>763</Words>
  <Application>Microsoft Office PowerPoint</Application>
  <PresentationFormat>Экран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Олександр</dc:creator>
  <cp:lastModifiedBy>Олександр</cp:lastModifiedBy>
  <cp:revision>4</cp:revision>
  <dcterms:created xsi:type="dcterms:W3CDTF">2013-03-21T16:27:40Z</dcterms:created>
  <dcterms:modified xsi:type="dcterms:W3CDTF">2013-03-21T17:06:43Z</dcterms:modified>
</cp:coreProperties>
</file>