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48FB179-6978-4D05-A0DB-574030B0F1D6}" type="datetimeFigureOut">
              <a:rPr lang="ru-RU" smtClean="0"/>
              <a:t>01.12.2013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B06934B6-6C65-43A6-B00F-5265A7479900}"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48FB179-6978-4D05-A0DB-574030B0F1D6}" type="datetimeFigureOut">
              <a:rPr lang="ru-RU" smtClean="0"/>
              <a:t>01.12.2013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6934B6-6C65-43A6-B00F-5265A747990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48FB179-6978-4D05-A0DB-574030B0F1D6}" type="datetimeFigureOut">
              <a:rPr lang="ru-RU" smtClean="0"/>
              <a:t>01.12.2013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6934B6-6C65-43A6-B00F-5265A747990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48FB179-6978-4D05-A0DB-574030B0F1D6}" type="datetimeFigureOut">
              <a:rPr lang="ru-RU" smtClean="0"/>
              <a:t>01.12.2013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6934B6-6C65-43A6-B00F-5265A7479900}"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48FB179-6978-4D05-A0DB-574030B0F1D6}" type="datetimeFigureOut">
              <a:rPr lang="ru-RU" smtClean="0"/>
              <a:t>01.12.2013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6934B6-6C65-43A6-B00F-5265A7479900}"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8FB179-6978-4D05-A0DB-574030B0F1D6}" type="datetimeFigureOut">
              <a:rPr lang="ru-RU" smtClean="0"/>
              <a:t>01.12.2013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6934B6-6C65-43A6-B00F-5265A7479900}"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48FB179-6978-4D05-A0DB-574030B0F1D6}" type="datetimeFigureOut">
              <a:rPr lang="ru-RU" smtClean="0"/>
              <a:t>01.12.2013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6934B6-6C65-43A6-B00F-5265A7479900}"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48FB179-6978-4D05-A0DB-574030B0F1D6}" type="datetimeFigureOut">
              <a:rPr lang="ru-RU" smtClean="0"/>
              <a:t>01.12.2013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6934B6-6C65-43A6-B00F-5265A7479900}"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FB179-6978-4D05-A0DB-574030B0F1D6}" type="datetimeFigureOut">
              <a:rPr lang="ru-RU" smtClean="0"/>
              <a:t>01.12.2013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6934B6-6C65-43A6-B00F-5265A747990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48FB179-6978-4D05-A0DB-574030B0F1D6}" type="datetimeFigureOut">
              <a:rPr lang="ru-RU" smtClean="0"/>
              <a:t>01.12.2013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6934B6-6C65-43A6-B00F-5265A7479900}"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48FB179-6978-4D05-A0DB-574030B0F1D6}" type="datetimeFigureOut">
              <a:rPr lang="ru-RU" smtClean="0"/>
              <a:t>01.12.2013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6934B6-6C65-43A6-B00F-5265A7479900}"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48FB179-6978-4D05-A0DB-574030B0F1D6}" type="datetimeFigureOut">
              <a:rPr lang="ru-RU" smtClean="0"/>
              <a:t>01.12.2013</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06934B6-6C65-43A6-B00F-5265A747990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779912" y="4077072"/>
            <a:ext cx="5120640" cy="1581150"/>
          </a:xfrm>
        </p:spPr>
        <p:txBody>
          <a:bodyPr>
            <a:normAutofit/>
          </a:bodyPr>
          <a:lstStyle/>
          <a:p>
            <a:pPr algn="r"/>
            <a:r>
              <a:rPr lang="ru-RU" sz="2800" dirty="0" smtClean="0"/>
              <a:t>Выполнила </a:t>
            </a:r>
          </a:p>
          <a:p>
            <a:pPr algn="r"/>
            <a:r>
              <a:rPr lang="ru-RU" sz="2800" dirty="0" smtClean="0"/>
              <a:t>ученица 11 класса </a:t>
            </a:r>
          </a:p>
          <a:p>
            <a:pPr algn="r"/>
            <a:r>
              <a:rPr lang="ru-RU" sz="2800" dirty="0" smtClean="0"/>
              <a:t>Нетребко Галина</a:t>
            </a:r>
            <a:endParaRPr lang="ru-RU" sz="2800" dirty="0"/>
          </a:p>
        </p:txBody>
      </p:sp>
      <p:sp>
        <p:nvSpPr>
          <p:cNvPr id="2" name="Заголовок 1"/>
          <p:cNvSpPr>
            <a:spLocks noGrp="1"/>
          </p:cNvSpPr>
          <p:nvPr>
            <p:ph type="title"/>
          </p:nvPr>
        </p:nvSpPr>
        <p:spPr/>
        <p:txBody>
          <a:bodyPr>
            <a:normAutofit/>
          </a:bodyPr>
          <a:lstStyle/>
          <a:p>
            <a:pPr algn="ctr"/>
            <a:r>
              <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Жизнь </a:t>
            </a:r>
            <a:r>
              <a:rPr lang="ru-RU"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и творчество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Максима Горького</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dirty="0"/>
          </a:p>
        </p:txBody>
      </p:sp>
    </p:spTree>
    <p:extLst>
      <p:ext uri="{BB962C8B-B14F-4D97-AF65-F5344CB8AC3E}">
        <p14:creationId xmlns:p14="http://schemas.microsoft.com/office/powerpoint/2010/main" val="378857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869160"/>
            <a:ext cx="8258120" cy="1847506"/>
          </a:xfrm>
        </p:spPr>
        <p:txBody>
          <a:bodyPr>
            <a:normAutofit fontScale="85000" lnSpcReduction="20000"/>
          </a:bodyPr>
          <a:lstStyle/>
          <a:p>
            <a:pPr>
              <a:lnSpc>
                <a:spcPct val="90000"/>
              </a:lnSpc>
            </a:pPr>
            <a:r>
              <a:rPr lang="ru-RU" altLang="ru-RU" sz="2600" dirty="0">
                <a:latin typeface="Monotype Corsiva" panose="03010101010201010101" pitchFamily="66" charset="0"/>
              </a:rPr>
              <a:t>1896 год – Горький и </a:t>
            </a:r>
            <a:r>
              <a:rPr lang="ru-RU" altLang="ru-RU" sz="2600" dirty="0" err="1">
                <a:latin typeface="Monotype Corsiva" panose="03010101010201010101" pitchFamily="66" charset="0"/>
              </a:rPr>
              <a:t>Волжина</a:t>
            </a:r>
            <a:r>
              <a:rPr lang="ru-RU" altLang="ru-RU" sz="2600" dirty="0">
                <a:latin typeface="Monotype Corsiva" panose="03010101010201010101" pitchFamily="66" charset="0"/>
              </a:rPr>
              <a:t> женятся.</a:t>
            </a:r>
          </a:p>
          <a:p>
            <a:pPr>
              <a:lnSpc>
                <a:spcPct val="90000"/>
              </a:lnSpc>
            </a:pPr>
            <a:r>
              <a:rPr lang="ru-RU" altLang="ru-RU" sz="2600" dirty="0">
                <a:latin typeface="Monotype Corsiva" panose="03010101010201010101" pitchFamily="66" charset="0"/>
              </a:rPr>
              <a:t>1896 – 1897 годы – Горький работает на родине, в газете «Нижегородский листок».</a:t>
            </a:r>
          </a:p>
          <a:p>
            <a:pPr>
              <a:lnSpc>
                <a:spcPct val="90000"/>
              </a:lnSpc>
            </a:pPr>
            <a:r>
              <a:rPr lang="ru-RU" altLang="ru-RU" sz="2600" dirty="0">
                <a:latin typeface="Monotype Corsiva" panose="03010101010201010101" pitchFamily="66" charset="0"/>
              </a:rPr>
              <a:t>1897 год – у Горького обостряется туберкулез, и он с женой переезжает в Крым, а оттуда – в село </a:t>
            </a:r>
            <a:r>
              <a:rPr lang="ru-RU" altLang="ru-RU" sz="2600" dirty="0" err="1">
                <a:latin typeface="Monotype Corsiva" panose="03010101010201010101" pitchFamily="66" charset="0"/>
              </a:rPr>
              <a:t>Максатиха</a:t>
            </a:r>
            <a:r>
              <a:rPr lang="ru-RU" altLang="ru-RU" sz="2600" dirty="0">
                <a:latin typeface="Monotype Corsiva" panose="03010101010201010101" pitchFamily="66" charset="0"/>
              </a:rPr>
              <a:t> Полтавской губернии.</a:t>
            </a:r>
          </a:p>
          <a:p>
            <a:pPr>
              <a:lnSpc>
                <a:spcPct val="90000"/>
              </a:lnSpc>
            </a:pPr>
            <a:r>
              <a:rPr lang="ru-RU" altLang="ru-RU" sz="2600" dirty="0">
                <a:latin typeface="Monotype Corsiva" panose="03010101010201010101" pitchFamily="66" charset="0"/>
              </a:rPr>
              <a:t>Этот же год – у писателя рождается сын Максим.</a:t>
            </a:r>
          </a:p>
          <a:p>
            <a:pPr marL="0" indent="0">
              <a:buNone/>
            </a:pPr>
            <a:endParaRPr lang="ru-RU" dirty="0"/>
          </a:p>
        </p:txBody>
      </p:sp>
      <p:pic>
        <p:nvPicPr>
          <p:cNvPr id="9218" name="Picture 2" descr="Был ли Горький? Биографический очерк - i_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99192"/>
            <a:ext cx="3168353" cy="45117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Был ли Горький? Биографический очерк - i_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03206"/>
            <a:ext cx="29622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46942" y="4202685"/>
            <a:ext cx="2388795" cy="338554"/>
          </a:xfrm>
          <a:prstGeom prst="rect">
            <a:avLst/>
          </a:prstGeom>
        </p:spPr>
        <p:txBody>
          <a:bodyPr wrap="none">
            <a:spAutoFit/>
          </a:bodyPr>
          <a:lstStyle/>
          <a:p>
            <a:r>
              <a:rPr lang="ru-RU" altLang="ru-RU" sz="1600" dirty="0" smtClean="0">
                <a:latin typeface="Monotype Corsiva" panose="03010101010201010101" pitchFamily="66" charset="0"/>
              </a:rPr>
              <a:t>Горький с сыном Максимом</a:t>
            </a:r>
            <a:endParaRPr lang="ru-RU" sz="1600" dirty="0"/>
          </a:p>
        </p:txBody>
      </p:sp>
      <p:sp>
        <p:nvSpPr>
          <p:cNvPr id="5" name="Прямоугольник 4"/>
          <p:cNvSpPr/>
          <p:nvPr/>
        </p:nvSpPr>
        <p:spPr>
          <a:xfrm>
            <a:off x="3563888" y="332656"/>
            <a:ext cx="2085827" cy="369332"/>
          </a:xfrm>
          <a:prstGeom prst="rect">
            <a:avLst/>
          </a:prstGeom>
        </p:spPr>
        <p:txBody>
          <a:bodyPr wrap="none">
            <a:spAutoFit/>
          </a:bodyPr>
          <a:lstStyle/>
          <a:p>
            <a:r>
              <a:rPr lang="ru-RU" altLang="ru-RU" dirty="0" smtClean="0">
                <a:latin typeface="Monotype Corsiva" panose="03010101010201010101" pitchFamily="66" charset="0"/>
              </a:rPr>
              <a:t>Екатерина </a:t>
            </a:r>
            <a:r>
              <a:rPr lang="ru-RU" altLang="ru-RU" dirty="0" err="1" smtClean="0">
                <a:latin typeface="Monotype Corsiva" panose="03010101010201010101" pitchFamily="66" charset="0"/>
              </a:rPr>
              <a:t>Воложина</a:t>
            </a:r>
            <a:endParaRPr lang="ru-RU" dirty="0"/>
          </a:p>
        </p:txBody>
      </p:sp>
    </p:spTree>
    <p:extLst>
      <p:ext uri="{BB962C8B-B14F-4D97-AF65-F5344CB8AC3E}">
        <p14:creationId xmlns:p14="http://schemas.microsoft.com/office/powerpoint/2010/main" val="1896032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1472208"/>
          </a:xfrm>
        </p:spPr>
        <p:txBody>
          <a:bodyPr>
            <a:normAutofit/>
          </a:bodyPr>
          <a:lstStyle/>
          <a:p>
            <a:r>
              <a:rPr lang="ru-RU" altLang="ru-RU" sz="5300" i="1" dirty="0">
                <a:solidFill>
                  <a:schemeClr val="accent2"/>
                </a:solidFill>
                <a:latin typeface="Monotype Corsiva" panose="03010101010201010101" pitchFamily="66" charset="0"/>
              </a:rPr>
              <a:t>Екатерина Павловна </a:t>
            </a:r>
            <a:r>
              <a:rPr lang="ru-RU" altLang="ru-RU" sz="5300" i="1" dirty="0" err="1">
                <a:solidFill>
                  <a:schemeClr val="accent2"/>
                </a:solidFill>
                <a:latin typeface="Monotype Corsiva" panose="03010101010201010101" pitchFamily="66" charset="0"/>
              </a:rPr>
              <a:t>Волжина</a:t>
            </a:r>
            <a:r>
              <a:rPr lang="ru-RU" altLang="ru-RU" sz="5300" i="1" dirty="0">
                <a:solidFill>
                  <a:schemeClr val="accent2"/>
                </a:solidFill>
                <a:latin typeface="Monotype Corsiva" panose="03010101010201010101" pitchFamily="66" charset="0"/>
              </a:rPr>
              <a:t>.</a:t>
            </a:r>
            <a:r>
              <a:rPr lang="ru-RU" altLang="ru-RU" dirty="0">
                <a:solidFill>
                  <a:schemeClr val="accent2"/>
                </a:solidFill>
                <a:latin typeface="Palatino Linotype" pitchFamily="18" charset="0"/>
              </a:rPr>
              <a:t/>
            </a:r>
            <a:br>
              <a:rPr lang="ru-RU" altLang="ru-RU" dirty="0">
                <a:solidFill>
                  <a:schemeClr val="accent2"/>
                </a:solidFill>
                <a:latin typeface="Palatino Linotype" pitchFamily="18" charset="0"/>
              </a:rPr>
            </a:br>
            <a:endParaRPr lang="ru-RU" dirty="0"/>
          </a:p>
        </p:txBody>
      </p:sp>
      <p:sp>
        <p:nvSpPr>
          <p:cNvPr id="3" name="Объект 2"/>
          <p:cNvSpPr>
            <a:spLocks noGrp="1"/>
          </p:cNvSpPr>
          <p:nvPr>
            <p:ph sz="quarter" idx="13"/>
          </p:nvPr>
        </p:nvSpPr>
        <p:spPr>
          <a:xfrm>
            <a:off x="274320" y="1298448"/>
            <a:ext cx="4801736" cy="4937760"/>
          </a:xfrm>
        </p:spPr>
        <p:txBody>
          <a:bodyPr>
            <a:normAutofit fontScale="92500" lnSpcReduction="10000"/>
          </a:bodyPr>
          <a:lstStyle/>
          <a:p>
            <a:r>
              <a:rPr lang="ru-RU" altLang="ru-RU" sz="2000" dirty="0">
                <a:latin typeface="Monotype Corsiva" panose="03010101010201010101" pitchFamily="66" charset="0"/>
              </a:rPr>
              <a:t>В двадцать лет Екатерина Павловна </a:t>
            </a:r>
            <a:r>
              <a:rPr lang="ru-RU" altLang="ru-RU" sz="2000" dirty="0" err="1">
                <a:latin typeface="Monotype Corsiva" panose="03010101010201010101" pitchFamily="66" charset="0"/>
              </a:rPr>
              <a:t>Волжина</a:t>
            </a:r>
            <a:r>
              <a:rPr lang="ru-RU" altLang="ru-RU" sz="2000" dirty="0">
                <a:latin typeface="Monotype Corsiva" panose="03010101010201010101" pitchFamily="66" charset="0"/>
              </a:rPr>
              <a:t> стала женой безызвестного провинциального литератора, вместе с ним прошла весь путь от подножия славы до ее вершины, была знакома со Львом Толстым, Чеховым…</a:t>
            </a:r>
          </a:p>
          <a:p>
            <a:r>
              <a:rPr lang="ru-RU" altLang="ru-RU" sz="2000" dirty="0">
                <a:latin typeface="Monotype Corsiva" panose="03010101010201010101" pitchFamily="66" charset="0"/>
              </a:rPr>
              <a:t>Оставленная мужем с двумя детьми – шестилетним Максимом и трехлетней Катей, – сумела подняться над обидой на него и сохранить дружеские отношения, продолжавшиеся до его кончины.</a:t>
            </a:r>
          </a:p>
          <a:p>
            <a:r>
              <a:rPr lang="ru-RU" altLang="ru-RU" sz="2000" dirty="0">
                <a:latin typeface="Monotype Corsiva" panose="03010101010201010101" pitchFamily="66" charset="0"/>
              </a:rPr>
              <a:t>Схоронила обоих детей – дочь в пятилетнем возрасте, сына – не дожившим до сорока. С середины XX века связала свою жизнь с деятельностью общественных организаций, с 1922 по 1937 возглавляла Политический Красный Крест – организацию Помощи политическим заключенным.</a:t>
            </a:r>
          </a:p>
          <a:p>
            <a:endParaRPr lang="ru-RU" dirty="0"/>
          </a:p>
        </p:txBody>
      </p:sp>
      <p:pic>
        <p:nvPicPr>
          <p:cNvPr id="6" name="Picture 14" descr="42_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3754347" cy="439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6318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4800" dirty="0">
                <a:solidFill>
                  <a:schemeClr val="accent2"/>
                </a:solidFill>
                <a:latin typeface="Monotype Corsiva" panose="03010101010201010101" pitchFamily="66" charset="0"/>
              </a:rPr>
              <a:t>Мария </a:t>
            </a:r>
            <a:r>
              <a:rPr lang="ru-RU" altLang="ru-RU" sz="4800" dirty="0" smtClean="0">
                <a:solidFill>
                  <a:schemeClr val="accent2"/>
                </a:solidFill>
                <a:latin typeface="Monotype Corsiva" panose="03010101010201010101" pitchFamily="66" charset="0"/>
              </a:rPr>
              <a:t>Андреева</a:t>
            </a:r>
            <a:endParaRPr lang="ru-RU" sz="4800" dirty="0">
              <a:latin typeface="Monotype Corsiva" panose="03010101010201010101" pitchFamily="66" charset="0"/>
            </a:endParaRPr>
          </a:p>
        </p:txBody>
      </p:sp>
      <p:sp>
        <p:nvSpPr>
          <p:cNvPr id="3" name="Объект 2"/>
          <p:cNvSpPr>
            <a:spLocks noGrp="1"/>
          </p:cNvSpPr>
          <p:nvPr>
            <p:ph sz="quarter" idx="13"/>
          </p:nvPr>
        </p:nvSpPr>
        <p:spPr>
          <a:xfrm>
            <a:off x="274320" y="1298448"/>
            <a:ext cx="5161776" cy="4937760"/>
          </a:xfrm>
        </p:spPr>
        <p:txBody>
          <a:bodyPr>
            <a:normAutofit lnSpcReduction="10000"/>
          </a:bodyPr>
          <a:lstStyle/>
          <a:p>
            <a:pPr marL="469900" lvl="0" indent="-469900" fontAlgn="base">
              <a:lnSpc>
                <a:spcPct val="80000"/>
              </a:lnSpc>
              <a:spcBef>
                <a:spcPct val="20000"/>
              </a:spcBef>
              <a:spcAft>
                <a:spcPct val="0"/>
              </a:spcAft>
              <a:buClr>
                <a:srgbClr val="CC0000"/>
              </a:buClr>
              <a:buFont typeface="Symbol" pitchFamily="18" charset="2"/>
              <a:buChar char=""/>
            </a:pPr>
            <a:r>
              <a:rPr lang="ru-RU" altLang="ru-RU" sz="2400" kern="0" spc="0" dirty="0">
                <a:solidFill>
                  <a:srgbClr val="000000"/>
                </a:solidFill>
                <a:latin typeface="Monotype Corsiva" panose="03010101010201010101" pitchFamily="66" charset="0"/>
              </a:rPr>
              <a:t>1900 год – Горький знакомится с актрисой Московского Художественного Театра, убежденной марксисткой Марией Федоровной Андреевой. Мария Андреева тоже была замужем. Однако супруг и двое детей, сын Юрий и дочь Екатерина, не могли сдержать страстную натуру актрисы. Ее муж, крупный чиновник Андрей </a:t>
            </a:r>
            <a:r>
              <a:rPr lang="ru-RU" altLang="ru-RU" sz="2400" kern="0" spc="0" dirty="0" err="1">
                <a:solidFill>
                  <a:srgbClr val="000000"/>
                </a:solidFill>
                <a:latin typeface="Monotype Corsiva" panose="03010101010201010101" pitchFamily="66" charset="0"/>
              </a:rPr>
              <a:t>Желябужский</a:t>
            </a:r>
            <a:r>
              <a:rPr lang="ru-RU" altLang="ru-RU" sz="2400" kern="0" spc="0" dirty="0">
                <a:solidFill>
                  <a:srgbClr val="000000"/>
                </a:solidFill>
                <a:latin typeface="Monotype Corsiva" panose="03010101010201010101" pitchFamily="66" charset="0"/>
              </a:rPr>
              <a:t>, был старше Андреевой на целых 18 лет и уже давно сквозь пальцы смотрел на амурные похождения жены. В ту пору у Андреевой был бурный роман. И не с кем-нибудь, а с известным на всю Россию миллионером Саввой Морозовым. </a:t>
            </a:r>
          </a:p>
          <a:p>
            <a:endParaRPr lang="ru-RU" dirty="0"/>
          </a:p>
        </p:txBody>
      </p:sp>
      <p:pic>
        <p:nvPicPr>
          <p:cNvPr id="4" name="Picture 11" descr="42_0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96752"/>
            <a:ext cx="3240360"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36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188640"/>
            <a:ext cx="4585712" cy="6552728"/>
          </a:xfrm>
        </p:spPr>
        <p:txBody>
          <a:bodyPr>
            <a:normAutofit fontScale="85000" lnSpcReduction="10000"/>
          </a:bodyPr>
          <a:lstStyle/>
          <a:p>
            <a:pPr marL="0" indent="0">
              <a:lnSpc>
                <a:spcPct val="80000"/>
              </a:lnSpc>
              <a:buNone/>
            </a:pPr>
            <a:r>
              <a:rPr lang="ru-RU" altLang="ru-RU" sz="2400" dirty="0">
                <a:latin typeface="Monotype Corsiva" panose="03010101010201010101" pitchFamily="66" charset="0"/>
              </a:rPr>
              <a:t>В</a:t>
            </a:r>
            <a:r>
              <a:rPr lang="ru-RU" altLang="ru-RU" sz="2400" dirty="0" smtClean="0">
                <a:latin typeface="Monotype Corsiva" panose="03010101010201010101" pitchFamily="66" charset="0"/>
              </a:rPr>
              <a:t>СЕ </a:t>
            </a:r>
            <a:r>
              <a:rPr lang="ru-RU" altLang="ru-RU" sz="2400" dirty="0">
                <a:latin typeface="Monotype Corsiva" panose="03010101010201010101" pitchFamily="66" charset="0"/>
              </a:rPr>
              <a:t>изменилось после встречи с Горьким. Андреева вдруг поняла, что влюбилась по-настоящему. Она практически сразу разорвала отношения с Морозовым (ходили слухи, что причиной самоубийства знаменитого предпринимателя было расставание с Андреевой), ушла из театра, увлеклась революционными идеями. В 1903 году Мария Федоровна переехала к Горькому. Многочисленных знакомых удивляло, что двое настолько разных людей умудряются мирно сосуществовать под одной крышей. Из известной актрисы, кокетки и светской львицы Андреева превратилась в верную жену и соратницу. </a:t>
            </a:r>
          </a:p>
          <a:p>
            <a:pPr marL="0" indent="0">
              <a:lnSpc>
                <a:spcPct val="80000"/>
              </a:lnSpc>
              <a:buNone/>
            </a:pPr>
            <a:r>
              <a:rPr lang="ru-RU" altLang="ru-RU" sz="2400" dirty="0" smtClean="0">
                <a:latin typeface="Monotype Corsiva" panose="03010101010201010101" pitchFamily="66" charset="0"/>
              </a:rPr>
              <a:t>Она </a:t>
            </a:r>
            <a:r>
              <a:rPr lang="ru-RU" altLang="ru-RU" sz="2400" dirty="0">
                <a:latin typeface="Monotype Corsiva" panose="03010101010201010101" pitchFamily="66" charset="0"/>
              </a:rPr>
              <a:t>вела переписку Горького, спорила с издателями о гонорарах, переводила многочисленные произведения Алексея Максимовича на французский, немецкий и итальянский языки. Здоровье Горького оставляло желать лучшего (с молодости писатель страдал от заболевания легких), поэтому Марии Федоровне приходилось еще и выполнять обязанности сиделки, сопровождая Горького в многочисленных заграничных поездках, где он лечился, а заодно и собирал средства в поддержку революции в России. </a:t>
            </a:r>
          </a:p>
          <a:p>
            <a:endParaRPr lang="ru-RU" dirty="0"/>
          </a:p>
        </p:txBody>
      </p:sp>
      <p:pic>
        <p:nvPicPr>
          <p:cNvPr id="4" name="Picture 4" descr="Мария Андреева и Максим &lt;a h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32040" y="334644"/>
            <a:ext cx="3960440" cy="5913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33498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0" indent="0">
              <a:lnSpc>
                <a:spcPct val="90000"/>
              </a:lnSpc>
              <a:buNone/>
            </a:pPr>
            <a:r>
              <a:rPr lang="ru-RU" altLang="ru-RU" sz="2400" dirty="0">
                <a:latin typeface="Monotype Corsiva" panose="03010101010201010101" pitchFamily="66" charset="0"/>
              </a:rPr>
              <a:t>Незадолго до революции Горький и Андреева вернулись в Россию. Мария Федоровна продолжала жить интересами Горького. Она становится финансовым агентом партии и изыскивает повсюду средства для революционной деятельности. За деловую хватку, умение «выбить» и достать Ленин называл Марию Андрееву «товарищ Феномен».</a:t>
            </a:r>
          </a:p>
          <a:p>
            <a:pPr marL="0" indent="0">
              <a:lnSpc>
                <a:spcPct val="90000"/>
              </a:lnSpc>
              <a:buNone/>
            </a:pPr>
            <a:r>
              <a:rPr lang="ru-RU" altLang="ru-RU" sz="2400" dirty="0">
                <a:latin typeface="Monotype Corsiva" panose="03010101010201010101" pitchFamily="66" charset="0"/>
              </a:rPr>
              <a:t>Однако Мария Федоровна так увлеклась партийными нуждами, что временами Горький начинал чувствовать себя позабытым. Его верная Мария уже не могла все время быть рядом с ним, у нее появились свои дела, она постоянно пропадала на нескончаемых заседаниях и совещаниях. И удар не заставил себя ждать. </a:t>
            </a:r>
          </a:p>
          <a:p>
            <a:endParaRPr lang="ru-RU" dirty="0"/>
          </a:p>
        </p:txBody>
      </p:sp>
    </p:spTree>
    <p:extLst>
      <p:ext uri="{BB962C8B-B14F-4D97-AF65-F5344CB8AC3E}">
        <p14:creationId xmlns:p14="http://schemas.microsoft.com/office/powerpoint/2010/main" val="243543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67944" y="260648"/>
            <a:ext cx="4801736" cy="6192688"/>
          </a:xfrm>
        </p:spPr>
        <p:txBody>
          <a:bodyPr>
            <a:normAutofit lnSpcReduction="10000"/>
          </a:bodyPr>
          <a:lstStyle/>
          <a:p>
            <a:pPr>
              <a:lnSpc>
                <a:spcPct val="80000"/>
              </a:lnSpc>
            </a:pPr>
            <a:r>
              <a:rPr lang="ru-RU" altLang="ru-RU" sz="2400" dirty="0">
                <a:latin typeface="Monotype Corsiva" panose="03010101010201010101" pitchFamily="66" charset="0"/>
              </a:rPr>
              <a:t>Апрель 1901 года – Горький арестован в Нижнем Новгороде и заключен под стражу за участие в студенческих волнениях в Петербурге. Под арестом писатель пребывает месяц, после чего он отпущен под домашний арест, а затем выслан в Арзамас. В этом же году в журнале «Жизнь» выходит «Песня о буревестнике», после чего журнал закрыт властями.</a:t>
            </a:r>
          </a:p>
          <a:p>
            <a:pPr>
              <a:lnSpc>
                <a:spcPct val="80000"/>
              </a:lnSpc>
            </a:pPr>
            <a:r>
              <a:rPr lang="ru-RU" altLang="ru-RU" sz="2400" dirty="0">
                <a:latin typeface="Monotype Corsiva" panose="03010101010201010101" pitchFamily="66" charset="0"/>
              </a:rPr>
              <a:t>1902 год – во </a:t>
            </a:r>
            <a:r>
              <a:rPr lang="ru-RU" altLang="ru-RU" sz="2400" dirty="0" err="1">
                <a:latin typeface="Monotype Corsiva" panose="03010101010201010101" pitchFamily="66" charset="0"/>
              </a:rPr>
              <a:t>МХаТе</a:t>
            </a:r>
            <a:r>
              <a:rPr lang="ru-RU" altLang="ru-RU" sz="2400" dirty="0">
                <a:latin typeface="Monotype Corsiva" panose="03010101010201010101" pitchFamily="66" charset="0"/>
              </a:rPr>
              <a:t> поставлены пьесы «На дне» и «Мещане». Премьера «На дне» проходит с небывалым триумфом.</a:t>
            </a:r>
          </a:p>
          <a:p>
            <a:pPr>
              <a:lnSpc>
                <a:spcPct val="80000"/>
              </a:lnSpc>
            </a:pPr>
            <a:r>
              <a:rPr lang="ru-RU" altLang="ru-RU" sz="2400" dirty="0">
                <a:latin typeface="Monotype Corsiva" panose="03010101010201010101" pitchFamily="66" charset="0"/>
              </a:rPr>
              <a:t>Этот же год – Максим Горький избран почетным академиком по разряду изящной словесности. Приказом Николая II результаты этих выборов аннулированы. В ответ от своих званий почетных академиков отказываются Чехов и Короленко.</a:t>
            </a:r>
          </a:p>
          <a:p>
            <a:endParaRPr lang="ru-RU" dirty="0"/>
          </a:p>
        </p:txBody>
      </p:sp>
      <p:pic>
        <p:nvPicPr>
          <p:cNvPr id="4" name="Picture 4" descr="реп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504" y="836712"/>
            <a:ext cx="4017648" cy="50913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197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124744"/>
            <a:ext cx="8595360" cy="4937760"/>
          </a:xfrm>
        </p:spPr>
        <p:txBody>
          <a:bodyPr/>
          <a:lstStyle/>
          <a:p>
            <a:pPr marL="342900" indent="-342900" fontAlgn="base">
              <a:lnSpc>
                <a:spcPct val="80000"/>
              </a:lnSpc>
              <a:spcBef>
                <a:spcPct val="20000"/>
              </a:spcBef>
              <a:spcAft>
                <a:spcPct val="0"/>
              </a:spcAft>
              <a:buClr>
                <a:srgbClr val="CC0000"/>
              </a:buClr>
            </a:pPr>
            <a:r>
              <a:rPr lang="ru-RU" altLang="ru-RU" sz="2800" kern="0" spc="0" dirty="0">
                <a:solidFill>
                  <a:srgbClr val="000000"/>
                </a:solidFill>
                <a:latin typeface="Monotype Corsiva" panose="03010101010201010101" pitchFamily="66" charset="0"/>
              </a:rPr>
              <a:t>1903 год – Андреева становится гражданской женой Горького.</a:t>
            </a:r>
          </a:p>
          <a:p>
            <a:pPr marL="342900" indent="-342900" fontAlgn="base">
              <a:lnSpc>
                <a:spcPct val="80000"/>
              </a:lnSpc>
              <a:spcBef>
                <a:spcPct val="20000"/>
              </a:spcBef>
              <a:spcAft>
                <a:spcPct val="0"/>
              </a:spcAft>
              <a:buClr>
                <a:srgbClr val="CC0000"/>
              </a:buClr>
            </a:pPr>
            <a:r>
              <a:rPr lang="ru-RU" altLang="ru-RU" sz="2800" kern="0" spc="0" dirty="0">
                <a:solidFill>
                  <a:srgbClr val="000000"/>
                </a:solidFill>
                <a:latin typeface="Monotype Corsiva" panose="03010101010201010101" pitchFamily="66" charset="0"/>
              </a:rPr>
              <a:t>1905 год – Горький активно участвует в революции, он тесно связан с социал-демократами, но при этом вместе с группой интеллигентов накануне «кровавого воскресенья» посещает С.Ю. Витте и пытается предотвратить трагедию. После революции его арестовывают (инкриминируется участие в подготовке государственного переворота), но в защиту писателя выступает и русская, и европейская культурная среда. Горького отпускают.</a:t>
            </a:r>
          </a:p>
          <a:p>
            <a:pPr marL="342900" indent="-342900" fontAlgn="base">
              <a:lnSpc>
                <a:spcPct val="80000"/>
              </a:lnSpc>
              <a:spcBef>
                <a:spcPct val="20000"/>
              </a:spcBef>
              <a:spcAft>
                <a:spcPct val="0"/>
              </a:spcAft>
              <a:buClr>
                <a:srgbClr val="CC0000"/>
              </a:buClr>
            </a:pPr>
            <a:r>
              <a:rPr lang="ru-RU" altLang="ru-RU" sz="2800" kern="0" spc="0" dirty="0">
                <a:solidFill>
                  <a:srgbClr val="000000"/>
                </a:solidFill>
                <a:latin typeface="Monotype Corsiva" panose="03010101010201010101" pitchFamily="66" charset="0"/>
              </a:rPr>
              <a:t>Начало 1906 года – Горький эмигрирует из России. Он едет в Америку, собирать средства для поддержки революции в России. </a:t>
            </a:r>
          </a:p>
          <a:p>
            <a:endParaRPr lang="ru-RU" dirty="0"/>
          </a:p>
        </p:txBody>
      </p:sp>
    </p:spTree>
    <p:extLst>
      <p:ext uri="{BB962C8B-B14F-4D97-AF65-F5344CB8AC3E}">
        <p14:creationId xmlns:p14="http://schemas.microsoft.com/office/powerpoint/2010/main" val="238954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62176" cy="3312368"/>
          </a:xfrm>
        </p:spPr>
        <p:txBody>
          <a:bodyPr>
            <a:normAutofit fontScale="92500" lnSpcReduction="10000"/>
          </a:bodyPr>
          <a:lstStyle/>
          <a:p>
            <a:pPr marL="342900" indent="-342900"/>
            <a:r>
              <a:rPr lang="ru-RU" altLang="ru-RU" sz="2400" dirty="0">
                <a:latin typeface="Monotype Corsiva" panose="03010101010201010101" pitchFamily="66" charset="0"/>
              </a:rPr>
              <a:t>1907 год – в Америке выходит роман «Мать». В Лондоне на V съезде РСДРП Горький знакомится с В.И. Ульяновым.</a:t>
            </a:r>
          </a:p>
          <a:p>
            <a:pPr marL="342900" indent="-342900">
              <a:lnSpc>
                <a:spcPct val="90000"/>
              </a:lnSpc>
              <a:spcBef>
                <a:spcPct val="20000"/>
              </a:spcBef>
              <a:buClr>
                <a:schemeClr val="accent2"/>
              </a:buClr>
            </a:pPr>
            <a:r>
              <a:rPr lang="ru-RU" altLang="ru-RU" sz="2400" dirty="0">
                <a:latin typeface="Monotype Corsiva" panose="03010101010201010101" pitchFamily="66" charset="0"/>
              </a:rPr>
              <a:t>Конец 1906 – 1913 годы – Максим Горький постоянно живет на острове Капри (Италия). Здесь написано множество произведений: пьесы «Последние», «Васса Железнова», повести «Лето», «Городок </a:t>
            </a:r>
            <a:r>
              <a:rPr lang="ru-RU" altLang="ru-RU" sz="2400" dirty="0" err="1">
                <a:latin typeface="Monotype Corsiva" panose="03010101010201010101" pitchFamily="66" charset="0"/>
              </a:rPr>
              <a:t>Окуров</a:t>
            </a:r>
            <a:r>
              <a:rPr lang="ru-RU" altLang="ru-RU" sz="2400" dirty="0">
                <a:latin typeface="Monotype Corsiva" panose="03010101010201010101" pitchFamily="66" charset="0"/>
              </a:rPr>
              <a:t>», роман «Жизнь Матвея Кожемякина».</a:t>
            </a:r>
          </a:p>
          <a:p>
            <a:pPr marL="342900" indent="-342900">
              <a:lnSpc>
                <a:spcPct val="90000"/>
              </a:lnSpc>
              <a:spcBef>
                <a:spcPct val="20000"/>
              </a:spcBef>
              <a:buClr>
                <a:schemeClr val="accent2"/>
              </a:buClr>
            </a:pPr>
            <a:r>
              <a:rPr lang="ru-RU" altLang="ru-RU" sz="2400" dirty="0">
                <a:latin typeface="Monotype Corsiva" panose="03010101010201010101" pitchFamily="66" charset="0"/>
              </a:rPr>
              <a:t>1908 – 1913 годы – Горький переписывается с Лениным. Переписка пронизана спорами, так как взгляды писателя и политика расходятся. Горький, в частности, считает, что революционность нужно соединять с просветительством и гуманизмом. Это противопоставляет его большевикам.</a:t>
            </a:r>
          </a:p>
          <a:p>
            <a:pPr>
              <a:lnSpc>
                <a:spcPct val="90000"/>
              </a:lnSpc>
              <a:spcBef>
                <a:spcPct val="20000"/>
              </a:spcBef>
              <a:buClr>
                <a:schemeClr val="accent2"/>
              </a:buClr>
              <a:buFont typeface="Wingdings" pitchFamily="2" charset="2"/>
              <a:buChar char="o"/>
            </a:pPr>
            <a:endParaRPr lang="ru-RU" altLang="ru-RU" sz="2400" dirty="0">
              <a:latin typeface="Georgia" pitchFamily="18" charset="0"/>
            </a:endParaRPr>
          </a:p>
          <a:p>
            <a:endParaRPr lang="ru-RU" dirty="0"/>
          </a:p>
        </p:txBody>
      </p:sp>
      <p:pic>
        <p:nvPicPr>
          <p:cNvPr id="4" name="Picture 4" descr="47601638_1250493311_02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0904" y="3212976"/>
            <a:ext cx="7534363" cy="33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9340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32656"/>
            <a:ext cx="5305792" cy="6192688"/>
          </a:xfrm>
        </p:spPr>
        <p:txBody>
          <a:bodyPr>
            <a:normAutofit fontScale="92500" lnSpcReduction="10000"/>
          </a:bodyPr>
          <a:lstStyle/>
          <a:p>
            <a:pPr>
              <a:lnSpc>
                <a:spcPct val="80000"/>
              </a:lnSpc>
            </a:pPr>
            <a:r>
              <a:rPr lang="ru-RU" altLang="ru-RU" sz="2400" dirty="0">
                <a:latin typeface="Monotype Corsiva" panose="03010101010201010101" pitchFamily="66" charset="0"/>
              </a:rPr>
              <a:t>1913 год – Горький возвращается в Россию. В этом же году пишет «Детство».</a:t>
            </a:r>
          </a:p>
          <a:p>
            <a:pPr>
              <a:lnSpc>
                <a:spcPct val="80000"/>
              </a:lnSpc>
            </a:pPr>
            <a:r>
              <a:rPr lang="ru-RU" altLang="ru-RU" sz="2400" dirty="0">
                <a:latin typeface="Monotype Corsiva" panose="03010101010201010101" pitchFamily="66" charset="0"/>
              </a:rPr>
              <a:t>1915 год – написан роман «В людях». Горький начинает выпускать журнал «Летопись».</a:t>
            </a:r>
          </a:p>
          <a:p>
            <a:pPr>
              <a:lnSpc>
                <a:spcPct val="80000"/>
              </a:lnSpc>
            </a:pPr>
            <a:r>
              <a:rPr lang="ru-RU" altLang="ru-RU" sz="2400" dirty="0">
                <a:latin typeface="Monotype Corsiva" panose="03010101010201010101" pitchFamily="66" charset="0"/>
              </a:rPr>
              <a:t>1917 год – после Революции Горький оказывается в двойственном положении: с одной стороны, он выступает за пришедшую власть, с другой – продолжает оставаться при своих убеждениях, считая, что заниматься нужно не классовой борьбой, а культурой масс… Тогда же писатель начинает работать в издательстве «Всемирная литература», основывает газету «Новая жизнь».</a:t>
            </a:r>
          </a:p>
          <a:p>
            <a:pPr>
              <a:lnSpc>
                <a:spcPct val="80000"/>
              </a:lnSpc>
            </a:pPr>
            <a:r>
              <a:rPr lang="ru-RU" altLang="ru-RU" sz="2400" dirty="0">
                <a:latin typeface="Monotype Corsiva" panose="03010101010201010101" pitchFamily="66" charset="0"/>
              </a:rPr>
              <a:t>Конец 1910-х годов – отношения Горького с новой властью постепенно обостряются.</a:t>
            </a:r>
          </a:p>
          <a:p>
            <a:pPr>
              <a:lnSpc>
                <a:spcPct val="80000"/>
              </a:lnSpc>
            </a:pPr>
            <a:r>
              <a:rPr lang="ru-RU" altLang="ru-RU" sz="2400" dirty="0">
                <a:latin typeface="Monotype Corsiva" panose="03010101010201010101" pitchFamily="66" charset="0"/>
              </a:rPr>
              <a:t>1921 год – Максим Горький уезжает из России, официально – в Германию, лечиться, а фактически – от расправы большевиков. До 1924 года писатель живет в Германии и Чехословакии.</a:t>
            </a:r>
          </a:p>
          <a:p>
            <a:endParaRPr lang="ru-RU" dirty="0"/>
          </a:p>
        </p:txBody>
      </p:sp>
      <p:pic>
        <p:nvPicPr>
          <p:cNvPr id="4" name="Picture 4" descr="Maxim_Gorky_authographed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36096" y="1124744"/>
            <a:ext cx="3608709" cy="47549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9434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692696"/>
            <a:ext cx="8595360" cy="5543512"/>
          </a:xfrm>
        </p:spPr>
        <p:txBody>
          <a:bodyPr>
            <a:normAutofit/>
          </a:bodyPr>
          <a:lstStyle/>
          <a:p>
            <a:pPr>
              <a:lnSpc>
                <a:spcPct val="80000"/>
              </a:lnSpc>
            </a:pPr>
            <a:r>
              <a:rPr lang="ru-RU" altLang="ru-RU" sz="2400" dirty="0">
                <a:latin typeface="Monotype Corsiva" panose="03010101010201010101" pitchFamily="66" charset="0"/>
              </a:rPr>
              <a:t>1921 – 1922 годы – Горький активно публикует свои статьи в немецких журналах («Призвание писателя и русская литература нашего времени», «Русская жестокость», «Интеллигенция и </a:t>
            </a:r>
            <a:r>
              <a:rPr lang="ru-RU" altLang="ru-RU" sz="2400" dirty="0" smtClean="0">
                <a:latin typeface="Monotype Corsiva" panose="03010101010201010101" pitchFamily="66" charset="0"/>
              </a:rPr>
              <a:t>революция1923 </a:t>
            </a:r>
            <a:r>
              <a:rPr lang="ru-RU" altLang="ru-RU" sz="2400" dirty="0">
                <a:latin typeface="Monotype Corsiva" panose="03010101010201010101" pitchFamily="66" charset="0"/>
              </a:rPr>
              <a:t>год – Горький пишет «Мои университеты».</a:t>
            </a:r>
          </a:p>
          <a:p>
            <a:pPr>
              <a:lnSpc>
                <a:spcPct val="80000"/>
              </a:lnSpc>
            </a:pPr>
            <a:r>
              <a:rPr lang="ru-RU" altLang="ru-RU" sz="2400" dirty="0">
                <a:latin typeface="Monotype Corsiva" panose="03010101010201010101" pitchFamily="66" charset="0"/>
              </a:rPr>
              <a:t>1925 год – начинается работа над романом «Жизнь Клима Самгина», который так и не был закончен.</a:t>
            </a:r>
          </a:p>
          <a:p>
            <a:pPr>
              <a:lnSpc>
                <a:spcPct val="80000"/>
              </a:lnSpc>
            </a:pPr>
            <a:r>
              <a:rPr lang="ru-RU" altLang="ru-RU" sz="2400" dirty="0">
                <a:latin typeface="Monotype Corsiva" panose="03010101010201010101" pitchFamily="66" charset="0"/>
              </a:rPr>
              <a:t>Середина 1920-х годов – Максим Горький переезжает в Сорренто (Италия).</a:t>
            </a:r>
          </a:p>
          <a:p>
            <a:pPr>
              <a:lnSpc>
                <a:spcPct val="80000"/>
              </a:lnSpc>
            </a:pPr>
            <a:r>
              <a:rPr lang="ru-RU" altLang="ru-RU" sz="2400" dirty="0">
                <a:latin typeface="Monotype Corsiva" panose="03010101010201010101" pitchFamily="66" charset="0"/>
              </a:rPr>
              <a:t>1928 год – Горький совершает поездку в СССР. Все лето он путешествует по стране. Впечатления писателя отразились в книге «По Союзу Советов» (1929 год). </a:t>
            </a:r>
          </a:p>
          <a:p>
            <a:pPr>
              <a:lnSpc>
                <a:spcPct val="80000"/>
              </a:lnSpc>
            </a:pPr>
            <a:r>
              <a:rPr lang="ru-RU" altLang="ru-RU" sz="2400" dirty="0">
                <a:latin typeface="Monotype Corsiva" panose="03010101010201010101" pitchFamily="66" charset="0"/>
              </a:rPr>
              <a:t>1931 год – Горький переезжает в Москву. По его инициативе создаются литературные журналы и книжные издательства, выходят книжные издания и серии</a:t>
            </a:r>
            <a:r>
              <a:rPr lang="ru-RU" altLang="ru-RU" sz="2400" dirty="0" smtClean="0">
                <a:latin typeface="Monotype Corsiva" panose="03010101010201010101" pitchFamily="66" charset="0"/>
              </a:rPr>
              <a:t>.</a:t>
            </a:r>
            <a:endParaRPr lang="ru-RU" altLang="ru-RU" sz="2400" dirty="0">
              <a:latin typeface="Monotype Corsiva" panose="03010101010201010101" pitchFamily="66" charset="0"/>
            </a:endParaRPr>
          </a:p>
          <a:p>
            <a:pPr>
              <a:lnSpc>
                <a:spcPct val="80000"/>
              </a:lnSpc>
            </a:pPr>
            <a:r>
              <a:rPr lang="ru-RU" altLang="ru-RU" sz="2400" dirty="0">
                <a:latin typeface="Monotype Corsiva" panose="03010101010201010101" pitchFamily="66" charset="0"/>
              </a:rPr>
              <a:t>1934 год – Максим Горький выступает в качестве организатора и председателя I Всесоюзного съезда советских писателей.</a:t>
            </a:r>
          </a:p>
          <a:p>
            <a:endParaRPr lang="ru-RU" dirty="0">
              <a:latin typeface="Monotype Corsiva" panose="03010101010201010101" pitchFamily="66" charset="0"/>
            </a:endParaRPr>
          </a:p>
        </p:txBody>
      </p:sp>
    </p:spTree>
    <p:extLst>
      <p:ext uri="{BB962C8B-B14F-4D97-AF65-F5344CB8AC3E}">
        <p14:creationId xmlns:p14="http://schemas.microsoft.com/office/powerpoint/2010/main" val="785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304959" y="620688"/>
            <a:ext cx="4441696" cy="5709630"/>
          </a:xfrm>
          <a:ln>
            <a:solidFill>
              <a:schemeClr val="accent1"/>
            </a:solidFill>
          </a:ln>
        </p:spPr>
        <p:txBody>
          <a:bodyPr>
            <a:noAutofit/>
          </a:bodyPr>
          <a:lstStyle/>
          <a:p>
            <a:pPr marL="0" indent="0" algn="ctr">
              <a:buNone/>
            </a:pPr>
            <a:r>
              <a:rPr lang="ru-RU" altLang="ru-RU" sz="4400" dirty="0" smtClean="0">
                <a:solidFill>
                  <a:schemeClr val="accent2">
                    <a:lumMod val="50000"/>
                  </a:schemeClr>
                </a:solidFill>
                <a:latin typeface="Monotype Corsiva" pitchFamily="66" charset="0"/>
              </a:rPr>
              <a:t>Я </a:t>
            </a:r>
            <a:r>
              <a:rPr lang="ru-RU" altLang="ru-RU" sz="4400" dirty="0">
                <a:solidFill>
                  <a:schemeClr val="accent2">
                    <a:lumMod val="50000"/>
                  </a:schemeClr>
                </a:solidFill>
                <a:latin typeface="Monotype Corsiva" pitchFamily="66" charset="0"/>
              </a:rPr>
              <a:t>в мир пришел, чтобы не </a:t>
            </a:r>
            <a:r>
              <a:rPr lang="ru-RU" altLang="ru-RU" sz="4400" dirty="0" smtClean="0">
                <a:solidFill>
                  <a:schemeClr val="accent2">
                    <a:lumMod val="50000"/>
                  </a:schemeClr>
                </a:solidFill>
                <a:latin typeface="Monotype Corsiva" pitchFamily="66" charset="0"/>
              </a:rPr>
              <a:t>соглашаться…</a:t>
            </a:r>
            <a:endParaRPr lang="ru-RU" altLang="ru-RU" sz="4000" dirty="0" smtClean="0">
              <a:solidFill>
                <a:schemeClr val="accent2">
                  <a:lumMod val="50000"/>
                </a:schemeClr>
              </a:solidFill>
              <a:latin typeface="Monotype Corsiva" pitchFamily="66" charset="0"/>
            </a:endParaRPr>
          </a:p>
          <a:p>
            <a:pPr marL="0" indent="0" algn="ctr">
              <a:buNone/>
            </a:pPr>
            <a:endParaRPr lang="ru-RU" altLang="ru-RU" sz="4000" dirty="0" smtClean="0">
              <a:solidFill>
                <a:schemeClr val="accent2">
                  <a:lumMod val="50000"/>
                </a:schemeClr>
              </a:solidFill>
              <a:latin typeface="Monotype Corsiva" pitchFamily="66" charset="0"/>
            </a:endParaRPr>
          </a:p>
          <a:p>
            <a:pPr marL="0" indent="0" algn="ctr">
              <a:buNone/>
            </a:pPr>
            <a:r>
              <a:rPr lang="ru-RU" altLang="ru-RU" sz="4000" dirty="0" smtClean="0">
                <a:solidFill>
                  <a:schemeClr val="accent2">
                    <a:lumMod val="50000"/>
                  </a:schemeClr>
                </a:solidFill>
                <a:latin typeface="Monotype Corsiva" pitchFamily="66" charset="0"/>
              </a:rPr>
              <a:t>Превосходная </a:t>
            </a:r>
            <a:r>
              <a:rPr lang="ru-RU" altLang="ru-RU" sz="4000" dirty="0">
                <a:solidFill>
                  <a:schemeClr val="accent2">
                    <a:lumMod val="50000"/>
                  </a:schemeClr>
                </a:solidFill>
                <a:latin typeface="Monotype Corsiva" pitchFamily="66" charset="0"/>
              </a:rPr>
              <a:t>должность – быть на Земле человеком!</a:t>
            </a:r>
            <a:endParaRPr lang="ru-RU" sz="4000" dirty="0">
              <a:solidFill>
                <a:schemeClr val="accent2">
                  <a:lumMod val="50000"/>
                </a:schemeClr>
              </a:solidFill>
              <a:latin typeface="Monotype Corsiva" panose="03010101010201010101" pitchFamily="66" charset="0"/>
            </a:endParaRPr>
          </a:p>
        </p:txBody>
      </p:sp>
      <p:pic>
        <p:nvPicPr>
          <p:cNvPr id="4" name="Рисунок 2" descr="Горьк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032448" cy="585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96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188640"/>
            <a:ext cx="4153664" cy="4896544"/>
          </a:xfrm>
        </p:spPr>
        <p:txBody>
          <a:bodyPr>
            <a:normAutofit fontScale="85000" lnSpcReduction="20000"/>
          </a:bodyPr>
          <a:lstStyle/>
          <a:p>
            <a:endParaRPr lang="ru-RU" dirty="0" smtClean="0"/>
          </a:p>
          <a:p>
            <a:pPr>
              <a:lnSpc>
                <a:spcPct val="90000"/>
              </a:lnSpc>
            </a:pPr>
            <a:r>
              <a:rPr lang="ru-RU" altLang="ru-RU" sz="2400" dirty="0" smtClean="0">
                <a:latin typeface="Monotype Corsiva" panose="03010101010201010101" pitchFamily="66" charset="0"/>
              </a:rPr>
              <a:t>Май </a:t>
            </a:r>
            <a:r>
              <a:rPr lang="ru-RU" altLang="ru-RU" sz="2400" dirty="0">
                <a:latin typeface="Monotype Corsiva" panose="03010101010201010101" pitchFamily="66" charset="0"/>
              </a:rPr>
              <a:t>этого же года – убит сын Горького Максим. По одной из версий, сделано это было по инициативе НКВД.</a:t>
            </a:r>
          </a:p>
          <a:p>
            <a:pPr>
              <a:lnSpc>
                <a:spcPct val="90000"/>
              </a:lnSpc>
            </a:pPr>
            <a:r>
              <a:rPr lang="ru-RU" altLang="ru-RU" sz="2400" dirty="0">
                <a:latin typeface="Monotype Corsiva" panose="03010101010201010101" pitchFamily="66" charset="0"/>
              </a:rPr>
              <a:t>18 июня 1936 года – Максим Горький умирает в Горках. Похоронен в Москве. </a:t>
            </a:r>
          </a:p>
          <a:p>
            <a:pPr>
              <a:lnSpc>
                <a:spcPct val="90000"/>
              </a:lnSpc>
            </a:pPr>
            <a:r>
              <a:rPr lang="ru-RU" altLang="ru-RU" sz="2400" dirty="0">
                <a:latin typeface="Monotype Corsiva" panose="03010101010201010101" pitchFamily="66" charset="0"/>
              </a:rPr>
              <a:t>Писатель здорово занемог и слег. А вскоре у постели больного появилась дорогая конфетная бонбоньерка с шелковой лентой - знак внимания из Кремля.</a:t>
            </a:r>
          </a:p>
          <a:p>
            <a:pPr>
              <a:lnSpc>
                <a:spcPct val="90000"/>
              </a:lnSpc>
            </a:pPr>
            <a:r>
              <a:rPr lang="ru-RU" altLang="ru-RU" sz="2400" dirty="0">
                <a:latin typeface="Monotype Corsiva" panose="03010101010201010101" pitchFamily="66" charset="0"/>
              </a:rPr>
              <a:t>Конфетами угостился не один Горький, с ним еще двое санитаров. Через час все трое были мертвы.</a:t>
            </a:r>
          </a:p>
          <a:p>
            <a:pPr marL="0" indent="0">
              <a:buNone/>
            </a:pPr>
            <a:r>
              <a:rPr lang="ru-RU" altLang="ru-RU" sz="2400" dirty="0" smtClean="0">
                <a:latin typeface="Monotype Corsiva" panose="03010101010201010101" pitchFamily="66" charset="0"/>
              </a:rPr>
              <a:t>.</a:t>
            </a:r>
            <a:endParaRPr lang="ru-RU" altLang="ru-RU" sz="2400" dirty="0">
              <a:latin typeface="Monotype Corsiva" panose="03010101010201010101" pitchFamily="66" charset="0"/>
            </a:endParaRPr>
          </a:p>
        </p:txBody>
      </p:sp>
      <p:pic>
        <p:nvPicPr>
          <p:cNvPr id="4" name="Picture 6" descr="60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27984" y="404664"/>
            <a:ext cx="4537075" cy="340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323526" y="4653136"/>
            <a:ext cx="8641531" cy="1938992"/>
          </a:xfrm>
          <a:prstGeom prst="rect">
            <a:avLst/>
          </a:prstGeom>
        </p:spPr>
        <p:txBody>
          <a:bodyPr wrap="square">
            <a:spAutoFit/>
          </a:bodyPr>
          <a:lstStyle/>
          <a:p>
            <a:r>
              <a:rPr lang="ru-RU" altLang="ru-RU" sz="2000" dirty="0" smtClean="0">
                <a:latin typeface="Monotype Corsiva" panose="03010101010201010101" pitchFamily="66" charset="0"/>
              </a:rPr>
              <a:t>Профессор Плетнев, лечивший Алексея Максимовича, был сначала приговорен к расстрелу за убийство знаменитого писателя, потом смертную казнь ему заменили двадцатью пятью годами лагерей.</a:t>
            </a:r>
          </a:p>
          <a:p>
            <a:r>
              <a:rPr lang="ru-RU" altLang="ru-RU" sz="2000" dirty="0" smtClean="0">
                <a:latin typeface="Monotype Corsiva" panose="03010101010201010101" pitchFamily="66" charset="0"/>
              </a:rPr>
              <a:t>Это было гуманно по отношению к человеку, который и понятия не имел о коробке с роковыми конфетами.</a:t>
            </a:r>
          </a:p>
          <a:p>
            <a:r>
              <a:rPr lang="ru-RU" altLang="ru-RU" sz="2000" dirty="0" err="1" smtClean="0">
                <a:latin typeface="Monotype Corsiva" panose="03010101010201010101" pitchFamily="66" charset="0"/>
              </a:rPr>
              <a:t>Пе-Пе-Крю</a:t>
            </a:r>
            <a:r>
              <a:rPr lang="ru-RU" altLang="ru-RU" sz="2000" dirty="0" smtClean="0">
                <a:latin typeface="Monotype Corsiva" panose="03010101010201010101" pitchFamily="66" charset="0"/>
              </a:rPr>
              <a:t> - Крючков, сотрудник НКВД, признал виновным себя</a:t>
            </a:r>
            <a:endParaRPr lang="ru-RU" sz="2000" dirty="0">
              <a:latin typeface="Monotype Corsiva" panose="03010101010201010101" pitchFamily="66" charset="0"/>
            </a:endParaRPr>
          </a:p>
        </p:txBody>
      </p:sp>
    </p:spTree>
    <p:extLst>
      <p:ext uri="{BB962C8B-B14F-4D97-AF65-F5344CB8AC3E}">
        <p14:creationId xmlns:p14="http://schemas.microsoft.com/office/powerpoint/2010/main" val="1454613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91550" cy="1368152"/>
          </a:xfrm>
        </p:spPr>
        <p:txBody>
          <a:bodyPr>
            <a:noAutofit/>
          </a:bodyPr>
          <a:lstStyle/>
          <a:p>
            <a:pPr algn="ctr"/>
            <a:r>
              <a:rPr lang="ru-RU" sz="4400" dirty="0">
                <a:latin typeface="Monotype Corsiva" panose="03010101010201010101" pitchFamily="66" charset="0"/>
              </a:rPr>
              <a:t>Встречи со знаменитостями</a:t>
            </a:r>
            <a:br>
              <a:rPr lang="ru-RU" sz="4400" dirty="0">
                <a:latin typeface="Monotype Corsiva" panose="03010101010201010101" pitchFamily="66" charset="0"/>
              </a:rPr>
            </a:br>
            <a:r>
              <a:rPr lang="ru-RU" sz="4400" dirty="0">
                <a:latin typeface="Monotype Corsiva" panose="03010101010201010101" pitchFamily="66" charset="0"/>
              </a:rPr>
              <a:t>(фото)</a:t>
            </a:r>
          </a:p>
        </p:txBody>
      </p:sp>
      <p:pic>
        <p:nvPicPr>
          <p:cNvPr id="4" name="Picture 4" descr="gorki_s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33" y="1628799"/>
            <a:ext cx="4225932" cy="309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462524" y="4754674"/>
            <a:ext cx="1970411" cy="400110"/>
          </a:xfrm>
          <a:prstGeom prst="rect">
            <a:avLst/>
          </a:prstGeom>
        </p:spPr>
        <p:txBody>
          <a:bodyPr wrap="none">
            <a:spAutoFit/>
          </a:bodyPr>
          <a:lstStyle/>
          <a:p>
            <a:r>
              <a:rPr lang="ru-RU" altLang="ru-RU" sz="2000" dirty="0">
                <a:latin typeface="Monotype Corsiva" panose="03010101010201010101" pitchFamily="66" charset="0"/>
              </a:rPr>
              <a:t>Горький и Сталин</a:t>
            </a:r>
            <a:endParaRPr lang="ru-RU" altLang="ru-RU" sz="2000" dirty="0">
              <a:latin typeface="Monotype Corsiva" panose="03010101010201010101" pitchFamily="66" charset="0"/>
            </a:endParaRPr>
          </a:p>
        </p:txBody>
      </p:sp>
      <p:pic>
        <p:nvPicPr>
          <p:cNvPr id="6" name="Picture 4" descr="gorki1936mar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47024"/>
            <a:ext cx="4104456" cy="301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644008" y="4731017"/>
            <a:ext cx="4104456" cy="590931"/>
          </a:xfrm>
          <a:prstGeom prst="rect">
            <a:avLst/>
          </a:prstGeom>
        </p:spPr>
        <p:txBody>
          <a:bodyPr wrap="square">
            <a:spAutoFit/>
          </a:bodyPr>
          <a:lstStyle/>
          <a:p>
            <a:pPr>
              <a:lnSpc>
                <a:spcPct val="90000"/>
              </a:lnSpc>
              <a:defRPr/>
            </a:pPr>
            <a:r>
              <a:rPr lang="ru-RU" dirty="0">
                <a:latin typeface="Monotype Corsiva" panose="03010101010201010101" pitchFamily="66" charset="0"/>
              </a:rPr>
              <a:t>Максим Горький в качестве покровителя Самуила Маршака. 1936 год.</a:t>
            </a:r>
          </a:p>
        </p:txBody>
      </p:sp>
    </p:spTree>
    <p:extLst>
      <p:ext uri="{BB962C8B-B14F-4D97-AF65-F5344CB8AC3E}">
        <p14:creationId xmlns:p14="http://schemas.microsoft.com/office/powerpoint/2010/main" val="39891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lls_gor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18" y="1735228"/>
            <a:ext cx="4319589" cy="36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23528" y="6021288"/>
            <a:ext cx="3600400" cy="646331"/>
          </a:xfrm>
          <a:prstGeom prst="rect">
            <a:avLst/>
          </a:prstGeom>
        </p:spPr>
        <p:txBody>
          <a:bodyPr wrap="square">
            <a:spAutoFit/>
          </a:bodyPr>
          <a:lstStyle/>
          <a:p>
            <a:pPr>
              <a:defRPr/>
            </a:pPr>
            <a:r>
              <a:rPr lang="ru-RU" dirty="0">
                <a:latin typeface="Monotype Corsiva" panose="03010101010201010101" pitchFamily="66" charset="0"/>
              </a:rPr>
              <a:t>Федор Шаляпин, Герберт Уэллс и Максим Горький.</a:t>
            </a:r>
          </a:p>
        </p:txBody>
      </p:sp>
      <p:pic>
        <p:nvPicPr>
          <p:cNvPr id="6" name="Picture 4" descr="mayak_gor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75" y="332657"/>
            <a:ext cx="4131924" cy="324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792604" y="3749140"/>
            <a:ext cx="4177159" cy="646331"/>
          </a:xfrm>
          <a:prstGeom prst="rect">
            <a:avLst/>
          </a:prstGeom>
        </p:spPr>
        <p:txBody>
          <a:bodyPr wrap="square">
            <a:spAutoFit/>
          </a:bodyPr>
          <a:lstStyle/>
          <a:p>
            <a:r>
              <a:rPr lang="ru-RU" dirty="0">
                <a:latin typeface="Monotype Corsiva" panose="03010101010201010101" pitchFamily="66" charset="0"/>
              </a:rPr>
              <a:t>Владимир Маяковский и Максим Горький в Финляндии</a:t>
            </a:r>
          </a:p>
        </p:txBody>
      </p:sp>
    </p:spTree>
    <p:extLst>
      <p:ext uri="{BB962C8B-B14F-4D97-AF65-F5344CB8AC3E}">
        <p14:creationId xmlns:p14="http://schemas.microsoft.com/office/powerpoint/2010/main" val="341370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nin-gor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52562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09650" y="4437112"/>
            <a:ext cx="4572000" cy="923330"/>
          </a:xfrm>
          <a:prstGeom prst="rect">
            <a:avLst/>
          </a:prstGeom>
        </p:spPr>
        <p:txBody>
          <a:bodyPr>
            <a:spAutoFit/>
          </a:bodyPr>
          <a:lstStyle/>
          <a:p>
            <a:pPr>
              <a:defRPr/>
            </a:pPr>
            <a:r>
              <a:rPr lang="ru-RU" dirty="0">
                <a:latin typeface="Monotype Corsiva" panose="03010101010201010101" pitchFamily="66" charset="0"/>
              </a:rPr>
              <a:t>У Горького с </a:t>
            </a:r>
            <a:r>
              <a:rPr lang="ru-RU" dirty="0" err="1">
                <a:latin typeface="Monotype Corsiva" panose="03010101010201010101" pitchFamily="66" charset="0"/>
              </a:rPr>
              <a:t>И.В.Лениным</a:t>
            </a:r>
            <a:r>
              <a:rPr lang="ru-RU" dirty="0">
                <a:latin typeface="Monotype Corsiva" panose="03010101010201010101" pitchFamily="66" charset="0"/>
              </a:rPr>
              <a:t> были непростые отношения. Все обострялось критикой Горького в сторону большевизма.</a:t>
            </a:r>
          </a:p>
        </p:txBody>
      </p:sp>
      <p:pic>
        <p:nvPicPr>
          <p:cNvPr id="6" name="Picture 4" descr="250px-1900_yasnaya_polyana-gorky_and_tolst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772816"/>
            <a:ext cx="2660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012160" y="5805264"/>
            <a:ext cx="2660650" cy="923330"/>
          </a:xfrm>
          <a:prstGeom prst="rect">
            <a:avLst/>
          </a:prstGeom>
        </p:spPr>
        <p:txBody>
          <a:bodyPr wrap="square">
            <a:spAutoFit/>
          </a:bodyPr>
          <a:lstStyle/>
          <a:p>
            <a:pPr>
              <a:defRPr/>
            </a:pPr>
            <a:r>
              <a:rPr lang="ru-RU" dirty="0">
                <a:latin typeface="Monotype Corsiva" panose="03010101010201010101" pitchFamily="66" charset="0"/>
              </a:rPr>
              <a:t>Максим Горький и </a:t>
            </a:r>
            <a:r>
              <a:rPr lang="ru-RU" dirty="0" err="1">
                <a:latin typeface="Monotype Corsiva" panose="03010101010201010101" pitchFamily="66" charset="0"/>
              </a:rPr>
              <a:t>Л.Н.Толстой</a:t>
            </a:r>
            <a:r>
              <a:rPr lang="ru-RU" dirty="0">
                <a:latin typeface="Monotype Corsiva" panose="03010101010201010101" pitchFamily="66" charset="0"/>
              </a:rPr>
              <a:t> (Ясная Поляна)</a:t>
            </a:r>
          </a:p>
        </p:txBody>
      </p:sp>
    </p:spTree>
    <p:extLst>
      <p:ext uri="{BB962C8B-B14F-4D97-AF65-F5344CB8AC3E}">
        <p14:creationId xmlns:p14="http://schemas.microsoft.com/office/powerpoint/2010/main" val="202068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0031" y="56672"/>
            <a:ext cx="6422670" cy="1419422"/>
          </a:xfrm>
        </p:spPr>
        <p:txBody>
          <a:bodyPr>
            <a:normAutofit fontScale="90000"/>
          </a:bodyPr>
          <a:lstStyle/>
          <a:p>
            <a:pPr algn="ctr"/>
            <a:r>
              <a:rPr lang="ru-RU" altLang="ru-RU" sz="4400" i="1" dirty="0" smtClean="0">
                <a:latin typeface="PragmaticaKMM" charset="-52"/>
                <a:cs typeface="Times New Roman" pitchFamily="18" charset="0"/>
              </a:rPr>
              <a:t/>
            </a:r>
            <a:br>
              <a:rPr lang="ru-RU" altLang="ru-RU" sz="4400" i="1" dirty="0" smtClean="0">
                <a:latin typeface="PragmaticaKMM" charset="-52"/>
                <a:cs typeface="Times New Roman" pitchFamily="18" charset="0"/>
              </a:rPr>
            </a:br>
            <a:r>
              <a:rPr lang="ru-RU" altLang="ru-RU" sz="4400" i="1" dirty="0">
                <a:latin typeface="PragmaticaKMM" charset="-52"/>
                <a:cs typeface="Times New Roman" pitchFamily="18" charset="0"/>
              </a:rPr>
              <a:t/>
            </a:r>
            <a:br>
              <a:rPr lang="ru-RU" altLang="ru-RU" sz="4400" i="1" dirty="0">
                <a:latin typeface="PragmaticaKMM" charset="-52"/>
                <a:cs typeface="Times New Roman" pitchFamily="18" charset="0"/>
              </a:rPr>
            </a:br>
            <a:r>
              <a:rPr lang="ru-RU" altLang="ru-RU" sz="4400" i="1" dirty="0" smtClean="0">
                <a:latin typeface="PragmaticaKMM" charset="-52"/>
                <a:cs typeface="Times New Roman" pitchFamily="18" charset="0"/>
              </a:rPr>
              <a:t/>
            </a:r>
            <a:br>
              <a:rPr lang="ru-RU" altLang="ru-RU" sz="4400" i="1" dirty="0" smtClean="0">
                <a:latin typeface="PragmaticaKMM" charset="-52"/>
                <a:cs typeface="Times New Roman" pitchFamily="18" charset="0"/>
              </a:rPr>
            </a:br>
            <a:r>
              <a:rPr lang="ru-RU" altLang="ru-RU" sz="4400" i="1" dirty="0">
                <a:latin typeface="PragmaticaKMM" charset="-52"/>
                <a:cs typeface="Times New Roman" pitchFamily="18" charset="0"/>
              </a:rPr>
              <a:t/>
            </a:r>
            <a:br>
              <a:rPr lang="ru-RU" altLang="ru-RU" sz="4400" i="1" dirty="0">
                <a:latin typeface="PragmaticaKMM" charset="-52"/>
                <a:cs typeface="Times New Roman" pitchFamily="18" charset="0"/>
              </a:rPr>
            </a:br>
            <a:r>
              <a:rPr lang="ru-RU" altLang="ru-RU" sz="4400" i="1" dirty="0" smtClean="0">
                <a:latin typeface="PragmaticaKMM" charset="-52"/>
                <a:cs typeface="Times New Roman" pitchFamily="18" charset="0"/>
              </a:rPr>
              <a:t/>
            </a:r>
            <a:br>
              <a:rPr lang="ru-RU" altLang="ru-RU" sz="4400" i="1" dirty="0" smtClean="0">
                <a:latin typeface="PragmaticaKMM" charset="-52"/>
                <a:cs typeface="Times New Roman" pitchFamily="18" charset="0"/>
              </a:rPr>
            </a:br>
            <a:r>
              <a:rPr lang="ru-RU" altLang="ru-RU" sz="4400" i="1" dirty="0">
                <a:latin typeface="PragmaticaKMM" charset="-52"/>
                <a:cs typeface="Times New Roman" pitchFamily="18" charset="0"/>
              </a:rPr>
              <a:t/>
            </a:r>
            <a:br>
              <a:rPr lang="ru-RU" altLang="ru-RU" sz="4400" i="1" dirty="0">
                <a:latin typeface="PragmaticaKMM" charset="-52"/>
                <a:cs typeface="Times New Roman" pitchFamily="18" charset="0"/>
              </a:rPr>
            </a:br>
            <a:r>
              <a:rPr lang="ru-RU" altLang="ru-RU" sz="6700" i="1" dirty="0">
                <a:solidFill>
                  <a:schemeClr val="accent2">
                    <a:lumMod val="50000"/>
                  </a:schemeClr>
                </a:solidFill>
                <a:latin typeface="Monotype Corsiva" panose="03010101010201010101" pitchFamily="66" charset="0"/>
              </a:rPr>
              <a:t>Детство</a:t>
            </a:r>
            <a:r>
              <a:rPr lang="ru-RU" altLang="ru-RU" sz="2200" b="1" i="1" dirty="0">
                <a:latin typeface="PragmaticaKMM" charset="-52"/>
                <a:cs typeface="Times New Roman" pitchFamily="18" charset="0"/>
              </a:rPr>
              <a:t/>
            </a:r>
            <a:br>
              <a:rPr lang="ru-RU" altLang="ru-RU" sz="2200" b="1" i="1" dirty="0">
                <a:latin typeface="PragmaticaKMM" charset="-52"/>
                <a:cs typeface="Times New Roman" pitchFamily="18" charset="0"/>
              </a:rPr>
            </a:br>
            <a:endParaRPr lang="ru-RU" sz="2800" b="1" i="1" dirty="0"/>
          </a:p>
        </p:txBody>
      </p:sp>
      <p:sp>
        <p:nvSpPr>
          <p:cNvPr id="3" name="Объект 2"/>
          <p:cNvSpPr>
            <a:spLocks noGrp="1"/>
          </p:cNvSpPr>
          <p:nvPr>
            <p:ph sz="quarter" idx="13"/>
          </p:nvPr>
        </p:nvSpPr>
        <p:spPr>
          <a:xfrm>
            <a:off x="467544" y="4797152"/>
            <a:ext cx="8424936" cy="1584176"/>
          </a:xfrm>
        </p:spPr>
        <p:txBody>
          <a:bodyPr>
            <a:normAutofit fontScale="92500" lnSpcReduction="20000"/>
          </a:bodyPr>
          <a:lstStyle/>
          <a:p>
            <a:pPr algn="just">
              <a:lnSpc>
                <a:spcPct val="90000"/>
              </a:lnSpc>
              <a:buFontTx/>
              <a:buNone/>
            </a:pPr>
            <a:r>
              <a:rPr lang="ru-RU" altLang="ru-RU" sz="2800" dirty="0" smtClean="0">
                <a:latin typeface="Monotype Corsiva" panose="03010101010201010101" pitchFamily="66" charset="0"/>
              </a:rPr>
              <a:t>  Н</a:t>
            </a:r>
            <a:r>
              <a:rPr lang="ru-RU" altLang="ru-RU" sz="2800" dirty="0" smtClean="0">
                <a:latin typeface="Monotype Corsiva" panose="03010101010201010101" pitchFamily="66" charset="0"/>
                <a:cs typeface="Times New Roman" pitchFamily="18" charset="0"/>
              </a:rPr>
              <a:t>аст</a:t>
            </a:r>
            <a:r>
              <a:rPr lang="ru-RU" altLang="ru-RU" sz="2800" dirty="0" smtClean="0">
                <a:latin typeface="Monotype Corsiva" panose="03010101010201010101" pitchFamily="66" charset="0"/>
              </a:rPr>
              <a:t>оящее</a:t>
            </a:r>
            <a:r>
              <a:rPr lang="ru-RU" altLang="ru-RU" sz="2800" dirty="0" smtClean="0">
                <a:latin typeface="Monotype Corsiva" panose="03010101010201010101" pitchFamily="66" charset="0"/>
                <a:cs typeface="Times New Roman" pitchFamily="18" charset="0"/>
              </a:rPr>
              <a:t> </a:t>
            </a:r>
            <a:r>
              <a:rPr lang="ru-RU" altLang="ru-RU" sz="2800" dirty="0">
                <a:latin typeface="Monotype Corsiva" panose="03010101010201010101" pitchFamily="66" charset="0"/>
                <a:cs typeface="Times New Roman" pitchFamily="18" charset="0"/>
              </a:rPr>
              <a:t>имя</a:t>
            </a:r>
            <a:r>
              <a:rPr lang="ru-RU" altLang="ru-RU" sz="2800" dirty="0">
                <a:latin typeface="Monotype Corsiva" panose="03010101010201010101" pitchFamily="66" charset="0"/>
              </a:rPr>
              <a:t> -</a:t>
            </a:r>
            <a:r>
              <a:rPr lang="ru-RU" altLang="ru-RU" sz="2800" dirty="0">
                <a:latin typeface="Monotype Corsiva" panose="03010101010201010101" pitchFamily="66" charset="0"/>
                <a:cs typeface="Times New Roman" pitchFamily="18" charset="0"/>
              </a:rPr>
              <a:t> Алексей Максимович Пешков</a:t>
            </a:r>
            <a:r>
              <a:rPr lang="ru-RU" altLang="ru-RU" sz="2800" dirty="0">
                <a:latin typeface="Monotype Corsiva" panose="03010101010201010101" pitchFamily="66" charset="0"/>
              </a:rPr>
              <a:t>. Родился </a:t>
            </a:r>
            <a:r>
              <a:rPr lang="ru-RU" altLang="ru-RU" sz="2800" dirty="0">
                <a:latin typeface="Monotype Corsiva" panose="03010101010201010101" pitchFamily="66" charset="0"/>
                <a:cs typeface="Times New Roman" pitchFamily="18" charset="0"/>
              </a:rPr>
              <a:t>16 (28) марта 1868</a:t>
            </a:r>
            <a:r>
              <a:rPr lang="ru-RU" altLang="ru-RU" sz="2800" dirty="0">
                <a:latin typeface="Monotype Corsiva" panose="03010101010201010101" pitchFamily="66" charset="0"/>
              </a:rPr>
              <a:t>г. в </a:t>
            </a:r>
            <a:r>
              <a:rPr lang="ru-RU" altLang="ru-RU" sz="2800" dirty="0">
                <a:latin typeface="Monotype Corsiva" panose="03010101010201010101" pitchFamily="66" charset="0"/>
                <a:cs typeface="Times New Roman" pitchFamily="18" charset="0"/>
              </a:rPr>
              <a:t> Нижн</a:t>
            </a:r>
            <a:r>
              <a:rPr lang="ru-RU" altLang="ru-RU" sz="2800" dirty="0">
                <a:latin typeface="Monotype Corsiva" panose="03010101010201010101" pitchFamily="66" charset="0"/>
              </a:rPr>
              <a:t>ем</a:t>
            </a:r>
            <a:r>
              <a:rPr lang="ru-RU" altLang="ru-RU" sz="2800" dirty="0">
                <a:latin typeface="Monotype Corsiva" panose="03010101010201010101" pitchFamily="66" charset="0"/>
                <a:cs typeface="Times New Roman" pitchFamily="18" charset="0"/>
              </a:rPr>
              <a:t> Новгород</a:t>
            </a:r>
            <a:r>
              <a:rPr lang="ru-RU" altLang="ru-RU" sz="2800" dirty="0">
                <a:latin typeface="Monotype Corsiva" panose="03010101010201010101" pitchFamily="66" charset="0"/>
              </a:rPr>
              <a:t>е  </a:t>
            </a:r>
            <a:r>
              <a:rPr lang="ru-RU" altLang="ru-RU" sz="2800" dirty="0" smtClean="0">
                <a:latin typeface="Monotype Corsiva" panose="03010101010201010101" pitchFamily="66" charset="0"/>
              </a:rPr>
              <a:t>в семье </a:t>
            </a:r>
            <a:r>
              <a:rPr lang="ru-RU" altLang="ru-RU" sz="2800" dirty="0">
                <a:latin typeface="Monotype Corsiva" panose="03010101010201010101" pitchFamily="66" charset="0"/>
              </a:rPr>
              <a:t>столяра краснодеревщика Максима Пешкова и Варвары из мещанского рода Кашириных.</a:t>
            </a:r>
          </a:p>
          <a:p>
            <a:pPr algn="just">
              <a:lnSpc>
                <a:spcPct val="90000"/>
              </a:lnSpc>
              <a:buFontTx/>
              <a:buNone/>
            </a:pPr>
            <a:r>
              <a:rPr lang="ru-RU" altLang="ru-RU" sz="2800" dirty="0">
                <a:latin typeface="Monotype Corsiva" panose="03010101010201010101" pitchFamily="66" charset="0"/>
              </a:rPr>
              <a:t> </a:t>
            </a:r>
          </a:p>
          <a:p>
            <a:endParaRPr lang="ru-RU" dirty="0">
              <a:latin typeface="Monotype Corsiva" panose="03010101010201010101" pitchFamily="66"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1299"/>
            <a:ext cx="3168352" cy="419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241542"/>
            <a:ext cx="4842908" cy="324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4608512" cy="6264696"/>
          </a:xfrm>
        </p:spPr>
        <p:txBody>
          <a:bodyPr>
            <a:normAutofit lnSpcReduction="10000"/>
          </a:bodyPr>
          <a:lstStyle/>
          <a:p>
            <a:pPr marL="0" indent="0">
              <a:buNone/>
            </a:pPr>
            <a:r>
              <a:rPr lang="ru-RU" altLang="ru-RU" sz="2800" dirty="0">
                <a:latin typeface="Monotype Corsiva" panose="03010101010201010101" pitchFamily="66" charset="0"/>
              </a:rPr>
              <a:t>Летом 1871 года – от холеры умирает Максим </a:t>
            </a:r>
            <a:r>
              <a:rPr lang="ru-RU" altLang="ru-RU" sz="2800" dirty="0" err="1">
                <a:latin typeface="Monotype Corsiva" panose="03010101010201010101" pitchFamily="66" charset="0"/>
              </a:rPr>
              <a:t>Саватеевич</a:t>
            </a:r>
            <a:r>
              <a:rPr lang="ru-RU" altLang="ru-RU" sz="2800" dirty="0">
                <a:latin typeface="Monotype Corsiva" panose="03010101010201010101" pitchFamily="66" charset="0"/>
              </a:rPr>
              <a:t>. Невольным виновником его смерти Варвара Васильевна считала маленького Алексея (отец заразился, выхаживая заболевшего холерой сына). Мать отдает Алексея в семью своего отца. За воспитание будущего писателя принимаются дед и бабушка, большая любительница народных сказок. С шести лет мальчика начинают обучать церковно-славянской грамоте.</a:t>
            </a:r>
          </a:p>
          <a:p>
            <a:endParaRPr lang="ru-RU" dirty="0">
              <a:latin typeface="Monotype Corsiva" panose="03010101010201010101" pitchFamily="66" charset="0"/>
            </a:endParaRPr>
          </a:p>
        </p:txBody>
      </p:sp>
      <p:pic>
        <p:nvPicPr>
          <p:cNvPr id="1026" name="Picture 2" descr="http://900igr.net/datai/literatura/Gorkij/0003-002-Otets-Maksim-Savvatievich-Peshkov-1840-1871-syn-sol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0648"/>
            <a:ext cx="3960440" cy="618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1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728" y="155072"/>
            <a:ext cx="3834252" cy="1066801"/>
          </a:xfrm>
        </p:spPr>
        <p:txBody>
          <a:bodyPr>
            <a:noAutofit/>
          </a:bodyPr>
          <a:lstStyle/>
          <a:p>
            <a:pPr algn="ctr"/>
            <a:r>
              <a:rPr lang="ru-RU" altLang="ru-RU" sz="6600" dirty="0">
                <a:solidFill>
                  <a:schemeClr val="accent2"/>
                </a:solidFill>
                <a:latin typeface="Monotype Corsiva" panose="03010101010201010101" pitchFamily="66" charset="0"/>
              </a:rPr>
              <a:t> Обучение</a:t>
            </a:r>
            <a:endParaRPr lang="ru-RU" sz="6600" dirty="0">
              <a:latin typeface="Monotype Corsiva" panose="03010101010201010101" pitchFamily="66" charset="0"/>
            </a:endParaRPr>
          </a:p>
        </p:txBody>
      </p:sp>
      <p:sp>
        <p:nvSpPr>
          <p:cNvPr id="3" name="Объект 2"/>
          <p:cNvSpPr>
            <a:spLocks noGrp="1"/>
          </p:cNvSpPr>
          <p:nvPr>
            <p:ph sz="quarter" idx="13"/>
          </p:nvPr>
        </p:nvSpPr>
        <p:spPr>
          <a:xfrm>
            <a:off x="5220072" y="1298448"/>
            <a:ext cx="3649608" cy="1626496"/>
          </a:xfrm>
        </p:spPr>
        <p:txBody>
          <a:bodyPr>
            <a:normAutofit/>
          </a:bodyPr>
          <a:lstStyle/>
          <a:p>
            <a:pPr marL="0" indent="0" algn="ctr">
              <a:lnSpc>
                <a:spcPct val="80000"/>
              </a:lnSpc>
              <a:buNone/>
            </a:pPr>
            <a:r>
              <a:rPr lang="ru-RU" altLang="ru-RU" sz="2400" dirty="0">
                <a:solidFill>
                  <a:schemeClr val="accent6">
                    <a:lumMod val="50000"/>
                  </a:schemeClr>
                </a:solidFill>
                <a:latin typeface="Monotype Corsiva" panose="03010101010201010101" pitchFamily="66" charset="0"/>
              </a:rPr>
              <a:t>1877 – 1879 годы – Алексей Пешков учится в Нижегородском </a:t>
            </a:r>
            <a:r>
              <a:rPr lang="ru-RU" altLang="ru-RU" sz="2400" dirty="0" err="1">
                <a:solidFill>
                  <a:schemeClr val="accent6">
                    <a:lumMod val="50000"/>
                  </a:schemeClr>
                </a:solidFill>
                <a:latin typeface="Monotype Corsiva" panose="03010101010201010101" pitchFamily="66" charset="0"/>
              </a:rPr>
              <a:t>Кунавинском</a:t>
            </a:r>
            <a:r>
              <a:rPr lang="ru-RU" altLang="ru-RU" sz="2400" dirty="0">
                <a:solidFill>
                  <a:schemeClr val="accent6">
                    <a:lumMod val="50000"/>
                  </a:schemeClr>
                </a:solidFill>
                <a:latin typeface="Monotype Corsiva" panose="03010101010201010101" pitchFamily="66" charset="0"/>
              </a:rPr>
              <a:t> училище</a:t>
            </a:r>
            <a:r>
              <a:rPr lang="ru-RU" altLang="ru-RU" sz="2400" dirty="0" smtClean="0">
                <a:solidFill>
                  <a:schemeClr val="accent6">
                    <a:lumMod val="50000"/>
                  </a:schemeClr>
                </a:solidFill>
                <a:latin typeface="Monotype Corsiva" panose="03010101010201010101" pitchFamily="66" charset="0"/>
              </a:rPr>
              <a:t>.</a:t>
            </a:r>
          </a:p>
          <a:p>
            <a:pPr algn="ctr"/>
            <a:endParaRPr lang="ru-RU" dirty="0"/>
          </a:p>
        </p:txBody>
      </p:sp>
      <p:pic>
        <p:nvPicPr>
          <p:cNvPr id="4098" name="Picture 2" descr="Был ли Горький? Биографический очерк - i_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74" y="260648"/>
            <a:ext cx="5028906" cy="37113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4644" y="3971982"/>
            <a:ext cx="8469413" cy="2800767"/>
          </a:xfrm>
          <a:prstGeom prst="rect">
            <a:avLst/>
          </a:prstGeom>
        </p:spPr>
        <p:txBody>
          <a:bodyPr wrap="square">
            <a:spAutoFit/>
          </a:bodyPr>
          <a:lstStyle/>
          <a:p>
            <a:pPr>
              <a:lnSpc>
                <a:spcPct val="80000"/>
              </a:lnSpc>
            </a:pPr>
            <a:r>
              <a:rPr lang="ru-RU" altLang="ru-RU" sz="2000" dirty="0" smtClean="0">
                <a:solidFill>
                  <a:schemeClr val="accent6">
                    <a:lumMod val="50000"/>
                  </a:schemeClr>
                </a:solidFill>
                <a:latin typeface="Monotype Corsiva" panose="03010101010201010101" pitchFamily="66" charset="0"/>
              </a:rPr>
              <a:t>1879 год – от скоротечной чахотки умирает мать Алексея Пешкова. После этого в семье Кашириных начинаются конфликты, в результате которых разоряется и сходит с ума дед. Из-за отсутствия денег Алексей Пешков вынужден оставить учебу и идти «в люди».</a:t>
            </a:r>
          </a:p>
          <a:p>
            <a:pPr>
              <a:lnSpc>
                <a:spcPct val="80000"/>
              </a:lnSpc>
            </a:pPr>
            <a:r>
              <a:rPr lang="ru-RU" altLang="ru-RU" sz="2000" dirty="0" smtClean="0">
                <a:solidFill>
                  <a:schemeClr val="accent6">
                    <a:lumMod val="50000"/>
                  </a:schemeClr>
                </a:solidFill>
                <a:latin typeface="Monotype Corsiva" panose="03010101010201010101" pitchFamily="66" charset="0"/>
              </a:rPr>
              <a:t>1879 – 1884 годы – Алексей одно за другим меняет места «обучения». Сначала он ученик сапожника (родственника Кашириных), затем ученик в чертежной мастерской, после – в иконописной. Наконец он становится поваренком на пароходе, ходившем по Волге. Много лет спустя уже известный писатель Максим Горький вспоминает повара парохода «Добрый» М.А. Смурого, который был малограмотен, но при этом собирал книги. Благодаря повару, юный Горький знакомится с самыми разными произведениями мировой литературы, занимается самообразованием.</a:t>
            </a:r>
            <a:endParaRPr lang="ru-RU" altLang="ru-RU" sz="2000" dirty="0">
              <a:solidFill>
                <a:schemeClr val="accent6">
                  <a:lumMod val="50000"/>
                </a:schemeClr>
              </a:solidFill>
              <a:latin typeface="Monotype Corsiva" panose="03010101010201010101" pitchFamily="66" charset="0"/>
            </a:endParaRPr>
          </a:p>
        </p:txBody>
      </p:sp>
    </p:spTree>
    <p:extLst>
      <p:ext uri="{BB962C8B-B14F-4D97-AF65-F5344CB8AC3E}">
        <p14:creationId xmlns:p14="http://schemas.microsoft.com/office/powerpoint/2010/main" val="234777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896144"/>
          </a:xfrm>
        </p:spPr>
        <p:txBody>
          <a:bodyPr>
            <a:normAutofit/>
          </a:bodyPr>
          <a:lstStyle/>
          <a:p>
            <a:pPr algn="ctr"/>
            <a:r>
              <a:rPr lang="ru-RU" altLang="ru-RU" sz="4400" dirty="0">
                <a:solidFill>
                  <a:schemeClr val="accent2"/>
                </a:solidFill>
                <a:latin typeface="Monotype Corsiva" panose="03010101010201010101" pitchFamily="66" charset="0"/>
              </a:rPr>
              <a:t>Полоса жизненных </a:t>
            </a:r>
            <a:r>
              <a:rPr lang="ru-RU" altLang="ru-RU" sz="4400" dirty="0" smtClean="0">
                <a:solidFill>
                  <a:schemeClr val="accent2"/>
                </a:solidFill>
                <a:latin typeface="Monotype Corsiva" panose="03010101010201010101" pitchFamily="66" charset="0"/>
              </a:rPr>
              <a:t>неудач</a:t>
            </a:r>
            <a:endParaRPr lang="ru-RU" sz="4400" dirty="0">
              <a:latin typeface="Monotype Corsiva" panose="03010101010201010101" pitchFamily="66" charset="0"/>
            </a:endParaRPr>
          </a:p>
        </p:txBody>
      </p:sp>
      <p:sp>
        <p:nvSpPr>
          <p:cNvPr id="3" name="Объект 2"/>
          <p:cNvSpPr>
            <a:spLocks noGrp="1"/>
          </p:cNvSpPr>
          <p:nvPr>
            <p:ph sz="quarter" idx="13"/>
          </p:nvPr>
        </p:nvSpPr>
        <p:spPr>
          <a:xfrm>
            <a:off x="394485" y="4725144"/>
            <a:ext cx="8497995" cy="1770512"/>
          </a:xfrm>
        </p:spPr>
        <p:txBody>
          <a:bodyPr>
            <a:normAutofit fontScale="92500" lnSpcReduction="10000"/>
          </a:bodyPr>
          <a:lstStyle/>
          <a:p>
            <a:pPr marL="0" indent="0">
              <a:lnSpc>
                <a:spcPct val="80000"/>
              </a:lnSpc>
              <a:buNone/>
            </a:pPr>
            <a:r>
              <a:rPr lang="ru-RU" altLang="ru-RU" sz="2400" dirty="0">
                <a:latin typeface="Monotype Corsiva" panose="03010101010201010101" pitchFamily="66" charset="0"/>
              </a:rPr>
              <a:t>1884 год – Пешков переезжает в Казань, с целью поступить в университет. Но оно не состоялось из-за недостатка средств, для него началась «школа революционного подполья». Он посещает гимназические и студенческие народнические кружки, увлекается соответствующей литературой, вступает в конфликты с полицией, зарабатывая себе репутацию «неблагонадежного». Одновременно он зарабатывает себе на жизнь, выполняя черную работу.</a:t>
            </a:r>
          </a:p>
          <a:p>
            <a:pPr>
              <a:lnSpc>
                <a:spcPct val="80000"/>
              </a:lnSpc>
            </a:pPr>
            <a:endParaRPr lang="ru-RU" altLang="ru-RU" sz="2400" dirty="0">
              <a:latin typeface="Monotype Corsiva" panose="03010101010201010101" pitchFamily="66" charset="0"/>
            </a:endParaRPr>
          </a:p>
          <a:p>
            <a:endParaRPr lang="ru-RU" dirty="0"/>
          </a:p>
        </p:txBody>
      </p:sp>
      <p:pic>
        <p:nvPicPr>
          <p:cNvPr id="5122" name="Picture 2" descr="http://images.aif.ru/000/207/795a2d6f1ae14b404ad94b720f1987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57" y="1052736"/>
            <a:ext cx="4890839"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80112" y="1700808"/>
            <a:ext cx="3431564" cy="1815882"/>
          </a:xfrm>
          <a:prstGeom prst="rect">
            <a:avLst/>
          </a:prstGeom>
        </p:spPr>
        <p:txBody>
          <a:bodyPr wrap="square">
            <a:spAutoFit/>
          </a:bodyPr>
          <a:lstStyle/>
          <a:p>
            <a:pPr>
              <a:lnSpc>
                <a:spcPct val="80000"/>
              </a:lnSpc>
            </a:pPr>
            <a:r>
              <a:rPr lang="ru-RU" altLang="ru-RU" sz="2800" dirty="0" smtClean="0">
                <a:latin typeface="Monotype Corsiva" panose="03010101010201010101" pitchFamily="66" charset="0"/>
              </a:rPr>
              <a:t>Декабрь 1887 года – полоса жизненных неудач приводит Пешкова к попытке самоубийства.</a:t>
            </a:r>
            <a:endParaRPr lang="ru-RU" altLang="ru-RU" sz="2800" dirty="0">
              <a:latin typeface="Monotype Corsiva" panose="03010101010201010101" pitchFamily="66" charset="0"/>
            </a:endParaRPr>
          </a:p>
        </p:txBody>
      </p:sp>
    </p:spTree>
    <p:extLst>
      <p:ext uri="{BB962C8B-B14F-4D97-AF65-F5344CB8AC3E}">
        <p14:creationId xmlns:p14="http://schemas.microsoft.com/office/powerpoint/2010/main" val="101731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1298448"/>
            <a:ext cx="4369688" cy="4937760"/>
          </a:xfrm>
        </p:spPr>
        <p:txBody>
          <a:bodyPr/>
          <a:lstStyle/>
          <a:p>
            <a:pPr marL="0" indent="0">
              <a:buNone/>
            </a:pPr>
            <a:r>
              <a:rPr lang="ru-RU" altLang="ru-RU" sz="2400" dirty="0">
                <a:latin typeface="Monotype Corsiva" panose="03010101010201010101" pitchFamily="66" charset="0"/>
              </a:rPr>
              <a:t>1888 – 1891 годы – Алексей Пешков скитается по России в поисках работы и впечатлений</a:t>
            </a:r>
            <a:r>
              <a:rPr lang="ru-RU" altLang="ru-RU" sz="2400" dirty="0" smtClean="0">
                <a:latin typeface="Monotype Corsiva" panose="03010101010201010101" pitchFamily="66" charset="0"/>
              </a:rPr>
              <a:t>.</a:t>
            </a:r>
            <a:r>
              <a:rPr lang="ru-RU" altLang="ru-RU" sz="2400" dirty="0">
                <a:latin typeface="Monotype Corsiva" panose="03010101010201010101" pitchFamily="66" charset="0"/>
              </a:rPr>
              <a:t> Он успевает завязывать контакты в творческой среде. Странствуя, Пешков собирает прототипы своих будущих героев – это заметно по раннему творчеству писателя, когда героями его произведений становились люди «дна».</a:t>
            </a:r>
          </a:p>
          <a:p>
            <a:endParaRPr lang="ru-RU" altLang="ru-RU" sz="2400" dirty="0" smtClean="0">
              <a:latin typeface="Georgia" pitchFamily="18" charset="0"/>
            </a:endParaRPr>
          </a:p>
          <a:p>
            <a:endParaRPr lang="ru-RU" dirty="0"/>
          </a:p>
        </p:txBody>
      </p:sp>
      <p:pic>
        <p:nvPicPr>
          <p:cNvPr id="6146" name="Picture 2" descr="http://www.knigovoz.ru/photos/med/1903_maksim_gorkiy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1910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2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896144"/>
          </a:xfrm>
        </p:spPr>
        <p:txBody>
          <a:bodyPr>
            <a:normAutofit/>
          </a:bodyPr>
          <a:lstStyle/>
          <a:p>
            <a:pPr algn="ctr"/>
            <a:r>
              <a:rPr lang="ru-RU" altLang="ru-RU" sz="4400" dirty="0">
                <a:solidFill>
                  <a:schemeClr val="accent2"/>
                </a:solidFill>
                <a:latin typeface="Monotype Corsiva" panose="03010101010201010101" pitchFamily="66" charset="0"/>
              </a:rPr>
              <a:t>Начало творчества</a:t>
            </a:r>
            <a:endParaRPr lang="ru-RU" sz="4400" dirty="0">
              <a:latin typeface="Monotype Corsiva" panose="03010101010201010101" pitchFamily="66" charset="0"/>
            </a:endParaRPr>
          </a:p>
        </p:txBody>
      </p:sp>
      <p:sp>
        <p:nvSpPr>
          <p:cNvPr id="3" name="Объект 2"/>
          <p:cNvSpPr>
            <a:spLocks noGrp="1"/>
          </p:cNvSpPr>
          <p:nvPr>
            <p:ph sz="quarter" idx="13"/>
          </p:nvPr>
        </p:nvSpPr>
        <p:spPr>
          <a:xfrm>
            <a:off x="-26388" y="1298448"/>
            <a:ext cx="5305792" cy="2553263"/>
          </a:xfrm>
        </p:spPr>
        <p:txBody>
          <a:bodyPr>
            <a:normAutofit fontScale="92500" lnSpcReduction="10000"/>
          </a:bodyPr>
          <a:lstStyle/>
          <a:p>
            <a:pPr marL="457200" indent="-457200">
              <a:lnSpc>
                <a:spcPct val="80000"/>
              </a:lnSpc>
            </a:pPr>
            <a:r>
              <a:rPr lang="ru-RU" altLang="ru-RU" sz="2600" dirty="0">
                <a:latin typeface="Monotype Corsiva" panose="03010101010201010101" pitchFamily="66" charset="0"/>
              </a:rPr>
              <a:t>12 сентября 1892 года – в </a:t>
            </a:r>
            <a:r>
              <a:rPr lang="ru-RU" altLang="ru-RU" sz="2600" dirty="0" err="1">
                <a:latin typeface="Monotype Corsiva" panose="03010101010201010101" pitchFamily="66" charset="0"/>
              </a:rPr>
              <a:t>тифлисской</a:t>
            </a:r>
            <a:r>
              <a:rPr lang="ru-RU" altLang="ru-RU" sz="2600" dirty="0">
                <a:latin typeface="Monotype Corsiva" panose="03010101010201010101" pitchFamily="66" charset="0"/>
              </a:rPr>
              <a:t> газете «Кавказ» впервые напечатан рассказ Пешкова «Макар </a:t>
            </a:r>
            <a:r>
              <a:rPr lang="ru-RU" altLang="ru-RU" sz="2600" dirty="0" err="1">
                <a:latin typeface="Monotype Corsiva" panose="03010101010201010101" pitchFamily="66" charset="0"/>
              </a:rPr>
              <a:t>Чудра</a:t>
            </a:r>
            <a:r>
              <a:rPr lang="ru-RU" altLang="ru-RU" sz="2600" dirty="0">
                <a:latin typeface="Monotype Corsiva" panose="03010101010201010101" pitchFamily="66" charset="0"/>
              </a:rPr>
              <a:t>». Произведение было подписано «Максим Горький».</a:t>
            </a:r>
          </a:p>
          <a:p>
            <a:pPr marL="457200" indent="-457200">
              <a:lnSpc>
                <a:spcPct val="80000"/>
              </a:lnSpc>
            </a:pPr>
            <a:r>
              <a:rPr lang="ru-RU" altLang="ru-RU" sz="2600" dirty="0">
                <a:latin typeface="Monotype Corsiva" panose="03010101010201010101" pitchFamily="66" charset="0"/>
              </a:rPr>
              <a:t>Становление Горького как писателя проходит при участии Короленко, который рекомендует нового автора в издательства, правит его рукописи.</a:t>
            </a:r>
          </a:p>
          <a:p>
            <a:endParaRPr lang="ru-RU" dirty="0"/>
          </a:p>
        </p:txBody>
      </p:sp>
      <p:pic>
        <p:nvPicPr>
          <p:cNvPr id="4" name="Picture 4" descr="dhdhdhdhdh-dh-dhdhdhdh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4" y="1124744"/>
            <a:ext cx="3743772" cy="272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178" y="3851711"/>
            <a:ext cx="9036318" cy="2234458"/>
          </a:xfrm>
          <a:prstGeom prst="rect">
            <a:avLst/>
          </a:prstGeom>
        </p:spPr>
        <p:txBody>
          <a:bodyPr wrap="square">
            <a:spAutoFit/>
          </a:bodyPr>
          <a:lstStyle/>
          <a:p>
            <a:pPr marL="342900" indent="-342900">
              <a:lnSpc>
                <a:spcPct val="80000"/>
              </a:lnSpc>
              <a:spcBef>
                <a:spcPct val="20000"/>
              </a:spcBef>
              <a:buClr>
                <a:schemeClr val="accent2"/>
              </a:buClr>
              <a:buFont typeface="Arial" panose="020B0604020202020204" pitchFamily="34" charset="0"/>
              <a:buChar char="•"/>
            </a:pPr>
            <a:r>
              <a:rPr lang="ru-RU" altLang="ru-RU" sz="2400" dirty="0" smtClean="0">
                <a:latin typeface="Monotype Corsiva" panose="03010101010201010101" pitchFamily="66" charset="0"/>
              </a:rPr>
              <a:t>1893 – 1895 годы – рассказы Горького часто выходят в приволжской прессе. В эти годы были написаны: «</a:t>
            </a:r>
            <a:r>
              <a:rPr lang="ru-RU" altLang="ru-RU" sz="2400" dirty="0" err="1" smtClean="0">
                <a:latin typeface="Monotype Corsiva" panose="03010101010201010101" pitchFamily="66" charset="0"/>
              </a:rPr>
              <a:t>Челкаш</a:t>
            </a:r>
            <a:r>
              <a:rPr lang="ru-RU" altLang="ru-RU" sz="2400" dirty="0" smtClean="0">
                <a:latin typeface="Monotype Corsiva" panose="03010101010201010101" pitchFamily="66" charset="0"/>
              </a:rPr>
              <a:t>», «Месть», «Старуха </a:t>
            </a:r>
            <a:r>
              <a:rPr lang="ru-RU" altLang="ru-RU" sz="2400" dirty="0" err="1" smtClean="0">
                <a:latin typeface="Monotype Corsiva" panose="03010101010201010101" pitchFamily="66" charset="0"/>
              </a:rPr>
              <a:t>Изергиль</a:t>
            </a:r>
            <a:r>
              <a:rPr lang="ru-RU" altLang="ru-RU" sz="2400" dirty="0" smtClean="0">
                <a:latin typeface="Monotype Corsiva" panose="03010101010201010101" pitchFamily="66" charset="0"/>
              </a:rPr>
              <a:t>», «Емельян </a:t>
            </a:r>
            <a:r>
              <a:rPr lang="ru-RU" altLang="ru-RU" sz="2400" dirty="0" err="1" smtClean="0">
                <a:latin typeface="Monotype Corsiva" panose="03010101010201010101" pitchFamily="66" charset="0"/>
              </a:rPr>
              <a:t>Пиляй</a:t>
            </a:r>
            <a:r>
              <a:rPr lang="ru-RU" altLang="ru-RU" sz="2400" dirty="0" smtClean="0">
                <a:latin typeface="Monotype Corsiva" panose="03010101010201010101" pitchFamily="66" charset="0"/>
              </a:rPr>
              <a:t>», «Вывод», «Песня о соколе».</a:t>
            </a:r>
          </a:p>
          <a:p>
            <a:pPr marL="342900" indent="-342900">
              <a:lnSpc>
                <a:spcPct val="80000"/>
              </a:lnSpc>
              <a:spcBef>
                <a:spcPct val="20000"/>
              </a:spcBef>
              <a:buClr>
                <a:schemeClr val="accent2"/>
              </a:buClr>
              <a:buFont typeface="Arial" panose="020B0604020202020204" pitchFamily="34" charset="0"/>
              <a:buChar char="•"/>
            </a:pPr>
            <a:r>
              <a:rPr lang="ru-RU" altLang="ru-RU" sz="2400" dirty="0" smtClean="0">
                <a:latin typeface="Monotype Corsiva" panose="03010101010201010101" pitchFamily="66" charset="0"/>
              </a:rPr>
              <a:t>Свои рассказы Пешков подписывает различными псевдонимами, которых в общей сложности было около 30. Наиболее известные из них: «А.П.», «М.Г.», «А-а!», «Один из недоумевающих», «</a:t>
            </a:r>
            <a:r>
              <a:rPr lang="ru-RU" altLang="ru-RU" sz="2400" dirty="0" err="1" smtClean="0">
                <a:latin typeface="Monotype Corsiva" panose="03010101010201010101" pitchFamily="66" charset="0"/>
              </a:rPr>
              <a:t>Иегудиил</a:t>
            </a:r>
            <a:r>
              <a:rPr lang="ru-RU" altLang="ru-RU" sz="2400" dirty="0" smtClean="0">
                <a:latin typeface="Monotype Corsiva" panose="03010101010201010101" pitchFamily="66" charset="0"/>
              </a:rPr>
              <a:t> Хламида», «Тарас Опарин» и др.</a:t>
            </a:r>
            <a:endParaRPr lang="ru-RU" altLang="ru-RU" sz="2400" dirty="0">
              <a:latin typeface="Monotype Corsiva" panose="03010101010201010101" pitchFamily="66" charset="0"/>
            </a:endParaRPr>
          </a:p>
        </p:txBody>
      </p:sp>
    </p:spTree>
    <p:extLst>
      <p:ext uri="{BB962C8B-B14F-4D97-AF65-F5344CB8AC3E}">
        <p14:creationId xmlns:p14="http://schemas.microsoft.com/office/powerpoint/2010/main" val="414104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9872" y="1484784"/>
            <a:ext cx="3770040" cy="4937760"/>
          </a:xfrm>
        </p:spPr>
        <p:txBody>
          <a:bodyPr>
            <a:normAutofit/>
          </a:bodyPr>
          <a:lstStyle/>
          <a:p>
            <a:pPr>
              <a:lnSpc>
                <a:spcPct val="90000"/>
              </a:lnSpc>
            </a:pPr>
            <a:r>
              <a:rPr lang="ru-RU" altLang="ru-RU" sz="2400" dirty="0">
                <a:latin typeface="Monotype Corsiva" panose="03010101010201010101" pitchFamily="66" charset="0"/>
              </a:rPr>
              <a:t>1895 год – при содействии Короленко Горький становится сотрудником «Самарской газеты», где ежедневно пишет фельетоны в рубрике «Между прочим», подписываясь «</a:t>
            </a:r>
            <a:r>
              <a:rPr lang="ru-RU" altLang="ru-RU" sz="2400" dirty="0" err="1">
                <a:latin typeface="Monotype Corsiva" panose="03010101010201010101" pitchFamily="66" charset="0"/>
              </a:rPr>
              <a:t>Иегудиил</a:t>
            </a:r>
            <a:r>
              <a:rPr lang="ru-RU" altLang="ru-RU" sz="2400" dirty="0">
                <a:latin typeface="Monotype Corsiva" panose="03010101010201010101" pitchFamily="66" charset="0"/>
              </a:rPr>
              <a:t> Хламида».</a:t>
            </a:r>
          </a:p>
          <a:p>
            <a:pPr>
              <a:lnSpc>
                <a:spcPct val="90000"/>
              </a:lnSpc>
            </a:pPr>
            <a:r>
              <a:rPr lang="ru-RU" altLang="ru-RU" sz="2400" dirty="0">
                <a:latin typeface="Monotype Corsiva" panose="03010101010201010101" pitchFamily="66" charset="0"/>
              </a:rPr>
              <a:t>Это же время – в «Самарской газете» Горький знакомится с Екатериной Павловной </a:t>
            </a:r>
            <a:r>
              <a:rPr lang="ru-RU" altLang="ru-RU" sz="2400" dirty="0" err="1">
                <a:latin typeface="Monotype Corsiva" panose="03010101010201010101" pitchFamily="66" charset="0"/>
              </a:rPr>
              <a:t>Волжиной</a:t>
            </a:r>
            <a:r>
              <a:rPr lang="ru-RU" altLang="ru-RU" sz="2400" dirty="0">
                <a:latin typeface="Monotype Corsiva" panose="03010101010201010101" pitchFamily="66" charset="0"/>
              </a:rPr>
              <a:t>, которая служит корректором в редакции</a:t>
            </a:r>
            <a:r>
              <a:rPr lang="ru-RU" altLang="ru-RU" sz="2400" dirty="0" smtClean="0">
                <a:latin typeface="Monotype Corsiva" panose="03010101010201010101" pitchFamily="66" charset="0"/>
              </a:rPr>
              <a:t>.</a:t>
            </a:r>
            <a:endParaRPr lang="ru-RU" altLang="ru-RU" sz="2400" dirty="0">
              <a:latin typeface="Monotype Corsiva" panose="03010101010201010101" pitchFamily="66" charset="0"/>
            </a:endParaRPr>
          </a:p>
        </p:txBody>
      </p:sp>
      <p:pic>
        <p:nvPicPr>
          <p:cNvPr id="7170" name="Picture 2" descr="Был ли Горький? Биографический очерк - i_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1826599"/>
            <a:ext cx="5148064" cy="34800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26182" y="5477705"/>
            <a:ext cx="2999539" cy="369332"/>
          </a:xfrm>
          <a:prstGeom prst="rect">
            <a:avLst/>
          </a:prstGeom>
        </p:spPr>
        <p:txBody>
          <a:bodyPr wrap="none">
            <a:spAutoFit/>
          </a:bodyPr>
          <a:lstStyle/>
          <a:p>
            <a:r>
              <a:rPr lang="ru-RU" i="1" dirty="0"/>
              <a:t>Редакция Самарской газеты</a:t>
            </a:r>
            <a:endParaRPr lang="ru-RU" dirty="0"/>
          </a:p>
        </p:txBody>
      </p:sp>
    </p:spTree>
    <p:extLst>
      <p:ext uri="{BB962C8B-B14F-4D97-AF65-F5344CB8AC3E}">
        <p14:creationId xmlns:p14="http://schemas.microsoft.com/office/powerpoint/2010/main" val="1883521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112</TotalTime>
  <Words>1448</Words>
  <Application>Microsoft Office PowerPoint</Application>
  <PresentationFormat>Экран (4:3)</PresentationFormat>
  <Paragraphs>79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Soho</vt:lpstr>
      <vt:lpstr>Жизнь и творчество Максима Горького </vt:lpstr>
      <vt:lpstr>Презентация PowerPoint</vt:lpstr>
      <vt:lpstr>      Детство </vt:lpstr>
      <vt:lpstr>Презентация PowerPoint</vt:lpstr>
      <vt:lpstr> Обучение</vt:lpstr>
      <vt:lpstr>Полоса жизненных неудач</vt:lpstr>
      <vt:lpstr>Презентация PowerPoint</vt:lpstr>
      <vt:lpstr>Начало творчества</vt:lpstr>
      <vt:lpstr>Презентация PowerPoint</vt:lpstr>
      <vt:lpstr>Презентация PowerPoint</vt:lpstr>
      <vt:lpstr>Екатерина Павловна Волжина. </vt:lpstr>
      <vt:lpstr>Мария Андреева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Встречи со знаменитостями (фото)</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10</cp:revision>
  <dcterms:created xsi:type="dcterms:W3CDTF">2013-12-01T13:38:14Z</dcterms:created>
  <dcterms:modified xsi:type="dcterms:W3CDTF">2013-12-01T20:32:09Z</dcterms:modified>
</cp:coreProperties>
</file>