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2" autoAdjust="0"/>
    <p:restoredTop sz="94624" autoAdjust="0"/>
  </p:normalViewPr>
  <p:slideViewPr>
    <p:cSldViewPr>
      <p:cViewPr>
        <p:scale>
          <a:sx n="60" d="100"/>
          <a:sy n="60" d="100"/>
        </p:scale>
        <p:origin x="-250" y="-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52BED-58E4-4ED8-B8C8-19B3492B1EFF}" type="datetimeFigureOut">
              <a:rPr lang="uk-UA" smtClean="0"/>
              <a:t>31.03.2013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D6C24-76BF-41F7-9268-25FE793A64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643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D6C24-76BF-41F7-9268-25FE793A64BE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051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31.03.2013</a:t>
            </a:fld>
            <a:endParaRPr lang="uk-UA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31.03.2013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31.03.2013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31.03.2013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31.03.2013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31.03.2013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31.03.2013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31.03.2013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130425"/>
            <a:ext cx="4608512" cy="259471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Новітні </a:t>
            </a:r>
            <a:r>
              <a:rPr lang="uk-UA" sz="4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355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нанотехнології</a:t>
            </a:r>
            <a:r>
              <a:rPr lang="uk-UA" sz="4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крок у майбутнє</a:t>
            </a:r>
            <a:endParaRPr lang="uk-UA" sz="4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 rot="21190751">
            <a:off x="825224" y="241958"/>
            <a:ext cx="4555227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Історія створення та етапи розвитку</a:t>
            </a:r>
            <a:endParaRPr lang="uk-UA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548833">
            <a:off x="963309" y="5512173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Наноматеріали</a:t>
            </a:r>
            <a:endParaRPr lang="uk-UA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21108147">
            <a:off x="5450256" y="3710989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Застосування </a:t>
            </a:r>
            <a:endParaRPr lang="uk-UA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нанотехнології у різних сферах життєдіяльності</a:t>
            </a:r>
            <a:endParaRPr lang="uk-UA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428919">
            <a:off x="5556606" y="1663943"/>
            <a:ext cx="3672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Визначення та поняття</a:t>
            </a:r>
          </a:p>
        </p:txBody>
      </p:sp>
    </p:spTree>
    <p:extLst>
      <p:ext uri="{BB962C8B-B14F-4D97-AF65-F5344CB8AC3E}">
        <p14:creationId xmlns:p14="http://schemas.microsoft.com/office/powerpoint/2010/main" val="90396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352">
        <p14:vortex dir="r"/>
      </p:transition>
    </mc:Choice>
    <mc:Fallback>
      <p:transition spd="slow" advTm="43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6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-27260"/>
            <a:ext cx="8229600" cy="1143000"/>
          </a:xfrm>
        </p:spPr>
        <p:txBody>
          <a:bodyPr>
            <a:prstTxWarp prst="textCurveUp">
              <a:avLst>
                <a:gd name="adj" fmla="val 39310"/>
              </a:avLst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Сільське «наногосподарство» </a:t>
            </a:r>
            <a:endParaRPr lang="uk-UA" sz="400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Хвиля 2"/>
          <p:cNvSpPr/>
          <p:nvPr/>
        </p:nvSpPr>
        <p:spPr>
          <a:xfrm>
            <a:off x="323528" y="4581128"/>
            <a:ext cx="8568952" cy="2088232"/>
          </a:xfrm>
          <a:prstGeom prst="wave">
            <a:avLst>
              <a:gd name="adj1" fmla="val 7927"/>
              <a:gd name="adj2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uk-UA" sz="2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uk-UA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Нанотехнології </a:t>
            </a:r>
            <a:r>
              <a:rPr lang="uk-UA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здатні здійснити революцію в сільському господарстві. Молекулярні роботи можуть виробляти їжу, замінивши сільськогосподарські рослини і тварин. Наприклад, теоретично можливо виробляти молоко прямо з трави, минаючи проміжну ланку — корову.</a:t>
            </a:r>
          </a:p>
          <a:p>
            <a:pPr algn="ctr"/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Загнутий кут 3"/>
          <p:cNvSpPr/>
          <p:nvPr/>
        </p:nvSpPr>
        <p:spPr>
          <a:xfrm>
            <a:off x="323528" y="1052736"/>
            <a:ext cx="3240360" cy="3744416"/>
          </a:xfrm>
          <a:prstGeom prst="foldedCorner">
            <a:avLst>
              <a:gd name="adj" fmla="val 1303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Взагалі Україна зараз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лідирує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 світі щодо розробок в галузі нанотехнологій. Наша держава посідає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перші місця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світі по застосуванням нанотехнологій у рослинництві та входить у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п’ятірку лідерів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із застосування цих технологій у тваринництві. 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5" name="Picture 3" descr="C:\Users\dima\Desktop\нанотехнології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8" y="1090178"/>
            <a:ext cx="2140983" cy="2379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ima\Desktop\нанотехнології\fertilizer-3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980" y="1182525"/>
            <a:ext cx="2857500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ima\Desktop\нанотехнології\ecobrand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25651"/>
            <a:ext cx="4608512" cy="1560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94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5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0"/>
                            </p:stCondLst>
                            <p:childTnLst>
                              <p:par>
                                <p:cTn id="4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066130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pPr algn="ctr"/>
            <a:r>
              <a:rPr lang="uk-UA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Екологія</a:t>
            </a:r>
            <a:endParaRPr lang="uk-UA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Вертикальний сувій 2"/>
          <p:cNvSpPr/>
          <p:nvPr/>
        </p:nvSpPr>
        <p:spPr>
          <a:xfrm>
            <a:off x="3491880" y="1604864"/>
            <a:ext cx="5538340" cy="2112168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uk-UA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Новизна технології  </a:t>
            </a:r>
            <a:r>
              <a:rPr lang="uk-UA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отримання біопалива з водоростей </a:t>
            </a:r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полягає </a:t>
            </a:r>
            <a:r>
              <a:rPr lang="uk-UA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поглинанні вільних жирних кислот з живих клітин водоростей наночастинками без заподіяння рослинам відчутної шкоди.</a:t>
            </a:r>
          </a:p>
          <a:p>
            <a:pPr algn="ctr"/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Загнутий кут 3"/>
          <p:cNvSpPr/>
          <p:nvPr/>
        </p:nvSpPr>
        <p:spPr>
          <a:xfrm>
            <a:off x="233884" y="3789040"/>
            <a:ext cx="4248472" cy="2880320"/>
          </a:xfrm>
          <a:prstGeom prst="foldedCorne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Нанотехнології </a:t>
            </a:r>
            <a:r>
              <a:rPr lang="uk-U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здатні стабілізувати екологічну обстановку. Нові види промисловості не вироблятимуть відходів, що отруюють планету, </a:t>
            </a:r>
            <a:r>
              <a:rPr lang="uk-UA" sz="2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 нанороботи зможу</a:t>
            </a:r>
            <a:r>
              <a:rPr lang="uk-U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ть знищувати наслідки старих забруднень. Крім того, нанотехнології нині використовуються для фільтрації води і інших рідин.</a:t>
            </a:r>
          </a:p>
          <a:p>
            <a:pPr algn="ctr"/>
            <a:endParaRPr lang="uk-UA" dirty="0"/>
          </a:p>
        </p:txBody>
      </p:sp>
      <p:pic>
        <p:nvPicPr>
          <p:cNvPr id="4098" name="Picture 2" descr="C:\Users\dima\Desktop\нанотехнології\298742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6874"/>
            <a:ext cx="3168352" cy="226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ima\Desktop\нанотехнології\bb4ea6550f96dd91afafd38aa364ed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21941"/>
            <a:ext cx="4153768" cy="261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97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5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3096" y="4365104"/>
            <a:ext cx="8305800" cy="1143000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uk-UA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Наноматеріали</a:t>
            </a:r>
            <a:endParaRPr lang="uk-UA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4522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Матеріали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розроблені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основі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наночасток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унікальними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характеристиками,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що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випливають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мікроскопічних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розмірів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їх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складових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uk-UA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7" name="Пряма сполучна лінія 6"/>
          <p:cNvCxnSpPr/>
          <p:nvPr/>
        </p:nvCxnSpPr>
        <p:spPr>
          <a:xfrm>
            <a:off x="899592" y="5517232"/>
            <a:ext cx="73448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173" name="Picture 5" descr="C:\Users\dima\Desktop\нанотехнології\nano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8264">
            <a:off x="4343042" y="179633"/>
            <a:ext cx="2707214" cy="2027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dima\Desktop\нанотехнології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3679">
            <a:off x="356637" y="121969"/>
            <a:ext cx="2143125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ima\Desktop\нанотехнології\nanotechnology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038">
            <a:off x="1590389" y="2004713"/>
            <a:ext cx="2939134" cy="202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dima\Desktop\нанотехнології\budet-umensheno-na-450-mln-grn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3989">
            <a:off x="5508941" y="2092796"/>
            <a:ext cx="3247327" cy="2029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dima\Desktop\нанотехнології\00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4690"/>
            <a:ext cx="8694172" cy="590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74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-28872"/>
            <a:ext cx="4618856" cy="1143000"/>
          </a:xfrm>
        </p:spPr>
        <p:txBody>
          <a:bodyPr>
            <a:prstTxWarp prst="textInflateTop">
              <a:avLst>
                <a:gd name="adj" fmla="val 48889"/>
              </a:avLst>
            </a:prstTxWarp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Вуглецеві </a:t>
            </a:r>
            <a:r>
              <a:rPr lang="uk-UA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нанотрубки</a:t>
            </a:r>
            <a:endParaRPr lang="uk-UA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idx="1"/>
          </p:nvPr>
        </p:nvSpPr>
        <p:spPr>
          <a:xfrm>
            <a:off x="323528" y="3676329"/>
            <a:ext cx="4320480" cy="2921023"/>
          </a:xfrm>
        </p:spPr>
        <p:txBody>
          <a:bodyPr>
            <a:normAutofit fontScale="85000" lnSpcReduction="1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Вуглецеві </a:t>
            </a:r>
            <a:r>
              <a:rPr lang="uk-UA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нанотрубки</a:t>
            </a:r>
            <a:r>
              <a:rPr lang="uk-UA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— протяжні циліндричні структури діаметром від одного до декількох десятків нанометрів і завдовжки до декількох сантиметрів, що складаються з однієї або декількох згорнутих в трубку гексагональних графітових площин (</a:t>
            </a:r>
            <a:r>
              <a:rPr lang="uk-UA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графеном</a:t>
            </a:r>
            <a:r>
              <a:rPr lang="uk-UA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) і зазвичай закінчуються напівсферичної голівкою.</a:t>
            </a:r>
          </a:p>
        </p:txBody>
      </p:sp>
      <p:pic>
        <p:nvPicPr>
          <p:cNvPr id="5" name="Місце для зображення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83050"/>
            <a:ext cx="3851154" cy="240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Місце для тексту 7"/>
          <p:cNvSpPr>
            <a:spLocks noGrp="1"/>
          </p:cNvSpPr>
          <p:nvPr>
            <p:ph type="body" sz="quarter" idx="3"/>
          </p:nvPr>
        </p:nvSpPr>
        <p:spPr>
          <a:xfrm>
            <a:off x="4788024" y="3573016"/>
            <a:ext cx="4248472" cy="3168352"/>
          </a:xfrm>
        </p:spPr>
        <p:txBody>
          <a:bodyPr>
            <a:noAutofit/>
          </a:bodyPr>
          <a:lstStyle/>
          <a:p>
            <a:r>
              <a:rPr lang="uk-UA" sz="18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Аерогелі</a:t>
            </a:r>
            <a:r>
              <a:rPr lang="uk-UA" sz="18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— клас матеріалів, що представляють собою гель, у якому рідка фаза повністю заміщена газоподібною. Такі матеріали мають рекордно низьку густину і демонструють низку унікальних властивостей: твердість, прозорість, жароміцність тощо. На початку 1990-х отримані перші зразки </a:t>
            </a:r>
            <a:r>
              <a:rPr lang="uk-UA" sz="18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аерогеля</a:t>
            </a:r>
            <a:r>
              <a:rPr lang="uk-UA" sz="18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на основі вуглецю.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4048" y="260648"/>
            <a:ext cx="3888432" cy="864096"/>
          </a:xfrm>
          <a:prstGeom prst="rect">
            <a:avLst/>
          </a:prstGeom>
          <a:noFill/>
        </p:spPr>
        <p:txBody>
          <a:bodyPr wrap="square" rtlCol="0">
            <a:prstTxWarp prst="textWave4">
              <a:avLst>
                <a:gd name="adj1" fmla="val 12500"/>
                <a:gd name="adj2" fmla="val -1633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Аерогель</a:t>
            </a:r>
            <a:endParaRPr lang="uk-UA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9219" name="Picture 3" descr="C:\Users\dima\Desktop\нанотехнології\800px-Aerogel_ha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40" y="1412776"/>
            <a:ext cx="3019448" cy="232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dima\Desktop\нанотехнології\568px-Aerogelbri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405388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470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 build="p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4042792" cy="745132"/>
          </a:xfrm>
        </p:spPr>
        <p:txBody>
          <a:bodyPr>
            <a:prstTxWarp prst="textArchUp">
              <a:avLst>
                <a:gd name="adj" fmla="val 11045911"/>
              </a:avLst>
            </a:prstTxWarp>
            <a:noAutofit/>
          </a:bodyPr>
          <a:lstStyle/>
          <a:p>
            <a:pPr algn="ctr"/>
            <a:r>
              <a:rPr lang="uk-UA" sz="8000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Графен</a:t>
            </a:r>
            <a:endParaRPr lang="uk-UA" sz="8000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52822" y="1400003"/>
            <a:ext cx="4173860" cy="3037110"/>
          </a:xfrm>
        </p:spPr>
        <p:txBody>
          <a:bodyPr>
            <a:noAutofit/>
          </a:bodyPr>
          <a:lstStyle/>
          <a:p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Графен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схожий за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своєю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будовою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окремий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атомний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шар у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структурі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графіту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атоми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вуглецю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утворюють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стільникову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структуру. Без опори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графен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тенденцію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згортатися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але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може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бути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стійким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підкладці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Більше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того,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графен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був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отриманий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без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підкладки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вільному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підвішеному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стані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розтягнутий</a:t>
            </a:r>
            <a:r>
              <a:rPr lang="ru-RU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опорах.</a:t>
            </a:r>
            <a:endParaRPr lang="uk-UA" sz="2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25460" y="1046348"/>
            <a:ext cx="4313888" cy="3486217"/>
          </a:xfrm>
        </p:spPr>
        <p:txBody>
          <a:bodyPr>
            <a:noAutofit/>
          </a:bodyPr>
          <a:lstStyle/>
          <a:p>
            <a:r>
              <a:rPr lang="uk-UA" sz="2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Фулерени</a:t>
            </a:r>
            <a:r>
              <a:rPr lang="uk-UA" sz="2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— молекулярні сполуки, що належать класу </a:t>
            </a:r>
            <a:r>
              <a:rPr lang="uk-UA" sz="2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аллотропних</a:t>
            </a:r>
            <a:r>
              <a:rPr lang="uk-UA" sz="2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форм вуглецю (інші — алмаз, </a:t>
            </a:r>
            <a:r>
              <a:rPr lang="uk-UA" sz="2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карбін</a:t>
            </a:r>
            <a:r>
              <a:rPr lang="uk-UA" sz="2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і графіт) і які становлять опуклі замкнені багатогранники, складені з парного числа атомів вуглецю</a:t>
            </a:r>
            <a:r>
              <a:rPr lang="uk-UA" sz="20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 </a:t>
            </a:r>
            <a:r>
              <a:rPr lang="uk-UA" sz="2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Фулерен — винятково стійка сполука. У кристалічному вигляді він не реагує з киснем повітря, стійкий до дії кислот і лугів, не плавиться до температури 360 °С.</a:t>
            </a:r>
            <a:endParaRPr lang="uk-UA" sz="20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42" name="Picture 2" descr="C:\Users\dima\Desktop\нанотехнології\220px-Buckminsterfullerene_animated (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532566"/>
            <a:ext cx="2135100" cy="21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44008" y="692696"/>
            <a:ext cx="4104456" cy="70730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024276"/>
              </a:avLst>
            </a:prstTxWarp>
            <a:spAutoFit/>
          </a:bodyPr>
          <a:lstStyle/>
          <a:p>
            <a:pPr algn="ctr"/>
            <a:r>
              <a:rPr lang="vi-VN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Фулерени</a:t>
            </a:r>
            <a:endParaRPr lang="uk-UA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43" name="Picture 3" descr="C:\Users\dima\Desktop\нанотехнології\Graphene_xy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37112"/>
            <a:ext cx="3600400" cy="224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Файл:C60-Fulleren-kristall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60" y="4555415"/>
            <a:ext cx="2140636" cy="209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dima\Desktop\нанотехнології\завантаження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46" y="1484784"/>
            <a:ext cx="381221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60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00"/>
                            </p:stCondLst>
                            <p:childTnLst>
                              <p:par>
                                <p:cTn id="3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653136"/>
            <a:ext cx="8305800" cy="1143000"/>
          </a:xfrm>
        </p:spPr>
        <p:txBody>
          <a:bodyPr>
            <a:prstTxWarp prst="textPlai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Дякуємо за увагу</a:t>
            </a:r>
            <a:endParaRPr lang="uk-UA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474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463568"/>
            <a:ext cx="9144000" cy="1701736"/>
          </a:xfrm>
        </p:spPr>
        <p:txBody>
          <a:bodyPr>
            <a:noAutofit/>
          </a:bodyPr>
          <a:lstStyle/>
          <a:p>
            <a:r>
              <a:rPr lang="uk-UA" sz="6000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uk-UA" sz="6000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uk-UA" sz="6000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uk-UA" sz="6000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uk-UA" sz="6000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Історія </a:t>
            </a:r>
            <a:r>
              <a:rPr lang="uk-UA" sz="6000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створення та </a:t>
            </a:r>
            <a:r>
              <a:rPr lang="uk-UA" sz="6000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uk-UA" sz="6000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uk-UA" sz="6000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етапи розвитку</a:t>
            </a:r>
            <a:endParaRPr lang="uk-UA" sz="6000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Загнутий кут 3"/>
          <p:cNvSpPr/>
          <p:nvPr/>
        </p:nvSpPr>
        <p:spPr>
          <a:xfrm>
            <a:off x="179512" y="116632"/>
            <a:ext cx="4752528" cy="2952328"/>
          </a:xfrm>
          <a:prstGeom prst="foldedCorne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endParaRPr lang="uk-UA" sz="2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uk-UA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Кажуть</a:t>
            </a:r>
            <a:r>
              <a:rPr lang="uk-UA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що </a:t>
            </a:r>
            <a:r>
              <a:rPr lang="uk-UA" sz="24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нанотехнології</a:t>
            </a:r>
            <a:r>
              <a:rPr lang="uk-UA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- це наше </a:t>
            </a:r>
            <a:r>
              <a:rPr lang="uk-UA" sz="2400" b="1" spc="150" dirty="0">
                <a:ln w="11430"/>
                <a:solidFill>
                  <a:srgbClr val="F8F8F8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майбутнє</a:t>
            </a:r>
            <a:r>
              <a:rPr lang="uk-UA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 Насправді користуємося ми ними давно, просто не знаємо, що вони «</a:t>
            </a:r>
            <a:r>
              <a:rPr lang="uk-UA" sz="24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нано</a:t>
            </a:r>
            <a:r>
              <a:rPr lang="uk-UA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». Більш того, нанотехнології застосовували вже </a:t>
            </a:r>
            <a:r>
              <a:rPr lang="uk-UA" sz="2400" b="1" spc="150" dirty="0">
                <a:ln w="11430"/>
                <a:solidFill>
                  <a:srgbClr val="F8F8F8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три тисячі років тому</a:t>
            </a:r>
            <a:r>
              <a:rPr lang="uk-UA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8194" name="Picture 2" descr="C:\Users\dima\Desktop\нанотехнології\nano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92696"/>
            <a:ext cx="3743336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75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360">
            <a:off x="495561" y="395530"/>
            <a:ext cx="2786186" cy="2441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Багетна рамка 3"/>
          <p:cNvSpPr/>
          <p:nvPr/>
        </p:nvSpPr>
        <p:spPr>
          <a:xfrm>
            <a:off x="3065388" y="2636912"/>
            <a:ext cx="5832648" cy="3970688"/>
          </a:xfrm>
          <a:prstGeom prst="bevel">
            <a:avLst>
              <a:gd name="adj" fmla="val 47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Засновник нанотехнологій - знаменитий американський фізик і лауреат Нобелівської премії </a:t>
            </a:r>
            <a:r>
              <a:rPr lang="uk-UA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Річард </a:t>
            </a:r>
            <a:r>
              <a:rPr lang="uk-UA" sz="2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Фейнман</a:t>
            </a:r>
            <a:r>
              <a:rPr lang="uk-UA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 Перед Американським фізичним суспільством в грудні 1959 року він на свої відомій лекції досить докладно розглянув те, як можуть виглядати </a:t>
            </a:r>
            <a:r>
              <a:rPr lang="uk-UA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самі крихітні машини</a:t>
            </a:r>
            <a:r>
              <a:rPr lang="uk-UA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відповідно до відомих нам законів фізики.</a:t>
            </a:r>
          </a:p>
        </p:txBody>
      </p:sp>
      <p:pic>
        <p:nvPicPr>
          <p:cNvPr id="2050" name="Picture 2" descr="C:\Users\dima\Desktop\нанотехнології\feyn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0" y="3140968"/>
            <a:ext cx="25400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ima\Desktop\нанотехнології\artlib_user-10965-photo_im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7294"/>
            <a:ext cx="2376264" cy="220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ima\Desktop\нанотехнології\8_Richard Phillips Feynm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690" y="297294"/>
            <a:ext cx="2224490" cy="222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83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400"/>
                            </p:stCondLst>
                            <p:childTnLst>
                              <p:par>
                                <p:cTn id="46" presetID="3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нутий кут 1"/>
          <p:cNvSpPr/>
          <p:nvPr/>
        </p:nvSpPr>
        <p:spPr>
          <a:xfrm>
            <a:off x="539552" y="332656"/>
            <a:ext cx="8136904" cy="1800200"/>
          </a:xfrm>
          <a:prstGeom prst="foldedCorne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uk-UA" sz="2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Той </a:t>
            </a:r>
            <a:r>
              <a:rPr lang="uk-UA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факт, що дрібні частинки різних речовин володіють іншими властивостями, ніж та ж речовина з більш великими розмірами частинок, був відомий давно. Люди займалися нанотехнологіями і не здогадувалися про це.</a:t>
            </a:r>
          </a:p>
        </p:txBody>
      </p:sp>
      <p:sp>
        <p:nvSpPr>
          <p:cNvPr id="3" name="Виноска зі стрілкою вправо 2"/>
          <p:cNvSpPr/>
          <p:nvPr/>
        </p:nvSpPr>
        <p:spPr>
          <a:xfrm>
            <a:off x="251520" y="4437112"/>
            <a:ext cx="4464496" cy="1944216"/>
          </a:xfrm>
          <a:prstGeom prst="rightArrowCallout">
            <a:avLst>
              <a:gd name="adj1" fmla="val 13242"/>
              <a:gd name="adj2" fmla="val 15594"/>
              <a:gd name="adj3" fmla="val 17161"/>
              <a:gd name="adj4" fmla="val 8875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uk-UA" sz="20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r>
              <a:rPr lang="uk-UA" sz="20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Чаша </a:t>
            </a:r>
            <a:r>
              <a:rPr lang="uk-UA" sz="20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Лікурга </a:t>
            </a:r>
            <a:r>
              <a:rPr lang="uk-UA" sz="2000" b="1" dirty="0">
                <a:ln w="50800"/>
                <a:solidFill>
                  <a:schemeClr val="bg1">
                    <a:shade val="50000"/>
                  </a:schemeClr>
                </a:solidFill>
              </a:rPr>
              <a:t>- один з видатних творів давньоримських склодувів, що зберігається в Британському музеї. </a:t>
            </a:r>
            <a:r>
              <a:rPr lang="uk-UA" sz="2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Матова </a:t>
            </a:r>
            <a:r>
              <a:rPr lang="uk-UA" sz="20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71000"/>
                    </a:schemeClr>
                  </a:glow>
                </a:effectLst>
              </a:rPr>
              <a:t>зелена</a:t>
            </a:r>
            <a:r>
              <a:rPr lang="uk-UA" sz="2000" b="1" dirty="0">
                <a:ln w="50800"/>
                <a:solidFill>
                  <a:schemeClr val="bg1">
                    <a:shade val="50000"/>
                  </a:schemeClr>
                </a:solidFill>
              </a:rPr>
              <a:t> чаша стає </a:t>
            </a:r>
            <a:r>
              <a:rPr lang="uk-UA" sz="20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rgbClr val="C00000">
                      <a:alpha val="43000"/>
                    </a:srgbClr>
                  </a:glow>
                </a:effectLst>
              </a:rPr>
              <a:t>червоною</a:t>
            </a:r>
            <a:r>
              <a:rPr lang="uk-UA" sz="2000" b="1" dirty="0">
                <a:ln w="50800"/>
                <a:solidFill>
                  <a:schemeClr val="bg1">
                    <a:shade val="50000"/>
                  </a:schemeClr>
                </a:solidFill>
              </a:rPr>
              <a:t>, якщо її освітлити зсередини.</a:t>
            </a:r>
          </a:p>
          <a:p>
            <a:pPr algn="ctr"/>
            <a:endParaRPr lang="uk-UA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026" name="Picture 2" descr="C:\Users\dima\Desktop\нанотехнології\nphoton.2007.38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628" y="3933056"/>
            <a:ext cx="4108004" cy="2749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ima\Desktop\нанотехнології\yak-vidpoliruvati-srib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2" y="2289573"/>
            <a:ext cx="2376264" cy="1890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ima\Desktop\нанотехнології\vitraj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011530"/>
            <a:ext cx="2088231" cy="208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иноска зі стрілками вліво/вправо 3"/>
          <p:cNvSpPr/>
          <p:nvPr/>
        </p:nvSpPr>
        <p:spPr>
          <a:xfrm>
            <a:off x="2638996" y="2271817"/>
            <a:ext cx="4025676" cy="1907965"/>
          </a:xfrm>
          <a:prstGeom prst="leftRightArrowCallout">
            <a:avLst>
              <a:gd name="adj1" fmla="val 18818"/>
              <a:gd name="adj2" fmla="val 25000"/>
              <a:gd name="adj3" fmla="val 18045"/>
              <a:gd name="adj4" fmla="val 7651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Вітражі, </a:t>
            </a:r>
            <a:r>
              <a:rPr lang="uk-UA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що прикрашають храми середньовічної </a:t>
            </a:r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Європи та срібний посуд, з якого їли в давнину заможні люди теж несуть в собі </a:t>
            </a:r>
            <a:r>
              <a:rPr lang="uk-UA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нанатехнології</a:t>
            </a:r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endParaRPr lang="uk-UA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307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DeflateTop">
              <a:avLst>
                <a:gd name="adj" fmla="val 38889"/>
              </a:avLst>
            </a:prstTxWarp>
            <a:normAutofit/>
          </a:bodyPr>
          <a:lstStyle/>
          <a:p>
            <a:r>
              <a:rPr lang="uk-UA" sz="6600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Наночастинки</a:t>
            </a:r>
            <a:endParaRPr lang="uk-UA" sz="6600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Загнутий кут 2"/>
          <p:cNvSpPr/>
          <p:nvPr/>
        </p:nvSpPr>
        <p:spPr>
          <a:xfrm>
            <a:off x="280244" y="3789040"/>
            <a:ext cx="5192662" cy="2808312"/>
          </a:xfrm>
          <a:prstGeom prst="foldedCorner">
            <a:avLst>
              <a:gd name="adj" fmla="val 1265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Частинки </a:t>
            </a:r>
            <a:r>
              <a:rPr lang="uk-U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розмірами від 1 до 100 нанометрів зазвичай називають </a:t>
            </a:r>
            <a:r>
              <a:rPr lang="uk-U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«наночастинками». </a:t>
            </a:r>
            <a:r>
              <a:rPr lang="uk-U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Так, наприклад, виявилося, що наночастки деяких матеріалів мають дуже хороші </a:t>
            </a:r>
            <a:r>
              <a:rPr lang="uk-U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каталітичні</a:t>
            </a:r>
            <a:r>
              <a:rPr lang="uk-U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і </a:t>
            </a:r>
            <a:r>
              <a:rPr lang="uk-U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адсорбційні властивості</a:t>
            </a:r>
            <a:r>
              <a:rPr lang="uk-U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 Інші матеріали показують дивовижні </a:t>
            </a:r>
            <a:r>
              <a:rPr lang="uk-U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оптичні</a:t>
            </a:r>
            <a:r>
              <a:rPr lang="uk-U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властивості, наприклад, надтонкі плівки органічних матеріалів застосовують для виробництва сонячних батарей.</a:t>
            </a:r>
          </a:p>
        </p:txBody>
      </p:sp>
      <p:pic>
        <p:nvPicPr>
          <p:cNvPr id="2050" name="Picture 2" descr="C:\Users\dima\Desktop\нанотехнології\1211017844.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238500" cy="216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ima\Desktop\нанотехнології\na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05064"/>
            <a:ext cx="3280304" cy="2460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ий кут 3"/>
          <p:cNvSpPr/>
          <p:nvPr/>
        </p:nvSpPr>
        <p:spPr>
          <a:xfrm>
            <a:off x="3851920" y="1556792"/>
            <a:ext cx="5008496" cy="2232248"/>
          </a:xfrm>
          <a:prstGeom prst="foldedCorner">
            <a:avLst>
              <a:gd name="adj" fmla="val 1268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uk-UA" sz="2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r>
              <a:rPr lang="uk-UA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Ретельно </a:t>
            </a:r>
            <a:r>
              <a:rPr lang="uk-UA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очищені </a:t>
            </a:r>
            <a:r>
              <a:rPr lang="uk-UA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наночастинки</a:t>
            </a:r>
            <a:r>
              <a:rPr lang="uk-UA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можуть </a:t>
            </a:r>
            <a:r>
              <a:rPr lang="uk-UA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самовистроюватися</a:t>
            </a:r>
            <a:r>
              <a:rPr lang="uk-UA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в певні структури. Така структура містить строго впорядковані </a:t>
            </a:r>
            <a:r>
              <a:rPr lang="uk-UA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наночастинки</a:t>
            </a:r>
            <a:r>
              <a:rPr lang="uk-UA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і також часто проявляє незвичайні властивості.</a:t>
            </a:r>
          </a:p>
        </p:txBody>
      </p:sp>
    </p:spTree>
    <p:extLst>
      <p:ext uri="{BB962C8B-B14F-4D97-AF65-F5344CB8AC3E}">
        <p14:creationId xmlns:p14="http://schemas.microsoft.com/office/powerpoint/2010/main" val="393239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653136"/>
            <a:ext cx="8305800" cy="1169456"/>
          </a:xfrm>
        </p:spPr>
        <p:txBody>
          <a:bodyPr>
            <a:prstTxWarp prst="textDeflateInflate">
              <a:avLst>
                <a:gd name="adj" fmla="val 35000"/>
              </a:avLst>
            </a:prstTxWarp>
            <a:noAutofit/>
          </a:bodyPr>
          <a:lstStyle/>
          <a:p>
            <a:r>
              <a:rPr lang="uk-UA" sz="4400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Застосування нанотехнологій у різних сферах життєдіяльності </a:t>
            </a:r>
            <a:endParaRPr lang="uk-UA" sz="4400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C:\Users\dima\Desktop\нанотехнології\86588365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42"/>
          <a:stretch/>
        </p:blipFill>
        <p:spPr bwMode="auto">
          <a:xfrm>
            <a:off x="3131840" y="203850"/>
            <a:ext cx="3024336" cy="154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ima\Desktop\нанотехнології\20081015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0"/>
          <a:stretch/>
        </p:blipFill>
        <p:spPr bwMode="auto">
          <a:xfrm>
            <a:off x="6804248" y="203850"/>
            <a:ext cx="2111648" cy="192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ima\Desktop\нанотехнології\Nanokozha_dlja_zdanij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208" y="2348880"/>
            <a:ext cx="2831666" cy="180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dima\Desktop\нанотехнології\Перспективная-энергети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92791"/>
            <a:ext cx="2638341" cy="192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dima\Desktop\нанотехнології\завантаженн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10" y="2204864"/>
            <a:ext cx="2772595" cy="194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dima\Desktop\нанотехнології\E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5377"/>
            <a:ext cx="2638341" cy="19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61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00"/>
                            </p:stCondLst>
                            <p:childTnLst>
                              <p:par>
                                <p:cTn id="36" presetID="26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9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1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89640" cy="1143000"/>
          </a:xfrm>
        </p:spPr>
        <p:txBody>
          <a:bodyPr>
            <a:prstTxWarp prst="textSlantUp">
              <a:avLst/>
            </a:prstTxWarp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uk-UA" sz="4400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Медицина та </a:t>
            </a:r>
            <a:r>
              <a:rPr lang="uk-UA" sz="4400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нанобіотехнології</a:t>
            </a:r>
            <a:endParaRPr lang="uk-UA" sz="4400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2" name="Хвиля 11"/>
          <p:cNvSpPr/>
          <p:nvPr/>
        </p:nvSpPr>
        <p:spPr>
          <a:xfrm>
            <a:off x="5004048" y="2924944"/>
            <a:ext cx="3816424" cy="3573016"/>
          </a:xfrm>
          <a:prstGeom prst="wave">
            <a:avLst>
              <a:gd name="adj1" fmla="val 3842"/>
              <a:gd name="adj2" fmla="val 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uk-UA" sz="20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r>
              <a:rPr lang="uk-UA" sz="2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 </a:t>
            </a:r>
            <a:r>
              <a:rPr lang="uk-UA" sz="2000" b="1" dirty="0">
                <a:ln w="50800"/>
                <a:solidFill>
                  <a:schemeClr val="bg1">
                    <a:shade val="50000"/>
                  </a:schemeClr>
                </a:solidFill>
              </a:rPr>
              <a:t>даний час вже є дослідні зразки </a:t>
            </a:r>
            <a:r>
              <a:rPr lang="uk-UA" sz="20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наноконтейнерів</a:t>
            </a:r>
            <a:r>
              <a:rPr lang="uk-UA" sz="2000" b="1" dirty="0">
                <a:ln w="50800"/>
                <a:solidFill>
                  <a:schemeClr val="bg1">
                    <a:shade val="50000"/>
                  </a:schemeClr>
                </a:solidFill>
              </a:rPr>
              <a:t> для прицільної доставки ліків до уражених органів і </a:t>
            </a:r>
            <a:r>
              <a:rPr lang="uk-UA" sz="20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нановипромінювачів</a:t>
            </a:r>
            <a:r>
              <a:rPr lang="uk-UA" sz="2000" b="1" dirty="0">
                <a:ln w="50800"/>
                <a:solidFill>
                  <a:schemeClr val="bg1">
                    <a:shade val="50000"/>
                  </a:schemeClr>
                </a:solidFill>
              </a:rPr>
              <a:t> для знищення злоякісних пухлин; для створення матеріалів, необхідних при лікуванні опіків і ран; у стоматології; у косметології.</a:t>
            </a:r>
          </a:p>
          <a:p>
            <a:pPr algn="ctr"/>
            <a:endParaRPr lang="uk-UA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5" name="Загнутий кут 14"/>
          <p:cNvSpPr/>
          <p:nvPr/>
        </p:nvSpPr>
        <p:spPr>
          <a:xfrm>
            <a:off x="323528" y="1601416"/>
            <a:ext cx="4536504" cy="4896544"/>
          </a:xfrm>
          <a:prstGeom prst="foldedCorne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uk-UA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uk-UA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uk-UA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uk-UA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Експерти </a:t>
            </a:r>
            <a:r>
              <a:rPr lang="uk-UA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Європейської комісії склали наступний перелік найважливіших на їхню думку розділів </a:t>
            </a:r>
            <a:r>
              <a:rPr lang="uk-UA" sz="2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нанобіотехнологій</a:t>
            </a:r>
            <a:r>
              <a:rPr lang="uk-UA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на майбутні 15-20 років: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прицільне постачання ліків;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молекулярна візуалізація;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косметика;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створення нових лікарських засобів;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методи діагностики;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хірургія, в тому числі трансплантація тканин та органів;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тканинна інженерія;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харчові технології;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sz="2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геноміка</a:t>
            </a:r>
            <a:r>
              <a:rPr lang="uk-UA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і </a:t>
            </a:r>
            <a:r>
              <a:rPr lang="uk-UA" sz="2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протеоміка</a:t>
            </a:r>
            <a:r>
              <a:rPr lang="uk-UA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молекулярні </a:t>
            </a:r>
            <a:r>
              <a:rPr lang="uk-UA" sz="2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біосенсори</a:t>
            </a:r>
            <a:r>
              <a:rPr lang="uk-UA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;</a:t>
            </a:r>
          </a:p>
          <a:p>
            <a:pPr algn="ctr"/>
            <a:endParaRPr lang="uk-UA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2" name="Picture 2" descr="C:\Users\dima\Desktop\нанотехнології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2" b="17518"/>
          <a:stretch/>
        </p:blipFill>
        <p:spPr bwMode="auto">
          <a:xfrm rot="21205788">
            <a:off x="5217033" y="1100480"/>
            <a:ext cx="3437418" cy="14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88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224136"/>
          </a:xfrm>
        </p:spPr>
        <p:txBody>
          <a:bodyPr>
            <a:prstTxWarp prst="textCurveDown">
              <a:avLst>
                <a:gd name="adj" fmla="val 30415"/>
              </a:avLst>
            </a:prstTxWarp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uk-UA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Військове призначення нанотехнологій</a:t>
            </a:r>
            <a:endParaRPr lang="uk-UA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Загнутий кут 12"/>
          <p:cNvSpPr/>
          <p:nvPr/>
        </p:nvSpPr>
        <p:spPr>
          <a:xfrm>
            <a:off x="269521" y="5066680"/>
            <a:ext cx="8622959" cy="1598488"/>
          </a:xfrm>
          <a:prstGeom prst="foldedCorner">
            <a:avLst>
              <a:gd name="adj" fmla="val 2169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uk-UA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lvl="0"/>
            <a:r>
              <a:rPr lang="uk-UA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Технології </a:t>
            </a:r>
            <a:r>
              <a:rPr lang="uk-UA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створення «невидимості». Відомі літаки-невидимки, створені на основі </a:t>
            </a:r>
            <a:r>
              <a:rPr lang="uk-UA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техноло</a:t>
            </a:r>
            <a:r>
              <a:rPr lang="uk-UA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гії stealth (хитрість, невидимість) – військовий комплекс методів зниження відстежуваності та помітності бойових машин, завдяки спеціальним покриттям, яке поглинає або відштовхує радіохвилі, що виявляють машину на відстані.</a:t>
            </a:r>
          </a:p>
        </p:txBody>
      </p:sp>
      <p:pic>
        <p:nvPicPr>
          <p:cNvPr id="1026" name="Picture 2" descr="C:\Users\dima\Desktop\нанотехнології\US_Air_Force_B-2_Spir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78940"/>
            <a:ext cx="3136641" cy="194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ima\Desktop\нанотехнології\t6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433" y="2978939"/>
            <a:ext cx="2880320" cy="194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ima\Desktop\нанотехнології\t6z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73"/>
          <a:stretch/>
        </p:blipFill>
        <p:spPr bwMode="auto">
          <a:xfrm>
            <a:off x="269521" y="2978940"/>
            <a:ext cx="2489696" cy="194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нутий кут 14"/>
          <p:cNvSpPr/>
          <p:nvPr/>
        </p:nvSpPr>
        <p:spPr>
          <a:xfrm>
            <a:off x="269521" y="1556792"/>
            <a:ext cx="8622959" cy="1296144"/>
          </a:xfrm>
          <a:prstGeom prst="foldedCorner">
            <a:avLst>
              <a:gd name="adj" fmla="val 765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«Плащ невидимості» працює в тепловому діапазоні хвиль і не просто маскує бойову машину на місцевості, а при необхідності створює ілюзії. «Плащ» обманює прилади й очі, змушуючи броньованого монстра виглядати в </a:t>
            </a:r>
            <a:r>
              <a:rPr lang="uk-UA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</a:t>
            </a:r>
            <a:r>
              <a:rPr lang="uk-UA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к-Спектрі</a:t>
            </a:r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немов легковий автомобіль.</a:t>
            </a:r>
            <a:endParaRPr lang="uk-UA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BAE's Adaptive Camouflag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05" y="138337"/>
            <a:ext cx="8969442" cy="652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4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5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"/>
                            </p:stCondLst>
                            <p:childTnLst>
                              <p:par>
                                <p:cTn id="44" presetID="3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0" grpId="0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918" y="290984"/>
            <a:ext cx="8229600" cy="1143000"/>
          </a:xfrm>
        </p:spPr>
        <p:txBody>
          <a:bodyPr>
            <a:prstTxWarp prst="textChevronInverted">
              <a:avLst>
                <a:gd name="adj" fmla="val 65000"/>
              </a:avLst>
            </a:prstTxWarp>
            <a:normAutofit fontScale="90000"/>
          </a:bodyPr>
          <a:lstStyle/>
          <a:p>
            <a:pPr algn="ctr"/>
            <a:r>
              <a:rPr lang="uk-UA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Електроніка та інформаційні технології</a:t>
            </a:r>
          </a:p>
        </p:txBody>
      </p:sp>
      <p:pic>
        <p:nvPicPr>
          <p:cNvPr id="2050" name="Picture 2" descr="C:\Users\dima\Desktop\нанотехнології\grafenovie-nanotranzistori-put-k-realizatsii-samoohlazhdayushcheysya-energosberegayushchey-elektronik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0"/>
            <a:ext cx="3991446" cy="2387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ima\Desktop\нанотехнології\c60transis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67240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нутий кут 4"/>
          <p:cNvSpPr/>
          <p:nvPr/>
        </p:nvSpPr>
        <p:spPr>
          <a:xfrm>
            <a:off x="4283968" y="1484784"/>
            <a:ext cx="4567510" cy="2592288"/>
          </a:xfrm>
          <a:prstGeom prst="foldedCorne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uk-UA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uk-UA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</a:t>
            </a:r>
            <a:r>
              <a:rPr lang="uk-UA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 1965 році можна було вмістити на одному чипі лише 30 транзисторів. У 1971 році — 2 тис. Нині один чип містить близько 40 млн. транзисторів величиною 130—180 </a:t>
            </a:r>
            <a:r>
              <a:rPr lang="uk-UA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нанометрів, </a:t>
            </a:r>
            <a:r>
              <a:rPr lang="uk-UA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 з'явилися повідомлення, що вдалося створити транзистор розміром 90 нанометрів.</a:t>
            </a:r>
            <a:endParaRPr lang="uk-UA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Вертикальний сувій 5"/>
          <p:cNvSpPr/>
          <p:nvPr/>
        </p:nvSpPr>
        <p:spPr>
          <a:xfrm>
            <a:off x="179512" y="3990101"/>
            <a:ext cx="4824536" cy="2679259"/>
          </a:xfrm>
          <a:prstGeom prst="verticalScroll">
            <a:avLst>
              <a:gd name="adj" fmla="val 901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 1965 році Гордон Мур, фахівець у сфері фізичної хімії, зробив знамените </a:t>
            </a:r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передбачення</a:t>
            </a:r>
            <a:r>
              <a:rPr lang="uk-U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- «Закон </a:t>
            </a:r>
            <a:r>
              <a:rPr lang="uk-U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Мура</a:t>
            </a:r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», яке проголошує, що </a:t>
            </a:r>
            <a:r>
              <a:rPr lang="uk-U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число транзисторів на чипі буде подвоюватися кожні 18 місяців. Протягом декількох десятиріч цей прогноз </a:t>
            </a:r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доводив </a:t>
            </a:r>
            <a:r>
              <a:rPr lang="uk-U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свою точність.</a:t>
            </a:r>
            <a:endParaRPr lang="uk-UA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2" name="Picture 4" descr="C:\Users\dima\Desktop\нанотехнології\samsungmoo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72" y="620688"/>
            <a:ext cx="8735726" cy="575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6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Солома">
  <a:themeElements>
    <a:clrScheme name="Солома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Пересічна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ома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587</TotalTime>
  <Words>744</Words>
  <Application>Microsoft Office PowerPoint</Application>
  <PresentationFormat>Екран (4:3)</PresentationFormat>
  <Paragraphs>70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6" baseType="lpstr">
      <vt:lpstr>Солома</vt:lpstr>
      <vt:lpstr>Новітні нанотехнології - крок у майбутнє</vt:lpstr>
      <vt:lpstr>  Історія створення та  етапи розвитку</vt:lpstr>
      <vt:lpstr>Презентація PowerPoint</vt:lpstr>
      <vt:lpstr>Презентація PowerPoint</vt:lpstr>
      <vt:lpstr>Наночастинки</vt:lpstr>
      <vt:lpstr>Застосування нанотехнологій у різних сферах життєдіяльності </vt:lpstr>
      <vt:lpstr>Медицина та нанобіотехнології</vt:lpstr>
      <vt:lpstr>Військове призначення нанотехнологій</vt:lpstr>
      <vt:lpstr>Електроніка та інформаційні технології</vt:lpstr>
      <vt:lpstr>Сільське «наногосподарство» </vt:lpstr>
      <vt:lpstr>Екологія</vt:lpstr>
      <vt:lpstr>Наноматеріали</vt:lpstr>
      <vt:lpstr>Вуглецеві нанотрубки</vt:lpstr>
      <vt:lpstr>Графен</vt:lpstr>
      <vt:lpstr>Дякуємо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dima</cp:lastModifiedBy>
  <cp:revision>51</cp:revision>
  <dcterms:created xsi:type="dcterms:W3CDTF">2010-02-23T11:30:32Z</dcterms:created>
  <dcterms:modified xsi:type="dcterms:W3CDTF">2013-03-31T18:42:07Z</dcterms:modified>
</cp:coreProperties>
</file>