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9" r:id="rId8"/>
    <p:sldId id="258" r:id="rId9"/>
    <p:sldId id="267" r:id="rId10"/>
    <p:sldId id="272" r:id="rId11"/>
    <p:sldId id="266" r:id="rId12"/>
    <p:sldId id="265" r:id="rId13"/>
    <p:sldId id="264" r:id="rId14"/>
    <p:sldId id="271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03" autoAdjust="0"/>
    <p:restoredTop sz="94660"/>
  </p:normalViewPr>
  <p:slideViewPr>
    <p:cSldViewPr>
      <p:cViewPr varScale="1">
        <p:scale>
          <a:sx n="68" d="100"/>
          <a:sy n="68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mb dir="vert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953" y="3643314"/>
            <a:ext cx="870804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Що</a:t>
            </a:r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необхідно</a:t>
            </a:r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знати про </a:t>
            </a:r>
            <a:r>
              <a:rPr lang="ru-RU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трансгени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://news.progorodnn.ru/userfiles/picitem/img-20131024145705-4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6429420" cy="36222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r>
              <a:rPr lang="ru-RU" sz="2800" dirty="0" err="1" smtClean="0">
                <a:solidFill>
                  <a:srgbClr val="002060"/>
                </a:solidFill>
                <a:latin typeface="Arial Black" pitchFamily="34" charset="0"/>
              </a:rPr>
              <a:t>Однак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проблема в тому, </a:t>
            </a:r>
            <a:r>
              <a:rPr lang="ru-RU" sz="2800" dirty="0" err="1" smtClean="0">
                <a:solidFill>
                  <a:srgbClr val="002060"/>
                </a:solidFill>
                <a:latin typeface="Arial Black" pitchFamily="34" charset="0"/>
              </a:rPr>
              <a:t>що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 Black" pitchFamily="34" charset="0"/>
              </a:rPr>
              <a:t>деякі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 Black" pitchFamily="34" charset="0"/>
              </a:rPr>
              <a:t>виробники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не </a:t>
            </a:r>
            <a:r>
              <a:rPr lang="ru-RU" sz="2800" dirty="0" err="1" smtClean="0">
                <a:solidFill>
                  <a:srgbClr val="002060"/>
                </a:solidFill>
                <a:latin typeface="Arial Black" pitchFamily="34" charset="0"/>
              </a:rPr>
              <a:t>дуже-то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 Black" pitchFamily="34" charset="0"/>
              </a:rPr>
              <a:t>люблять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 Black" pitchFamily="34" charset="0"/>
              </a:rPr>
              <a:t>поширюватися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про склад </a:t>
            </a:r>
            <a:r>
              <a:rPr lang="ru-RU" sz="2800" dirty="0" err="1" smtClean="0">
                <a:solidFill>
                  <a:srgbClr val="002060"/>
                </a:solidFill>
                <a:latin typeface="Arial Black" pitchFamily="34" charset="0"/>
              </a:rPr>
              <a:t>своєї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 Black" pitchFamily="34" charset="0"/>
              </a:rPr>
              <a:t>продукції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Arial Black" pitchFamily="34" charset="0"/>
              </a:rPr>
              <a:t>тим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 Black" pitchFamily="34" charset="0"/>
              </a:rPr>
              <a:t>більше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 Black" pitchFamily="34" charset="0"/>
              </a:rPr>
              <a:t>знаючи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про </a:t>
            </a:r>
            <a:r>
              <a:rPr lang="ru-RU" sz="2800" dirty="0" err="1" smtClean="0">
                <a:solidFill>
                  <a:srgbClr val="002060"/>
                </a:solidFill>
                <a:latin typeface="Arial Black" pitchFamily="34" charset="0"/>
              </a:rPr>
              <a:t>недовірливо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 Black" pitchFamily="34" charset="0"/>
              </a:rPr>
              <a:t>уважного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 Black" pitchFamily="34" charset="0"/>
              </a:rPr>
              <a:t>покупця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 Black" pitchFamily="34" charset="0"/>
              </a:rPr>
              <a:t>щодо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ГМІ (</a:t>
            </a:r>
            <a:r>
              <a:rPr lang="ru-RU" sz="2800" dirty="0" err="1" smtClean="0">
                <a:solidFill>
                  <a:srgbClr val="002060"/>
                </a:solidFill>
                <a:latin typeface="Arial Black" pitchFamily="34" charset="0"/>
              </a:rPr>
              <a:t>генетично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 Black" pitchFamily="34" charset="0"/>
              </a:rPr>
              <a:t>модифікованих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 Black" pitchFamily="34" charset="0"/>
              </a:rPr>
              <a:t>інгредієнтів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) в продуктах </a:t>
            </a:r>
            <a:r>
              <a:rPr lang="ru-RU" sz="2800" dirty="0" err="1" smtClean="0">
                <a:solidFill>
                  <a:srgbClr val="002060"/>
                </a:solidFill>
                <a:latin typeface="Arial Black" pitchFamily="34" charset="0"/>
              </a:rPr>
              <a:t>харчування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encrypted-tbn1.gstatic.com/images?q=tbn:ANd9GcRetQcnKQcguhzGf9RnKEqN8cFa-tSPY8UGBeMDkXVfhb_aI1zSS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68059"/>
            <a:ext cx="9144000" cy="37899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1.liveinternet.ru/images/attach/c/2/65/360/65360538_x_1ebddb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500306"/>
            <a:ext cx="4929190" cy="3770832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Так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що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поки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вчені-експериментатори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і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прихильники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ГМО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говорять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нам про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можливе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за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допомогою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генної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інженерії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збагаченні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сої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вітаміном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Е,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поки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недалекоглядні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економісти-прогресисти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твердять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що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жаростійкі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ГМ-сільськогосподарські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культури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можна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буде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вирощувати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навіть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в </a:t>
            </a:r>
            <a: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екстремальних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умовах</a:t>
            </a:r>
            <a: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тропічної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Африки та </a:t>
            </a:r>
            <a: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Австралії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що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нібито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вирішить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проблему </a:t>
            </a:r>
            <a: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голоду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і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поліпшить</a:t>
            </a:r>
            <a: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економічну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ситуацію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в </a:t>
            </a:r>
            <a: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регіоні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, нам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залишається</a:t>
            </a:r>
            <a: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сподіватися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тільки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на </a:t>
            </a:r>
            <a: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жорсткість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експертизи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контролю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і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законодавства</a:t>
            </a:r>
            <a: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в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цій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сфері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endParaRPr lang="ru-RU" sz="22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ruslekar.info/images/original/1291329113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-1"/>
            <a:ext cx="3071802" cy="3083801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Примітно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що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у нас в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країні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вже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зроблені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перші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кроки в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бік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кращого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контролю за 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розповсюдженням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збутом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ГМ-продукції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. </a:t>
            </a:r>
            <a:r>
              <a:rPr lang="uk-UA" dirty="0" smtClean="0">
                <a:solidFill>
                  <a:srgbClr val="002060"/>
                </a:solidFill>
                <a:latin typeface="Arial Black" pitchFamily="34" charset="0"/>
              </a:rPr>
              <a:t>Влада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заявила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про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обов'язкове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яскраве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велике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зрозуміле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маркування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для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всіх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продуктів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що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містять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ГМ-сировину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А в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Європі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наприклад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щоб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отримати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дозвіл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на продаж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своєї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продукції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виробники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мають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пройти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обов'язковий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тримісячний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тест на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безпеку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нетоксичність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(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випробування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проводяться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відповідно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на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лабораторних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щурах). І не дивно тому,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що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ГМ-продукція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теж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безперешкодно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проходить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цей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тест -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адже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ГМО не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містять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токсинів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отрутохімікатів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;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їхні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зміни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- на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генетичному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рівні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вони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складніші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відомо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про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їхній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вплив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ще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дуже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небагато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Однак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у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листопаді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минулого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року одна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австралійська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лабораторія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що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тестувала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ГМ-зелений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горошок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на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піддослідних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мишах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виявила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його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алергенність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. 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14678" y="0"/>
            <a:ext cx="5929322" cy="68580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Трансгени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можуть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повністю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змінити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зовнішність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нашої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флори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заражаючи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при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схрещуванні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нормальні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рослини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своєї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штучно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зміненою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генної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структурою,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властивості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якої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тим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більше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ще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не до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кінця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розкриті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самими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вченими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! Тому, на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відміну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від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деяких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вчених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екологи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так само, як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окремі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сільськогосподарські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організації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виробники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продуктів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харчування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органік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та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асоціації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захисту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прав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споживачів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виступають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рішуче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проти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розповсюдження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ГМ-рослин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За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даними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Всесвітньої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організації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охорони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здоров'я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(ВООЗ), для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перевірки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безпечності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ГМО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необхідно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проаналізувати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токсичність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алергенність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стабільність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структури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таких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продуктів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. Тому не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завадило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б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нагадати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вченим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що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виступають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за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технічний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прогрес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що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ми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відмовляємося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бути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піддослідними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кроликами</a:t>
            </a:r>
          </a:p>
          <a:p>
            <a:endParaRPr lang="ru-RU" dirty="0"/>
          </a:p>
        </p:txBody>
      </p:sp>
      <p:pic>
        <p:nvPicPr>
          <p:cNvPr id="24578" name="Picture 2" descr="http://demotivators.to/media/posters/641/840504_bez-gmo.jpg"/>
          <p:cNvPicPr>
            <a:picLocks noChangeAspect="1" noChangeArrowheads="1"/>
          </p:cNvPicPr>
          <p:nvPr/>
        </p:nvPicPr>
        <p:blipFill>
          <a:blip r:embed="rId2"/>
          <a:srcRect l="25000" t="6828" r="25000" b="16919"/>
          <a:stretch>
            <a:fillRect/>
          </a:stretch>
        </p:blipFill>
        <p:spPr bwMode="auto">
          <a:xfrm>
            <a:off x="500034" y="428604"/>
            <a:ext cx="2714644" cy="53494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w-world.ru/hk_extraimages/gmo/GMO_toms.jpg"/>
          <p:cNvPicPr>
            <a:picLocks noChangeAspect="1" noChangeArrowheads="1"/>
          </p:cNvPicPr>
          <p:nvPr/>
        </p:nvPicPr>
        <p:blipFill>
          <a:blip r:embed="rId2"/>
          <a:srcRect l="10714" r="7856" b="19396"/>
          <a:stretch>
            <a:fillRect/>
          </a:stretch>
        </p:blipFill>
        <p:spPr bwMode="auto">
          <a:xfrm>
            <a:off x="4786313" y="4286256"/>
            <a:ext cx="3919483" cy="2571745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428604"/>
            <a:ext cx="8643998" cy="507209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Arial Black" pitchFamily="34" charset="0"/>
              </a:rPr>
              <a:t>Наостанок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- </a:t>
            </a:r>
            <a:r>
              <a:rPr lang="ru-RU" b="1" dirty="0" err="1" smtClean="0">
                <a:solidFill>
                  <a:srgbClr val="002060"/>
                </a:solidFill>
                <a:latin typeface="Arial Black" pitchFamily="34" charset="0"/>
              </a:rPr>
              <a:t>кілька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 Black" pitchFamily="34" charset="0"/>
              </a:rPr>
              <a:t>корисних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 Black" pitchFamily="34" charset="0"/>
              </a:rPr>
              <a:t>зауважень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:</a:t>
            </a:r>
            <a:endParaRPr lang="en-US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- У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Європі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з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квітня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2004 року (а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з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недавнього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часу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у нас) на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етикетці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кожного продукту,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що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містить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більше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0,9% ГМО,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має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бути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обов'язково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написано: "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містить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генетично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модифіковані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організми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" (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або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"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інгредієнти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",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тобто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складові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).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-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Однак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...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ніщо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не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зобов'язує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при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цьому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виробників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м'яса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або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курки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вказувати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на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етикетці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свого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продукту,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що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той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був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приготований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на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основі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м'яса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тварини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яку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годували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трансгенною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соєю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або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кукурудзою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Гарантію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того,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що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тварина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не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вживала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в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їжу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ГМ-корм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можуть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дати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тільки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виробники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продуктів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харчування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органік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про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що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неодноразово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писалося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2" name="Picture 4" descr="http://media.tumblr.com/tumblr_m2chodkTMB1qe9bf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4772024"/>
            <a:ext cx="4762500" cy="20859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857232"/>
            <a:ext cx="7178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Дякуємо за увагу!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1714488"/>
            <a:ext cx="564360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Над проектом працювали:</a:t>
            </a:r>
          </a:p>
          <a:p>
            <a:pPr algn="ctr"/>
            <a:r>
              <a:rPr lang="uk-UA" sz="3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Деревицька</a:t>
            </a:r>
            <a:r>
              <a:rPr lang="uk-UA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Наталія</a:t>
            </a:r>
            <a:r>
              <a:rPr lang="uk-UA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та </a:t>
            </a:r>
            <a:br>
              <a:rPr lang="uk-UA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Бойко </a:t>
            </a:r>
            <a:r>
              <a:rPr lang="uk-UA" sz="3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юлія</a:t>
            </a:r>
            <a:endParaRPr lang="ru-RU" sz="3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ruslekar.info/images/original/3835243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800474"/>
            <a:ext cx="4572000" cy="3057526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500066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Сьогодні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ГМО (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генетично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модифіковані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організми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)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вирощуються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в 21-й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країні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світу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Майже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8,5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млн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осіб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зайняті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в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цій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галузі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сільського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господарства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причому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більшість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з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них (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приблизно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60%)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вирощують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трансгенну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сою, 24%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займаються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вирощуванням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ГМ-кукурудзи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11% -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ГМ-бавовни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нарешті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5%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вирощують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ГМ-ріпак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Суперечки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навколо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індустрії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ГМ-сільського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господарства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розбурхують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екологічно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освічений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захід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ось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вже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десятиріччя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оскільки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наукові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докази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згубного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впливу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ГМО на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організм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людини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поки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ще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дуже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неясні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й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неоднозначні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et.in.ua/wp-content/uploads/2013/10/102404_original.jpg"/>
          <p:cNvPicPr>
            <a:picLocks noChangeAspect="1" noChangeArrowheads="1"/>
          </p:cNvPicPr>
          <p:nvPr/>
        </p:nvPicPr>
        <p:blipFill>
          <a:blip r:embed="rId2"/>
          <a:srcRect b="3703"/>
          <a:stretch>
            <a:fillRect/>
          </a:stretch>
        </p:blipFill>
        <p:spPr bwMode="auto">
          <a:xfrm>
            <a:off x="5143504" y="3566281"/>
            <a:ext cx="3143272" cy="3291719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На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щастя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це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питання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стало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бурхливо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обговорюватися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в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нашій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країні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а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це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хочеться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сподіватися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є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вірна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ознака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позитивного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зрушення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в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екологічній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свідомості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громадян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...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Сьогодні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після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божевільних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дев'яностих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вже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мало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хто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буде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сліпо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приймати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підозріло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м'ясисті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курячі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"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ніжки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Буша" - ми стали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набагато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уважніше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відповідальніше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ставитися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до того,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що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ми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їмо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п'ємо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де ми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живемо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що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нас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оточує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3500438"/>
            <a:ext cx="9144000" cy="2864043"/>
          </a:xfrm>
        </p:spPr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Чи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варто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нам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довіряти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тим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деяким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вченим-поборникам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прогресу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що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схвалюють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трансгени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тільки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тому,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що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ГМ-індустрія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насамперед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корисна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перспективна для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майбутнього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науки?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725470"/>
          </a:xfrm>
        </p:spPr>
        <p:txBody>
          <a:bodyPr>
            <a:normAutofit fontScale="90000"/>
          </a:bodyPr>
          <a:lstStyle/>
          <a:p>
            <a:pPr algn="r"/>
            <a:r>
              <a:rPr lang="ru-RU" b="0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РОСЛИНИ-ПЕРЕВЕРТНІ...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pic>
        <p:nvPicPr>
          <p:cNvPr id="2050" name="Picture 2" descr="File:Rnai phenotype petunia cr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620000" cy="21336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mnenie.dp.ua/wp-content/uploads/2010/04/gmo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48"/>
            <a:ext cx="4390960" cy="3714752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Отже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що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ж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із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себе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представляють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ГМО?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Це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живі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організми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(перш за все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рослини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), чия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генетична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структура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була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змінена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для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додавання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нових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раніше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не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властивих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їм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якостей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(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стійкість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до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певних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хвороб,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шкідників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погодних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умов). Таким чином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підприємливі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трудівники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полів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отримують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більш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стійкі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врожайні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рослини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які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до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всього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іншого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менше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потребують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удобрення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отрутохімікатами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оскільки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містять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захист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у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своїх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власних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змінених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генах.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Цікаво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, як же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працює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основний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механізм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генної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інженерії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що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дозволяє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тепер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вирощувати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подібних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"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зелених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перевертнів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"?</a:t>
            </a:r>
          </a:p>
          <a:p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Візьмемо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приміром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картоплю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вирощену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за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допомогою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генної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інженерії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. Одна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з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основних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загроз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для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цієї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сільськогосподарської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культури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-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лічинки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колорадського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жука.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Відомо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що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ці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личинки на дух не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переносять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речовину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що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міститься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в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конвалії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– </a:t>
            </a:r>
            <a:r>
              <a:rPr lang="en-US" sz="21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sz="21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від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нього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в них у прямому </a:t>
            </a:r>
            <a:r>
              <a:rPr lang="en-US" sz="21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sz="21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сенсі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слова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відбувається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21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sz="21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параліч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жувальних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м'язів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. </a:t>
            </a:r>
            <a:r>
              <a:rPr lang="en-US" sz="21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sz="21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Тому для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захисту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від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21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sz="21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колорадського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жука </a:t>
            </a:r>
            <a:r>
              <a:rPr lang="en-US" sz="21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sz="21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картоплі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вирішили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штучно</a:t>
            </a:r>
            <a:r>
              <a:rPr lang="en-US" sz="21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sz="21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прищеплювати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ген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конвалії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,</a:t>
            </a:r>
            <a:r>
              <a:rPr lang="en-US" sz="21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sz="21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що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багаторазово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збільшує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21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sz="21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його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врожайність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.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Інші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навіть</a:t>
            </a:r>
            <a:r>
              <a:rPr lang="en-US" sz="21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sz="21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схильні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вважати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що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за </a:t>
            </a:r>
            <a:r>
              <a:rPr lang="en-US" sz="21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sz="21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допомогою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ГМО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вирішиться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en-US" sz="21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sz="21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нарешті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, проблема голоду на</a:t>
            </a:r>
            <a:r>
              <a:rPr lang="en-US" sz="21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sz="21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  <a:latin typeface="Arial Black" pitchFamily="34" charset="0"/>
              </a:rPr>
              <a:t>планеті</a:t>
            </a:r>
            <a:r>
              <a:rPr lang="ru-RU" sz="2100" dirty="0" smtClean="0">
                <a:solidFill>
                  <a:srgbClr val="002060"/>
                </a:solidFill>
                <a:latin typeface="Arial Black" pitchFamily="34" charset="0"/>
              </a:rPr>
              <a:t>...</a:t>
            </a:r>
            <a:endParaRPr lang="ru-RU" sz="21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098" name="Picture 2" descr="http://www.stihi.ru/pics/2011/04/13/83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714620"/>
            <a:ext cx="3831414" cy="37147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4525963"/>
          </a:xfrm>
        </p:spPr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Однак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у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даного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методу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є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й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свої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"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зворотній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бік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". І справа тут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зовсім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не в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страждаючих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від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голоду личинках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колорадського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жука ... Все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набагато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серйозніше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Хоча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однозначних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наукових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доказів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шкоди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чи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користі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ГМ-продуктів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для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людини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поки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немає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результати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недавніх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досліджень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проведених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на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тваринах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декілька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насторожують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122" name="Picture 2" descr="http://ru-an.info/2010/2010_06_07_8b49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714748"/>
            <a:ext cx="3143252" cy="31432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14400" y="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Одне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з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досліджень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було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проведено у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Великобританії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доктором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Пуштаі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інше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- в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Росії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в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Інституті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харчування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РАМН.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Досліди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проводилися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на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лабораторних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щурах,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яких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годували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ГМ-картоплею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Отримані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результати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багато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в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чому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схожі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: у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щурів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відбувалося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порушення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клітинної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структури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шлунку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печінки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(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збільшення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внутрішніх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органів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),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змінювалася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формула (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хімічний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склад)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крові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зменшувався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вага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тварин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вага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їх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головного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мозку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vybor.ua/uploadfiles/article/51c561d3d5b9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911206"/>
            <a:ext cx="4071934" cy="29467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/>
          </a:bodyPr>
          <a:lstStyle/>
          <a:p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Найчастіше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трансгени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можна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зустріти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у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вигляді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соєвих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масел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і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всіляких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соусів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і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кетчупів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(на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основі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сої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)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американського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виробництва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. Вони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можуть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бути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також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і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в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ковбасних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виробах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, паштетах,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чіпсах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і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навіть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у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дитячому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харчуванні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шоколаді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і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газованій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воді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. За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даними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Росспоживнагляду</a:t>
            </a:r>
            <a: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(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державний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орган, </a:t>
            </a:r>
            <a: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що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займається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перевіркою</a:t>
            </a:r>
            <a: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якості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товарів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споживання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),</a:t>
            </a:r>
            <a: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серед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генетично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модифікованих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продуктів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у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Росії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найбільш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поширені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м'ясо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, соя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і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хліб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. У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більшості</a:t>
            </a:r>
            <a: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цих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продуктів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трансгенний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білок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становить 70-80%.</a:t>
            </a:r>
            <a:endParaRPr lang="ru-RU" sz="2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... У НАС У ТАРІЛЦІ?</a:t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/>
          <a:srcRect r="10719"/>
          <a:stretch>
            <a:fillRect/>
          </a:stretch>
        </p:blipFill>
        <p:spPr>
          <a:xfrm>
            <a:off x="5000628" y="3000348"/>
            <a:ext cx="3993798" cy="3857652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72</TotalTime>
  <Words>655</Words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Слайд 1</vt:lpstr>
      <vt:lpstr>Слайд 2</vt:lpstr>
      <vt:lpstr>Слайд 3</vt:lpstr>
      <vt:lpstr>РОСЛИНИ-ПЕРЕВЕРТНІ... </vt:lpstr>
      <vt:lpstr>Слайд 5</vt:lpstr>
      <vt:lpstr>Слайд 6</vt:lpstr>
      <vt:lpstr>Слайд 7</vt:lpstr>
      <vt:lpstr>Слайд 8</vt:lpstr>
      <vt:lpstr>... У НАС У ТАРІЛЦІ? 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9</cp:revision>
  <dcterms:modified xsi:type="dcterms:W3CDTF">2013-11-19T19:57:22Z</dcterms:modified>
</cp:coreProperties>
</file>