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257" r:id="rId3"/>
    <p:sldId id="272" r:id="rId4"/>
    <p:sldId id="281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2" r:id="rId13"/>
    <p:sldId id="263" r:id="rId14"/>
    <p:sldId id="268" r:id="rId15"/>
    <p:sldId id="270" r:id="rId16"/>
    <p:sldId id="269" r:id="rId17"/>
    <p:sldId id="271" r:id="rId18"/>
    <p:sldId id="273" r:id="rId19"/>
    <p:sldId id="276" r:id="rId20"/>
    <p:sldId id="274" r:id="rId21"/>
    <p:sldId id="277" r:id="rId22"/>
    <p:sldId id="284" r:id="rId23"/>
    <p:sldId id="278" r:id="rId24"/>
    <p:sldId id="279" r:id="rId25"/>
    <p:sldId id="275" r:id="rId26"/>
    <p:sldId id="280" r:id="rId27"/>
    <p:sldId id="267" r:id="rId28"/>
    <p:sldId id="283" r:id="rId29"/>
    <p:sldId id="282" r:id="rId30"/>
    <p:sldId id="290" r:id="rId31"/>
    <p:sldId id="291" r:id="rId32"/>
    <p:sldId id="292" r:id="rId33"/>
    <p:sldId id="285" r:id="rId34"/>
    <p:sldId id="286" r:id="rId35"/>
    <p:sldId id="287" r:id="rId36"/>
    <p:sldId id="288" r:id="rId37"/>
    <p:sldId id="289" r:id="rId3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Среднегодовые темпы роста, в %</a:t>
            </a:r>
            <a:endParaRPr lang="ru-RU" dirty="0"/>
          </a:p>
        </c:rich>
      </c:tx>
      <c:layout>
        <c:manualLayout>
          <c:xMode val="edge"/>
          <c:yMode val="edge"/>
          <c:x val="0.10105496264817354"/>
          <c:y val="4.209049301334640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национального дохода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1966 - 1970гг.</c:v>
                </c:pt>
                <c:pt idx="1">
                  <c:v>1971 - 1975гг.</c:v>
                </c:pt>
                <c:pt idx="2">
                  <c:v>1976-1980гг.</c:v>
                </c:pt>
                <c:pt idx="3">
                  <c:v>1981-1985гг.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5.0999999999999996</c:v>
                </c:pt>
                <c:pt idx="2">
                  <c:v>3.8</c:v>
                </c:pt>
                <c:pt idx="3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 промышленной продукции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1966 - 1970гг.</c:v>
                </c:pt>
                <c:pt idx="1">
                  <c:v>1971 - 1975гг.</c:v>
                </c:pt>
                <c:pt idx="2">
                  <c:v>1976-1980гг.</c:v>
                </c:pt>
                <c:pt idx="3">
                  <c:v>1981-1985гг.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8.5</c:v>
                </c:pt>
                <c:pt idx="1">
                  <c:v>7.4</c:v>
                </c:pt>
                <c:pt idx="2">
                  <c:v>4.4000000000000004</c:v>
                </c:pt>
                <c:pt idx="3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производство с/х продукции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1966 - 1970гг.</c:v>
                </c:pt>
                <c:pt idx="1">
                  <c:v>1971 - 1975гг.</c:v>
                </c:pt>
                <c:pt idx="2">
                  <c:v>1976-1980гг.</c:v>
                </c:pt>
                <c:pt idx="3">
                  <c:v>1981-1985гг.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1.7</c:v>
                </c:pt>
                <c:pt idx="3">
                  <c:v>1.1000000000000001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производительность общественного труда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1966 - 1970гг.</c:v>
                </c:pt>
                <c:pt idx="1">
                  <c:v>1971 - 1975гг.</c:v>
                </c:pt>
                <c:pt idx="2">
                  <c:v>1976-1980гг.</c:v>
                </c:pt>
                <c:pt idx="3">
                  <c:v>1981-1985гг.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6.8</c:v>
                </c:pt>
                <c:pt idx="1">
                  <c:v>4.5</c:v>
                </c:pt>
                <c:pt idx="2">
                  <c:v>3.3</c:v>
                </c:pt>
                <c:pt idx="3">
                  <c:v>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реальные доходы на душу населения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1966 - 1970гг.</c:v>
                </c:pt>
                <c:pt idx="1">
                  <c:v>1971 - 1975гг.</c:v>
                </c:pt>
                <c:pt idx="2">
                  <c:v>1976-1980гг.</c:v>
                </c:pt>
                <c:pt idx="3">
                  <c:v>1981-1985гг.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5.9</c:v>
                </c:pt>
                <c:pt idx="1">
                  <c:v>4.4000000000000004</c:v>
                </c:pt>
                <c:pt idx="2">
                  <c:v>3.4</c:v>
                </c:pt>
                <c:pt idx="3">
                  <c:v>2.1</c:v>
                </c:pt>
              </c:numCache>
            </c:numRef>
          </c:val>
        </c:ser>
        <c:axId val="194534400"/>
        <c:axId val="199219840"/>
      </c:barChart>
      <c:catAx>
        <c:axId val="194534400"/>
        <c:scaling>
          <c:orientation val="minMax"/>
        </c:scaling>
        <c:axPos val="b"/>
        <c:tickLblPos val="nextTo"/>
        <c:crossAx val="199219840"/>
        <c:crosses val="autoZero"/>
        <c:auto val="1"/>
        <c:lblAlgn val="ctr"/>
        <c:lblOffset val="100"/>
      </c:catAx>
      <c:valAx>
        <c:axId val="199219840"/>
        <c:scaling>
          <c:orientation val="minMax"/>
        </c:scaling>
        <c:axPos val="l"/>
        <c:majorGridlines/>
        <c:numFmt formatCode="General" sourceLinked="1"/>
        <c:tickLblPos val="nextTo"/>
        <c:crossAx val="19453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46216939550818"/>
          <c:y val="6.2638902309401862E-2"/>
          <c:w val="0.32353783902012251"/>
          <c:h val="0.89249337654770933"/>
        </c:manualLayout>
      </c:layout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634DA37-5D5A-4633-9B02-7B7C8D22B62D}" type="slidenum">
              <a:rPr lang="ru-RU"/>
              <a:pPr/>
              <a:t>20</a:t>
            </a:fld>
            <a:endParaRPr lang="ru-RU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1457513-E5D7-4D0F-98DE-9DE053FAC9C6}" type="slidenum">
              <a:rPr lang="ru-RU"/>
              <a:pPr/>
              <a:t>26</a:t>
            </a:fld>
            <a:endParaRPr lang="ru-RU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1DDC221-C834-4B84-B3DC-49D11D974C4A}" type="slidenum">
              <a:rPr lang="ru-RU"/>
              <a:pPr/>
              <a:t>14</a:t>
            </a:fld>
            <a:endParaRPr lang="ru-RU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8074DF3-43FC-40DD-A6B5-4135CEE050F0}" type="slidenum">
              <a:rPr lang="ru-RU"/>
              <a:pPr/>
              <a:t>15</a:t>
            </a:fld>
            <a:endParaRPr lang="ru-RU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90E80D4-A363-40C8-B66B-2E53FB61CAB2}" type="slidenum">
              <a:rPr lang="ru-RU"/>
              <a:pPr/>
              <a:t>16</a:t>
            </a:fld>
            <a:endParaRPr lang="ru-RU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44D38FC-4CEC-44DD-B295-F250DBF28C6D}" type="slidenum">
              <a:rPr lang="ru-RU"/>
              <a:pPr/>
              <a:t>18</a:t>
            </a:fld>
            <a:endParaRPr lang="ru-RU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0" y="1140450"/>
            <a:ext cx="6157799" cy="383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8ECC-E8F4-4113-98D2-27022FEA6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B10EFAB7-BF88-44D2-9FC1-9B6049395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D820-5DD1-46D3-85E5-DA1CB160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wand.com/ru/%D0%9B%D0%B5%D0%BD%D0%B8%D0%BD%D1%81%D0%BA%D0%B0%D1%8F_%D0%BF%D1%80%D0%B5%D0%BC%D0%B8%D1%8F" TargetMode="External"/><Relationship Id="rId3" Type="http://schemas.openxmlformats.org/officeDocument/2006/relationships/hyperlink" Target="http://www.wikiwand.com/ru/%D0%A2%D1%80%D0%B8%D0%BB%D0%BE%D0%B3%D0%B8%D1%8F" TargetMode="External"/><Relationship Id="rId7" Type="http://schemas.openxmlformats.org/officeDocument/2006/relationships/hyperlink" Target="http://www.wikiwand.com/ru/1980_%D0%B3%D0%BE%D0%B4" TargetMode="External"/><Relationship Id="rId2" Type="http://schemas.openxmlformats.org/officeDocument/2006/relationships/hyperlink" Target="http://www.wikiwand.com/ru/%D0%9C%D0%B5%D0%BC%D1%83%D0%B0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wand.com/ru/%D0%90%D0%BF%D1%80%D0%B5%D0%BB%D1%8C" TargetMode="External"/><Relationship Id="rId5" Type="http://schemas.openxmlformats.org/officeDocument/2006/relationships/hyperlink" Target="http://www.wikiwand.com/ru/%D0%91%D1%80%D0%B5%D0%B6%D0%BD%D0%B5%D0%B2,_%D0%9B%D0%B5%D0%BE%D0%BD%D0%B8%D0%B4_%D0%98%D0%BB%D1%8C%D0%B8%D1%87" TargetMode="External"/><Relationship Id="rId4" Type="http://schemas.openxmlformats.org/officeDocument/2006/relationships/hyperlink" Target="http://www.wikiwand.com/ru/%D0%93%D0%B5%D0%BD%D0%B5%D1%80%D0%B0%D0%BB%D1%8C%D0%BD%D1%8B%D0%B9_%D1%81%D0%B5%D0%BA%D1%80%D0%B5%D1%82%D0%B0%D1%80%D1%8C_%D0%A6%D0%9A_%D0%9A%D0%9F%D0%A1%D0%A1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url?sa=i&amp;rct=j&amp;q=%D0%BA%D0%BE%D0%BD%D1%81%D1%82%D0%B8%D1%82%D1%83%D1%86%D0%B8%D1%8F%201977%20%D0%B3%D0%BE%D0%B4%D0%B0&amp;source=images&amp;cd=&amp;cad=rja&amp;docid=_XL8U2ZxFG5yPM&amp;tbnid=0N5gvuvJP19l9M:&amp;ved=0CAUQjRw&amp;url=http://filtorg.ru/category-17/1977-ru/1977.-4705.----..html&amp;ei=F2D6UcyHBKmH4gS05YGACg&amp;bvm=bv.50165853,d.bGE&amp;psig=AFQjCNHOlo38X2SwBwxmrOVkjseYhaDSQg&amp;ust=137544933785551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98%D0%B7%D0%BE%D0%B1%D1%80%D0%B0%D0%B6%D0%B5%D0%BD%D0%B8%D0%B5:Schastiya_kluchi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458225" y="50950"/>
            <a:ext cx="8196900" cy="280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СССР в конце 60-х ━ начале 80-х годов. 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Правление Л.И.Брежнева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2964775"/>
            <a:ext cx="7562099" cy="116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     Подготовил ученик 11-А класса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  Колесник Дмитрий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4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Литературные</a:t>
            </a:r>
            <a:r>
              <a:rPr lang="ru-RU" dirty="0" smtClean="0"/>
              <a:t> произведения Брежнева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0450"/>
            <a:ext cx="9144000" cy="1575316"/>
          </a:xfrm>
        </p:spPr>
        <p:txBody>
          <a:bodyPr/>
          <a:lstStyle/>
          <a:p>
            <a:r>
              <a:rPr lang="ru-RU" sz="1800" b="1" dirty="0" smtClean="0"/>
              <a:t>Трилогия Брежнева</a:t>
            </a:r>
            <a:r>
              <a:rPr lang="ru-RU" sz="1800" dirty="0" smtClean="0"/>
              <a:t> — </a:t>
            </a:r>
            <a:r>
              <a:rPr lang="ru-RU" sz="1800" dirty="0" smtClean="0">
                <a:hlinkClick r:id="rId2"/>
              </a:rPr>
              <a:t>мемуары</a:t>
            </a:r>
            <a:r>
              <a:rPr lang="ru-RU" sz="1800" dirty="0" smtClean="0"/>
              <a:t> из </a:t>
            </a:r>
            <a:r>
              <a:rPr lang="ru-RU" sz="1800" dirty="0" smtClean="0">
                <a:hlinkClick r:id="rId3"/>
              </a:rPr>
              <a:t>трёх книг</a:t>
            </a:r>
            <a:r>
              <a:rPr lang="ru-RU" sz="1800" dirty="0" smtClean="0"/>
              <a:t> «Малая Земля», «Возрождение» и «Целина», автором которых считается </a:t>
            </a:r>
            <a:r>
              <a:rPr lang="ru-RU" sz="1800" dirty="0" smtClean="0">
                <a:hlinkClick r:id="rId4"/>
              </a:rPr>
              <a:t>Генеральный секретарь ЦК КПСС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5"/>
              </a:rPr>
              <a:t>Леонид Брежнев</a:t>
            </a:r>
            <a:r>
              <a:rPr lang="ru-RU" sz="1800" dirty="0" smtClean="0"/>
              <a:t>. Фактически же на основе воспоминаний Брежнева книги были написаны группой профессиональных журналистов. За эту трилогию Леонид Брежнев в </a:t>
            </a:r>
            <a:r>
              <a:rPr lang="ru-RU" sz="1800" dirty="0" smtClean="0">
                <a:hlinkClick r:id="rId6"/>
              </a:rPr>
              <a:t>апреле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7"/>
              </a:rPr>
              <a:t>1980 года</a:t>
            </a:r>
            <a:r>
              <a:rPr lang="ru-RU" sz="1800" dirty="0" smtClean="0"/>
              <a:t> был удостоен </a:t>
            </a:r>
            <a:r>
              <a:rPr lang="ru-RU" sz="1800" dirty="0" smtClean="0">
                <a:hlinkClick r:id="rId8"/>
              </a:rPr>
              <a:t>Ленинской премии</a:t>
            </a:r>
            <a:r>
              <a:rPr lang="ru-RU" sz="1800" dirty="0" smtClean="0"/>
              <a:t> по литературе.</a:t>
            </a:r>
            <a:endParaRPr lang="ru-RU" sz="1800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4" y="2643758"/>
            <a:ext cx="6048672" cy="23557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11510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Во время похорон советских лидеров принято нести их награды, приколотые к небольшим бархатным подушечкам. Когда хоронили Суслова, пятнадцать старших офицеров несли за гробом его ордена и медали. Но у Брежнева было более двухсот орденов и медалей! Пришлось прикреплять на каждую бархатную подушечку по несколько орденов и медалей и ограничить почетный эскорт сорока четырьмя старшими офицерами.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 descr="819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77060"/>
            <a:ext cx="2880320" cy="3926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06374"/>
            <a:ext cx="8964488" cy="1861320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chemeClr val="bg2">
                    <a:lumMod val="75000"/>
                  </a:schemeClr>
                </a:solidFill>
              </a:rPr>
              <a:t>В период с 1974 года здоровье Брежнева начинает значительно ухудшиться. Полных данных о его заболеваниях нет. Но известно, что он страдал от болезни сердца и, возможно, подагры. Несмотря на ухудшающееся здоровье, известие о смерти Брежнева оказалось неожиданным, ведь за несколько дней до этого он принимал парад по случаю годовщины Октябрьской революции. Информация о смерти вождя была распространена 11 ноября 1982 года.                                            Такова краткая биография Брежнева.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9702"/>
            <a:ext cx="4026089" cy="2679179"/>
          </a:xfrm>
          <a:prstGeom prst="rect">
            <a:avLst/>
          </a:prstGeom>
        </p:spPr>
      </p:pic>
      <p:pic>
        <p:nvPicPr>
          <p:cNvPr id="6" name="Рисунок 5" descr="Митинг_памяти_Брежнев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139702"/>
            <a:ext cx="3456384" cy="2767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 smtClean="0"/>
              <a:t>Конституция 1977 года</a:t>
            </a:r>
            <a:endParaRPr lang="ru-RU" b="0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1140450"/>
            <a:ext cx="8568952" cy="14313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Вошла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 историю как "Конституция развитого социализма".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Была принята на внеочередной сессии Верховного Совета СССР девятого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созыва 7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октября 1977 г. </a:t>
            </a:r>
          </a:p>
          <a:p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 Конституция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состояла из преамбулы (введения), 9-ти разделов, 21 главы, 174 статей. </a:t>
            </a:r>
          </a:p>
          <a:p>
            <a:endParaRPr lang="ru-RU" sz="16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2" descr="C:\Users\женя\Downloads\1977_CPA_4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571750"/>
            <a:ext cx="5184576" cy="23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filtorg.ru/images/detailed/6/1977_4705_2787_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817" t="4633" r="5927" b="8801"/>
          <a:stretch>
            <a:fillRect/>
          </a:stretch>
        </p:blipFill>
        <p:spPr bwMode="auto">
          <a:xfrm>
            <a:off x="251520" y="2571750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05978"/>
            <a:ext cx="8229600" cy="99762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Теория «развитого социализма» (автор  -  М.А.Суслов) 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7544" y="1200150"/>
            <a:ext cx="8352928" cy="37258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Была разработана как реакция на неосуществимость построения коммунизма к 1980 году. Брежнев определил «развитой социализм» как такой этап «зрелости» нового общества, когда завершается реструктуризация совокупности общественных отношений, проводимая на принципах коллективизма, присущих </a:t>
            </a:r>
            <a:r>
              <a:rPr lang="ru-RU" sz="2800" dirty="0" smtClean="0"/>
              <a:t>социализму.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57400"/>
          </a:xfrm>
        </p:spPr>
        <p:txBody>
          <a:bodyPr/>
          <a:lstStyle/>
          <a:p>
            <a:pPr algn="ctr"/>
            <a:r>
              <a:rPr lang="ru-RU" sz="3200" dirty="0"/>
              <a:t>Экономическая система по </a:t>
            </a:r>
            <a:r>
              <a:rPr lang="ru-RU" sz="3200" dirty="0" smtClean="0"/>
              <a:t>Конституции</a:t>
            </a:r>
            <a:endParaRPr lang="ru-RU" sz="3200" dirty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275606"/>
            <a:ext cx="8640960" cy="37012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 -  Основу </a:t>
            </a:r>
            <a:r>
              <a:rPr lang="ru-RU" sz="1800" dirty="0"/>
              <a:t>экономической системы СССР составляет социалистическая собственность на средства производства в форме государственной (общенародной) и колхозно-кооперативной собственности.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 -  Государственная </a:t>
            </a:r>
            <a:r>
              <a:rPr lang="ru-RU" sz="1800" dirty="0"/>
              <a:t>собственность - общее достояние всего советского народа, основная форма социалистической собственности.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 -  Земля</a:t>
            </a:r>
            <a:r>
              <a:rPr lang="ru-RU" sz="1800" dirty="0"/>
              <a:t>, занимаемая колхозами, закрепляется за ними в бесплатное и бессрочное пользование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 -  Основу </a:t>
            </a:r>
            <a:r>
              <a:rPr lang="ru-RU" sz="1800" dirty="0"/>
              <a:t>личной собственности граждан СССР составляют трудовые доходы. В личной собственности могут находиться предметы обихода, личного потребления, удобства и подсобного домашнего хозяйства, жилой дом и трудовые сбережения. Личная собственность граждан и право ее наследования охраняются государством.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 -  Допускаются </a:t>
            </a:r>
            <a:r>
              <a:rPr lang="ru-RU" sz="1800" dirty="0"/>
              <a:t>индивидуальная трудовая деятельность в сфере кустарно-ремесленных промыслов, сельского хозяйства, бытового обслуживания населения 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23478"/>
            <a:ext cx="8229600" cy="857400"/>
          </a:xfrm>
        </p:spPr>
        <p:txBody>
          <a:bodyPr/>
          <a:lstStyle/>
          <a:p>
            <a:pPr algn="ctr"/>
            <a:r>
              <a:rPr lang="ru-RU" dirty="0"/>
              <a:t>Статья 6 Конституции 1977 года.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200150"/>
            <a:ext cx="8568952" cy="3725863"/>
          </a:xfrm>
        </p:spPr>
        <p:txBody>
          <a:bodyPr/>
          <a:lstStyle/>
          <a:p>
            <a:r>
              <a:rPr lang="ru-RU" sz="2800" dirty="0"/>
              <a:t>В соответствии с шестой статьей </a:t>
            </a:r>
            <a:r>
              <a:rPr lang="ru-RU" sz="2800" dirty="0" smtClean="0"/>
              <a:t>нового основного </a:t>
            </a:r>
            <a:r>
              <a:rPr lang="ru-RU" sz="2800" dirty="0"/>
              <a:t>закона, была закреплена однопартийная политическая система: “Руководящей и направляющей силой советского общества, ядром его политической системы, государственных и общественных организаций является Коммунистическая партия Советского Союза”.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3478"/>
            <a:ext cx="8229600" cy="1296144"/>
          </a:xfrm>
        </p:spPr>
        <p:txBody>
          <a:bodyPr/>
          <a:lstStyle/>
          <a:p>
            <a:pPr algn="ctr"/>
            <a:r>
              <a:rPr lang="ru-RU" sz="4000" dirty="0" smtClean="0"/>
              <a:t>Косыгин А. Н.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31590"/>
            <a:ext cx="5472608" cy="34563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600" b="1" i="1" dirty="0">
                <a:effectLst/>
              </a:rPr>
              <a:t>Косыгин А. Н. </a:t>
            </a:r>
            <a:r>
              <a:rPr lang="ru-RU" sz="1600" dirty="0">
                <a:effectLst/>
              </a:rPr>
              <a:t>(1904-80), советский государственный и политический деятель, дважды герой социалистического труда (1964, 1974). В 1948-54 министр (финансов, легкой промышленности и др.) В 1959-60 председатель Госплана СССР. Достижения Косыгина</a:t>
            </a:r>
            <a:r>
              <a:rPr lang="ru-RU" sz="1600" dirty="0" smtClean="0">
                <a:effectLst/>
              </a:rPr>
              <a:t>: реформа </a:t>
            </a:r>
            <a:r>
              <a:rPr lang="ru-RU" sz="1600" dirty="0">
                <a:effectLst/>
              </a:rPr>
              <a:t>промышленности 1965-1970, направленная на усиление экономического стимулирования и расширение самостоятельности предприятий. Реформа предусматривала ввести наряду с валовыми показателями стоимость реализованной продукции, общий фонд заработной платы, общую сумму централизованных капитальных вложений. </a:t>
            </a:r>
            <a:endParaRPr lang="ru-RU" sz="1600" dirty="0"/>
          </a:p>
        </p:txBody>
      </p:sp>
      <p:pic>
        <p:nvPicPr>
          <p:cNvPr id="120839" name="Picture 7" descr="косыг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152" y="1347614"/>
            <a:ext cx="304800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205978"/>
            <a:ext cx="8640960" cy="857400"/>
          </a:xfrm>
        </p:spPr>
        <p:txBody>
          <a:bodyPr/>
          <a:lstStyle/>
          <a:p>
            <a:pPr algn="ctr"/>
            <a:r>
              <a:rPr lang="ru-RU" sz="3200" dirty="0"/>
              <a:t>Хозяйственная реформа А. Косыгина 1965 г.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9" y="1112838"/>
            <a:ext cx="8820471" cy="40306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Экономическая </a:t>
            </a:r>
            <a:r>
              <a:rPr lang="ru-RU" sz="1600" b="1" dirty="0"/>
              <a:t>реформа 1965 г. в СССР</a:t>
            </a:r>
            <a:r>
              <a:rPr lang="ru-RU" sz="1600" dirty="0"/>
              <a:t>— реформа управления народным хозяйством и планирования, осуществлённая в 1965—1971 гг. Характеризовалась: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/>
              <a:t> внедрением </a:t>
            </a:r>
            <a:r>
              <a:rPr lang="ru-RU" sz="1600" dirty="0"/>
              <a:t>экономических методов управления,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/>
              <a:t> расширением </a:t>
            </a:r>
            <a:r>
              <a:rPr lang="ru-RU" sz="1600" dirty="0"/>
              <a:t>хозяйственной самостоятельности предприятий, объединений и организаций,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 smtClean="0"/>
              <a:t> широким </a:t>
            </a:r>
            <a:r>
              <a:rPr lang="ru-RU" sz="1600" dirty="0"/>
              <a:t>использованием приёмов материального стимулирования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/>
              <a:t>ликвидацией органов территориального хозяйственного управления и планирования.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/>
              <a:t>восстанавливалась система отраслевого управления промышленностью, общесоюзные, союзно-республиканские и республиканские министерства и ведомства.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/>
              <a:t>сокращалось количество директивных плановых показателей. Расширялась хозяйственная самостоятельность предприятий.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dirty="0"/>
              <a:t>Предприятия обязаны были самостоятельно определять детальную номенклатуру и ассортимент продукции, за счёт собственных средств осуществлять инвестиции в производство, устанавливать долговременные договорные связи с поставщиками и потребителями, определять численность персонала, размеры его материального поощрения. Ключевое значение придавалось интегральным показателям экономической эффективности производства — прибыли и рентабельности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Агитационный плакат, посвящённый реформе">
            <a:hlinkClick r:id="rId2" tooltip="Агитационный плакат, посвящённый реформ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0"/>
            <a:ext cx="4484688" cy="5143500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0" y="1719263"/>
            <a:ext cx="3132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hlinkClick r:id="rId2" tooltip="Увеличить"/>
              </a:rPr>
              <a:t> </a:t>
            </a:r>
            <a:endParaRPr lang="ru-RU" sz="2400"/>
          </a:p>
          <a:p>
            <a:r>
              <a:rPr lang="ru-RU" sz="2400" b="1"/>
              <a:t>Агитационный плакат, посвящённый реформе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550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Период Брежневского застоя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95300" y="1140450"/>
            <a:ext cx="8594100" cy="383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П</a:t>
            </a:r>
            <a:r>
              <a:rPr lang="ru" sz="2400"/>
              <a:t>ериод застоя(эпоха застоя) ─ период в развитии Советского Союза, который характеризуется относительной стабильностью всех сфер жизни, отсутствием серьезных политических и экономических потрясений и ростом благосостояния граждан.</a:t>
            </a:r>
          </a:p>
          <a:p>
            <a:pPr>
              <a:spcBef>
                <a:spcPts val="0"/>
              </a:spcBef>
              <a:buNone/>
            </a:pPr>
            <a:r>
              <a:rPr lang="ru" sz="2400"/>
              <a:t>Под эпохой застоя обычно понимают прериод между приходом к власти Л.И.Брежнева в середине 1960-х и началом перестройки в начале 1980-х.В среднем, условно можно обозначить годы периода застоя с 1964 по 1986.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реформы: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203598"/>
            <a:ext cx="8229600" cy="37258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Реформы Косыгина, с одной стороны, были призваны покончить с "хрущевскими" экспериментами с системой управления народным хозяйством, с другой - дать новые импульсы развитию экономики. С 1970 по 1988 г. общее промышленное производство в СССР возросло в 2,38 раза против 1,32 раза в Англии, 1,33 — в ФРГ, 1,48 — во Франции, 1,68 — в США, в 2,0 — в Японии. Среднегодовые темпы роста общественного производства постепенно снижались, но это было бесспорно связано с возрастанием его абсолютных объемов. Объем законченного общественного продукта в СССР за 1960 г. был превышен в 1970 г. в 2,1 раза, в 1980 г. — в 3,5 раза, а в 1988 г. — в 4,7 раза. При всех недостатках и пороках политической экономической системы она обеспечивала довольно высокий уровень благосостояния населения, реализацию конституционных прав на труд, отдых, бесплатное образование и здравоохранение, пенсионное обслуживание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7534"/>
            <a:ext cx="8229600" cy="857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effectLst/>
              </a:rPr>
              <a:t>Восьмая </a:t>
            </a:r>
            <a:r>
              <a:rPr lang="ru-RU" sz="3100" dirty="0" smtClean="0">
                <a:effectLst/>
              </a:rPr>
              <a:t>пятилетка получила образное название «золотой».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endParaRPr lang="ru-RU" dirty="0"/>
          </a:p>
        </p:txBody>
      </p:sp>
      <p:sp>
        <p:nvSpPr>
          <p:cNvPr id="11267" name="Содержимое 4"/>
          <p:cNvSpPr>
            <a:spLocks noGrp="1"/>
          </p:cNvSpPr>
          <p:nvPr>
            <p:ph type="body" idx="1"/>
          </p:nvPr>
        </p:nvSpPr>
        <p:spPr>
          <a:xfrm>
            <a:off x="179512" y="1140450"/>
            <a:ext cx="4824536" cy="3836400"/>
          </a:xfrm>
        </p:spPr>
        <p:txBody>
          <a:bodyPr/>
          <a:lstStyle/>
          <a:p>
            <a:r>
              <a:rPr lang="ru-RU" sz="2000" b="1" dirty="0" smtClean="0"/>
              <a:t>На протяжении пятилетки фиксировались рекордные темпы экономического роста. В 1966—1970 гг. среднегодовые темпы роста национального дохода в СССР составляли 6,1 % (США 3,1 %, Японии 7,4 %, Франции 4,4 %,</a:t>
            </a:r>
          </a:p>
          <a:p>
            <a:r>
              <a:rPr lang="ru-RU" sz="2000" b="1" dirty="0" smtClean="0"/>
              <a:t>Великобритании 2,2 %).</a:t>
            </a:r>
          </a:p>
          <a:p>
            <a:endParaRPr lang="ru-RU" dirty="0" smtClean="0"/>
          </a:p>
        </p:txBody>
      </p:sp>
      <p:pic>
        <p:nvPicPr>
          <p:cNvPr id="11268" name="Picture 12" descr="Br_3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4048" y="1347614"/>
            <a:ext cx="3929062" cy="3535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«Золотая пятилетка»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40450"/>
            <a:ext cx="7920880" cy="383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Основные мероприятия реформы были введены в действие на протяжении 8-й пятилетки 1965—1970 гг. К осени 1967 г. по новой системе работали 5,5 тыс. предприятий (1/3 промышленной продукции, 45 % прибыли), к апрелю 1969 г. 32 тыс. предприятий (77 % продукции).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На протяжении пятилетки фиксировались рекордные темпы экономического роста. В 1966—1979 гг. среднегодовые темпы роста национального дохода в СССР составляли 6,1 % (США 3,1 %, Японии 7,4 %, ФРГ 3,4 %, Франции 4,4 %, Великобритании 2,2 %).Был осуществлён ряд крупных хозяйственных проектов (создание Единой энергосистемы, внедрение автоматизированных систем управления (АСУ), развитие гражданского автомобилестроения и пр.). Высокими были темпы роста жилищного строительства, развития социальной сферы, финансировавшихся за счёт средств предприятий.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Восьмая пятилетка получила образное название «золотой».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4"/>
          <p:cNvSpPr>
            <a:spLocks noGrp="1"/>
          </p:cNvSpPr>
          <p:nvPr>
            <p:ph sz="half" idx="4294967295"/>
          </p:nvPr>
        </p:nvSpPr>
        <p:spPr>
          <a:xfrm>
            <a:off x="323528" y="411510"/>
            <a:ext cx="4038600" cy="3394075"/>
          </a:xfrm>
        </p:spPr>
        <p:txBody>
          <a:bodyPr/>
          <a:lstStyle/>
          <a:p>
            <a:r>
              <a:rPr lang="ru-RU" sz="2000" dirty="0" smtClean="0"/>
              <a:t>Был осуществлён ряд крупных хозяйственных проектов (создание Единой энергосистемы, внедрение автоматизированных систем управления (АСУ), гражданское автомобилестроение, пр.).</a:t>
            </a:r>
          </a:p>
          <a:p>
            <a:r>
              <a:rPr lang="ru-RU" sz="2000" dirty="0" smtClean="0"/>
              <a:t>Высокими были темпы роста жилищного строительства, развития социальной сферы, финансировавшегося за счёт средств предприятий.</a:t>
            </a:r>
          </a:p>
          <a:p>
            <a:endParaRPr lang="ru-RU" dirty="0" smtClean="0"/>
          </a:p>
        </p:txBody>
      </p:sp>
      <p:pic>
        <p:nvPicPr>
          <p:cNvPr id="12292" name="Picture 10" descr=" [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99992" y="2787774"/>
            <a:ext cx="4286250" cy="2089150"/>
          </a:xfrm>
          <a:noFill/>
        </p:spPr>
      </p:pic>
      <p:pic>
        <p:nvPicPr>
          <p:cNvPr id="12293" name="Picture 8" descr="Br_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23478"/>
            <a:ext cx="4286250" cy="25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887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Свертыванию реформы способствовала окончательная победа консервативных, технократических тенденций в руководстве страны в 1972-1973 гг. Будучи незаинтересованной в децентрализации управления, она приняла решение вернуться к проверенной жесткой административной структуре. Валовые показатели вновь стали играть ведущее место в экономической жизни. Немаловажную роль в судьбе реформы сыграло и то обстоятельство, что ослабла ее актуальность. Из-за увеличения экспорта нефти и газа в условиях мирового топливно-энергетического кризиса на СССР буквально обрушился поток «нефтедолларов». Не была продумана система материального стимулирования сельскохозяйственного труда. Гарантированная зарплата колхозников не была связана с результатами их трудовой деятельности. Сельское хозяйство становилось все более убыточным.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2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Диссидентское движение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1960-1980-е гг. 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140450"/>
            <a:ext cx="8496944" cy="383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Диссидент – человек, политические взгляды которого существенно отличаются от официальной идеологии страны, где он живёт, и который подвергается преследованию за эти взгляды.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Участники диссидентского движения принципиально отказывались от разработки общих схем государственного переустройства, создания структурированных подпольных групп с уставами и писаными программами (их заменяли неформальные объединения единомышленников), выдвигали общегражданские требования (свобода слова, право эмиграции и др.)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2" descr="Герб СССР (с 1956 год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283718"/>
            <a:ext cx="2232248" cy="19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6732240" y="4371950"/>
            <a:ext cx="1994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СССР  (1956-1991)</a:t>
            </a:r>
          </a:p>
        </p:txBody>
      </p:sp>
      <p:pic>
        <p:nvPicPr>
          <p:cNvPr id="13322" name="Picture 6" descr="http://upload.wikimedia.org/wikipedia/commons/thumb/3/34/USSR_COA_six_republics.svg/120px-USSR_COA_six_republic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283718"/>
            <a:ext cx="2193521" cy="18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Прямоугольник 13"/>
          <p:cNvSpPr>
            <a:spLocks noChangeArrowheads="1"/>
          </p:cNvSpPr>
          <p:nvPr/>
        </p:nvSpPr>
        <p:spPr bwMode="auto">
          <a:xfrm>
            <a:off x="395536" y="4371950"/>
            <a:ext cx="1994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СССР  (1923-1936)</a:t>
            </a:r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324" name="Прямоугольник 14"/>
          <p:cNvSpPr>
            <a:spLocks noChangeArrowheads="1"/>
          </p:cNvSpPr>
          <p:nvPr/>
        </p:nvSpPr>
        <p:spPr bwMode="auto">
          <a:xfrm>
            <a:off x="3203848" y="4155926"/>
            <a:ext cx="2664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СССР  (1936-1956)</a:t>
            </a:r>
          </a:p>
        </p:txBody>
      </p:sp>
      <p:pic>
        <p:nvPicPr>
          <p:cNvPr id="13325" name="Picture 10" descr="http://www.great-country.ru/content/sssr/img_gerb/gerb_sssr_1946-19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1851670"/>
            <a:ext cx="26149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Прямоугольник 15"/>
          <p:cNvSpPr>
            <a:spLocks noChangeArrowheads="1"/>
          </p:cNvSpPr>
          <p:nvPr/>
        </p:nvSpPr>
        <p:spPr bwMode="auto">
          <a:xfrm>
            <a:off x="827584" y="120359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DotumChe" pitchFamily="49" charset="-127"/>
              </a:rPr>
              <a:t>Изменения  вносились при присоединении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союзных республик, образовавших в 1922 Союз ССР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400"/>
          </a:xfrm>
        </p:spPr>
        <p:txBody>
          <a:bodyPr/>
          <a:lstStyle/>
          <a:p>
            <a:pPr algn="ctr"/>
            <a:r>
              <a:rPr lang="ru-RU" sz="4400" dirty="0" smtClean="0"/>
              <a:t>Герб СССР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Научно-технический прогресс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+Создавались научно-производственные объединения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+Новые отрасли: роботостроение, микроэлектроника, атомное </a:t>
            </a:r>
            <a:r>
              <a:rPr lang="ru-RU" dirty="0" smtClean="0"/>
              <a:t>машиностроение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/>
              <a:t>-  Новые отрасли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/>
              <a:t>    не стали определяющими,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dirty="0" smtClean="0"/>
              <a:t>Продолжали работать вручную,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/>
              <a:t>- </a:t>
            </a:r>
            <a:r>
              <a:rPr lang="ru-RU" dirty="0" smtClean="0"/>
              <a:t>   Прекратился </a:t>
            </a:r>
            <a:r>
              <a:rPr lang="ru-RU" dirty="0" smtClean="0"/>
              <a:t>ввоз зарубежной </a:t>
            </a:r>
            <a:r>
              <a:rPr lang="ru-RU" dirty="0" smtClean="0"/>
              <a:t>т   техники </a:t>
            </a:r>
            <a:r>
              <a:rPr lang="ru-RU" dirty="0" smtClean="0"/>
              <a:t>и наукоемких технологий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</p:txBody>
      </p:sp>
      <p:pic>
        <p:nvPicPr>
          <p:cNvPr id="14340" name="Picture 8" descr="Br_2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0032" y="332865"/>
            <a:ext cx="3960440" cy="43564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4" b="11984"/>
          <a:stretch/>
        </p:blipFill>
        <p:spPr bwMode="auto">
          <a:xfrm>
            <a:off x="1187624" y="1203598"/>
            <a:ext cx="640871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371950"/>
            <a:ext cx="22322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ВАЗ 2101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ВАЗ г. Тольятти(1970г.)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2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8136904" cy="38364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/>
              <a:t>Условно </a:t>
            </a:r>
            <a:r>
              <a:rPr lang="ru-RU" sz="1600" b="1" i="1" dirty="0" smtClean="0"/>
              <a:t>три периода</a:t>
            </a:r>
            <a:r>
              <a:rPr lang="ru-RU" sz="1600" b="1" i="1" dirty="0" smtClean="0"/>
              <a:t>:</a:t>
            </a: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 вторая </a:t>
            </a:r>
            <a:r>
              <a:rPr lang="ru-RU" sz="1600" dirty="0" smtClean="0"/>
              <a:t>половина 60-х гг. – попытки </a:t>
            </a:r>
            <a:r>
              <a:rPr lang="ru-RU" sz="1600" dirty="0" smtClean="0"/>
              <a:t>реформ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первая </a:t>
            </a:r>
            <a:r>
              <a:rPr lang="ru-RU" sz="1600" dirty="0" smtClean="0"/>
              <a:t>половина 70-х гг. </a:t>
            </a:r>
            <a:r>
              <a:rPr lang="ru-RU" sz="1600" dirty="0" smtClean="0"/>
              <a:t>– победа консервативных тенденций, но еще относительно стабильное состояние экономики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 со </a:t>
            </a:r>
            <a:r>
              <a:rPr lang="ru-RU" sz="1600" dirty="0" smtClean="0"/>
              <a:t>второй половины 70-х гг. </a:t>
            </a:r>
            <a:r>
              <a:rPr lang="ru-RU" sz="1600" dirty="0" smtClean="0"/>
              <a:t>– явный упадок экономики, всеобщий развал.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первые годы после смещения Хрущева политика нового руководства отличалась противоречивыми тенденциями: прослеживалось стремление к свертыванию демократических преобразований (начало восхваления Сталина, в 1966 г. – процесс над Даниэлем и Синявским), состояние экономики требовало проведения хотя бы минимума назревших преобразований. Перелом с 1968 г. – после интервенции в Чехословакию – усиление консервативных тенденций, все больший отказ от реформ. На XXIV съезде (1971 г.) провозглашено вступление СССР в стадию "развитого социализма". Это стало официальной идеологией "застоя"</a:t>
            </a:r>
            <a:endParaRPr lang="ru-RU" sz="1600" dirty="0"/>
          </a:p>
        </p:txBody>
      </p:sp>
      <p:sp>
        <p:nvSpPr>
          <p:cNvPr id="6" name="Shape 46"/>
          <p:cNvSpPr txBox="1">
            <a:spLocks/>
          </p:cNvSpPr>
          <p:nvPr/>
        </p:nvSpPr>
        <p:spPr>
          <a:xfrm>
            <a:off x="539552" y="1954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Период Брежневского застоя</a:t>
            </a:r>
            <a:endParaRPr kumimoji="0" lang="ru" sz="3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288132"/>
            <a:ext cx="4038600" cy="3371850"/>
          </a:xfrm>
        </p:spPr>
        <p:txBody>
          <a:bodyPr/>
          <a:lstStyle/>
          <a:p>
            <a:r>
              <a:rPr lang="ru-RU" sz="2800" b="1" dirty="0">
                <a:effectLst/>
              </a:rPr>
              <a:t>19 июля – 3 августа 1980 - в Москве прошли </a:t>
            </a:r>
            <a:r>
              <a:rPr lang="ru-RU" sz="2800" b="1" i="1" dirty="0">
                <a:effectLst/>
              </a:rPr>
              <a:t>XXII</a:t>
            </a:r>
            <a:r>
              <a:rPr lang="ru-RU" sz="2800" b="1" dirty="0">
                <a:effectLst/>
              </a:rPr>
              <a:t> Летние Олимпийские игры.</a:t>
            </a:r>
            <a:br>
              <a:rPr lang="ru-RU" sz="2800" b="1" dirty="0">
                <a:effectLst/>
              </a:rPr>
            </a:br>
            <a:endParaRPr lang="ru-RU" sz="2800" b="1" dirty="0">
              <a:effectLst/>
            </a:endParaRPr>
          </a:p>
        </p:txBody>
      </p:sp>
      <p:pic>
        <p:nvPicPr>
          <p:cNvPr id="70664" name="Picture 8" descr="zastoy-011-0ae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50032"/>
            <a:ext cx="3365500" cy="458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zastoy-012-96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4510088" cy="5143500"/>
          </a:xfrm>
          <a:prstGeom prst="rect">
            <a:avLst/>
          </a:prstGeom>
          <a:noFill/>
        </p:spPr>
      </p:pic>
      <p:pic>
        <p:nvPicPr>
          <p:cNvPr id="72711" name="Picture 7" descr="Br_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6" y="951310"/>
            <a:ext cx="52673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5978"/>
            <a:ext cx="9036496" cy="857400"/>
          </a:xfrm>
        </p:spPr>
        <p:txBody>
          <a:bodyPr/>
          <a:lstStyle/>
          <a:p>
            <a:r>
              <a:rPr lang="ru-RU" sz="4000" dirty="0"/>
              <a:t>«Ласкового Мишу» увидели не все 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140450"/>
            <a:ext cx="4211959" cy="383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20 января 1980 года американский президент Джимми Картер направил письмо президенту Олимпийского комитета США Роберту </a:t>
            </a:r>
            <a:r>
              <a:rPr lang="ru-RU" sz="2000" dirty="0" err="1"/>
              <a:t>Кейну</a:t>
            </a:r>
            <a:r>
              <a:rPr lang="ru-RU" sz="2000" dirty="0"/>
              <a:t>, в котором указывал, что «Советский Союз не имеет права нарушать суверенитет отдельной независимой страны и продолжать делать бизнес, как ни в чем не бывало, со всем остальным миром».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Это заявление и считается началом официального бойкота Олимпийских игр.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42" y="1419622"/>
            <a:ext cx="461086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Украинская Хельсинская Группа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40450"/>
            <a:ext cx="8352928" cy="3836400"/>
          </a:xfrm>
        </p:spPr>
        <p:txBody>
          <a:bodyPr/>
          <a:lstStyle/>
          <a:p>
            <a:r>
              <a:rPr lang="ru-RU" sz="1600" b="1" dirty="0" smtClean="0"/>
              <a:t>Украинская общественная группа содействия выполнению Хельсинкских </a:t>
            </a:r>
            <a:r>
              <a:rPr lang="ru-RU" sz="1600" b="1" dirty="0" smtClean="0"/>
              <a:t>соглашений</a:t>
            </a:r>
            <a:r>
              <a:rPr lang="ru-RU" sz="1600" dirty="0" smtClean="0"/>
              <a:t>(</a:t>
            </a:r>
            <a:r>
              <a:rPr lang="ru-RU" sz="1600" i="1" dirty="0" err="1" smtClean="0"/>
              <a:t>Українська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громадська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група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сприяння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виконанню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Гельсінських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угод</a:t>
            </a:r>
            <a:r>
              <a:rPr lang="ru-RU" sz="1600" dirty="0" smtClean="0"/>
              <a:t>), известная также </a:t>
            </a:r>
            <a:r>
              <a:rPr lang="ru-RU" sz="1600" dirty="0" smtClean="0"/>
              <a:t>как </a:t>
            </a:r>
            <a:r>
              <a:rPr lang="ru-RU" sz="1600" b="1" dirty="0" smtClean="0"/>
              <a:t>Украинская </a:t>
            </a:r>
            <a:r>
              <a:rPr lang="ru-RU" sz="1600" b="1" dirty="0" smtClean="0"/>
              <a:t>Хельсинкская группа</a:t>
            </a:r>
            <a:r>
              <a:rPr lang="ru-RU" sz="1600" dirty="0" smtClean="0"/>
              <a:t> </a:t>
            </a:r>
            <a:r>
              <a:rPr lang="ru-RU" sz="1600" dirty="0" smtClean="0"/>
              <a:t>(</a:t>
            </a:r>
            <a:r>
              <a:rPr lang="ru-RU" sz="1600" i="1" dirty="0" err="1" smtClean="0"/>
              <a:t>Українська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Гельсінська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група</a:t>
            </a:r>
            <a:r>
              <a:rPr lang="ru-RU" sz="1600" dirty="0" smtClean="0"/>
              <a:t>) — объединение деятелей украинского правозащитного движения, образованное на Украине 9 ноября 1976 года. Группа была активна до 1981 года, когда все её члены были заключены в тюрьму. Целью группы был контроль за соблюдением советским правительством Хельсинкских соглашений, которые гарантировали соблюдение прав человека.</a:t>
            </a:r>
          </a:p>
          <a:p>
            <a:r>
              <a:rPr lang="ru-RU" sz="1600" dirty="0" smtClean="0"/>
              <a:t>Членами-основателями УХГ были Николай Руденко (руководитель группы), Олесь Бердник</a:t>
            </a:r>
            <a:r>
              <a:rPr lang="ru-RU" sz="1600" dirty="0" smtClean="0"/>
              <a:t>, Пётр </a:t>
            </a:r>
            <a:r>
              <a:rPr lang="ru-RU" sz="1600" dirty="0" err="1" smtClean="0"/>
              <a:t>Григоренко</a:t>
            </a:r>
            <a:r>
              <a:rPr lang="ru-RU" sz="1600" dirty="0" smtClean="0"/>
              <a:t>, Иван </a:t>
            </a:r>
            <a:r>
              <a:rPr lang="ru-RU" sz="1600" dirty="0" err="1" smtClean="0"/>
              <a:t>Кандыба</a:t>
            </a:r>
            <a:r>
              <a:rPr lang="ru-RU" sz="1600" dirty="0" smtClean="0"/>
              <a:t>, Левко Лукьяненко, Оксана </a:t>
            </a:r>
            <a:r>
              <a:rPr lang="ru-RU" sz="1600" dirty="0" err="1" smtClean="0"/>
              <a:t>Мешко</a:t>
            </a:r>
            <a:r>
              <a:rPr lang="ru-RU" sz="1600" dirty="0" smtClean="0"/>
              <a:t>, Николай Матусевич</a:t>
            </a:r>
            <a:r>
              <a:rPr lang="ru-RU" sz="1600" dirty="0" smtClean="0"/>
              <a:t>, Мирослав </a:t>
            </a:r>
            <a:r>
              <a:rPr lang="ru-RU" sz="1600" dirty="0" err="1" smtClean="0"/>
              <a:t>Маринович</a:t>
            </a:r>
            <a:r>
              <a:rPr lang="ru-RU" sz="1600" dirty="0" smtClean="0"/>
              <a:t>, Нина </a:t>
            </a:r>
            <a:r>
              <a:rPr lang="ru-RU" sz="1600" dirty="0" err="1" smtClean="0"/>
              <a:t>Строкатая</a:t>
            </a:r>
            <a:r>
              <a:rPr lang="ru-RU" sz="1600" dirty="0" smtClean="0"/>
              <a:t> и Алексей Тихий.</a:t>
            </a:r>
          </a:p>
          <a:p>
            <a:r>
              <a:rPr lang="ru-RU" sz="1600" dirty="0" smtClean="0"/>
              <a:t>Украинская Хельсинкская группа осуществляла </a:t>
            </a:r>
            <a:r>
              <a:rPr lang="ru-RU" sz="1600" dirty="0" err="1" smtClean="0"/>
              <a:t>взаимодейсвие</a:t>
            </a:r>
            <a:r>
              <a:rPr lang="ru-RU" sz="1600" dirty="0" smtClean="0"/>
              <a:t> с </a:t>
            </a:r>
            <a:r>
              <a:rPr lang="ru-RU" sz="1600" dirty="0" smtClean="0"/>
              <a:t>Московской </a:t>
            </a:r>
            <a:r>
              <a:rPr lang="ru-RU" sz="1600" dirty="0" smtClean="0"/>
              <a:t>Хельсинкской группой.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1975 - 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Хельсинки-совещание по безопасности и сотрудничеству в Европе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31590"/>
            <a:ext cx="6157799" cy="3836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У</a:t>
            </a:r>
            <a:r>
              <a:rPr lang="ru-RU" sz="1800" b="1" dirty="0" smtClean="0">
                <a:effectLst/>
              </a:rPr>
              <a:t>тверждены </a:t>
            </a:r>
            <a:r>
              <a:rPr lang="ru-RU" sz="1800" b="1" dirty="0">
                <a:effectLst/>
              </a:rPr>
              <a:t>принципы сотрудничества: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суверенное </a:t>
            </a:r>
            <a:r>
              <a:rPr lang="ru-RU" sz="1800" b="1" dirty="0">
                <a:effectLst/>
              </a:rPr>
              <a:t>равенство государств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их территориальная целостность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нерушимость границ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мирное урегулирование споров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невмешательства во внутренние дела</a:t>
            </a: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уважение прав человека</a:t>
            </a: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равноправие народов</a:t>
            </a: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взаимовыгодное сотрудничество</a:t>
            </a:r>
          </a:p>
          <a:p>
            <a:pPr algn="ctr">
              <a:lnSpc>
                <a:spcPct val="80000"/>
              </a:lnSpc>
            </a:pPr>
            <a:r>
              <a:rPr lang="ru-RU" sz="1800" b="1" dirty="0">
                <a:effectLst/>
              </a:rPr>
              <a:t> выполнение международного права ( позже участники создали ОБСЕ)</a:t>
            </a:r>
            <a:br>
              <a:rPr lang="ru-RU" sz="1800" b="1" dirty="0">
                <a:effectLst/>
              </a:rPr>
            </a:br>
            <a:endParaRPr lang="ru-RU" sz="1800" b="1" dirty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1975 год. Хельсинки. Советская делегация на международном совещании в Хельсинки </a:t>
            </a:r>
          </a:p>
        </p:txBody>
      </p:sp>
      <p:pic>
        <p:nvPicPr>
          <p:cNvPr id="192515" name="Picture 3" descr="1975 год. Хельсинки. Советская делигация на международном совещании в Хельсин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5486"/>
            <a:ext cx="7633096" cy="368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4155926"/>
            <a:ext cx="8229600" cy="519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/>
              <a:t>1975 год. Хельсинки. Во время Встречи Л.И.Брежнева и Премьер-министра Англии г-на Вильсона произошел курьез. Закуривая трубку, Вильсон не знал куда поставить свой кейс. Л.И.Брежнев решил ему помочь, пошутив при этом:"Все секреты Англии у меня в руках".</a:t>
            </a:r>
          </a:p>
        </p:txBody>
      </p:sp>
      <p:pic>
        <p:nvPicPr>
          <p:cNvPr id="193539" name="Picture 3" descr="Хельсинки. 1975 го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67494"/>
            <a:ext cx="6121400" cy="328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>
                <a:effectLst/>
              </a:rPr>
              <a:t>1975 год. Хельсинки. Л.И.Брежнев с Э.Гереком.</a:t>
            </a:r>
          </a:p>
        </p:txBody>
      </p:sp>
      <p:pic>
        <p:nvPicPr>
          <p:cNvPr id="194563" name="Picture 3" descr="1975 год. Хельсинки. Л.И.Брежнев с Э.Гереко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5263"/>
            <a:ext cx="7848600" cy="392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4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Проблемы «застоя» в экономике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3366817"/>
              </p:ext>
            </p:extLst>
          </p:nvPr>
        </p:nvGraphicFramePr>
        <p:xfrm>
          <a:off x="0" y="915988"/>
          <a:ext cx="8964613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5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/>
              <a:t>Биография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76750" y="1334975"/>
            <a:ext cx="5437500" cy="364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dirty="0"/>
              <a:t>Брежнев Леонид Ильич родился 19 декабря 1906 года, в селе Каменском(Украина).В 1928-м женился. Через год жена подарила ему дочь, а позже и сына.В 1931 г. Брежнев стал членом партии.Поступил в курское мелиоративное училище и окончил его в 1937-м. </a:t>
            </a:r>
          </a:p>
        </p:txBody>
      </p:sp>
      <p:pic>
        <p:nvPicPr>
          <p:cNvPr id="4" name="Содержимое 3" descr="08f01a29cc0a0932f9d780f1d93bc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275606"/>
            <a:ext cx="2880320" cy="35780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4200" y="203650"/>
            <a:ext cx="5668200" cy="83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800"/>
              <a:t>Во время ВОВ он был начальником управления Южного фронта.В 1943 году дослужился до звания генерал-майора.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587" y="203650"/>
            <a:ext cx="30003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00" y="1216547"/>
            <a:ext cx="46863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Приход к власти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51520" y="1140450"/>
            <a:ext cx="8640960" cy="383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ru-RU" sz="1800" dirty="0" smtClean="0"/>
              <a:t> В послевоенный период он успел побывать секретарем обкома Украины и Молдавии. В 1952 вошел в состав Президиума ЦК. А после прихода к власти Хрущева Брежнев был назначен секретарем ком. Партии Казахстана.</a:t>
            </a:r>
          </a:p>
          <a:p>
            <a:pPr fontAlgn="base"/>
            <a:r>
              <a:rPr lang="ru-RU" sz="1800" dirty="0" smtClean="0"/>
              <a:t>         Вернуться в Президиум Леонид Ильич Брежнев смог только в 1957 году. Годы правления Брежнева начались после успешного участия в заговоре и смещения с должности Хрущева. Страна прекращает движение по пути, намеченному прежним вождем. С 1965 года в СССР начинают воплощаться в жизнь внешне неспешные и более скромные реформы Брежнева. Их цель – построение развитого социализма. Однако именно планомерное проведение в жизнь этих реформ позволило значительно поднять уровень жизни в стране, особенно в сельской местности.</a:t>
            </a: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Паспорт </a:t>
            </a:r>
            <a:r>
              <a:rPr lang="vi-VN" b="1" dirty="0" smtClean="0"/>
              <a:t>Леон</a:t>
            </a:r>
            <a:r>
              <a:rPr lang="ru-RU" b="1" dirty="0" smtClean="0"/>
              <a:t>и</a:t>
            </a:r>
            <a:r>
              <a:rPr lang="vi-VN" b="1" dirty="0" smtClean="0"/>
              <a:t>д</a:t>
            </a:r>
            <a:r>
              <a:rPr lang="ru-RU" b="1" dirty="0" smtClean="0"/>
              <a:t>а</a:t>
            </a:r>
            <a:r>
              <a:rPr lang="vi-VN" b="1" dirty="0" smtClean="0"/>
              <a:t> Ильич</a:t>
            </a:r>
            <a:r>
              <a:rPr lang="ru-RU" b="1" dirty="0" smtClean="0"/>
              <a:t>а</a:t>
            </a:r>
            <a:r>
              <a:rPr lang="vi-VN" b="1" dirty="0" smtClean="0"/>
              <a:t> Брежнев</a:t>
            </a:r>
            <a:r>
              <a:rPr lang="ru-RU" b="1" dirty="0" smtClean="0"/>
              <a:t>а</a:t>
            </a:r>
            <a:endParaRPr lang="ru-RU" dirty="0"/>
          </a:p>
        </p:txBody>
      </p:sp>
      <p:pic>
        <p:nvPicPr>
          <p:cNvPr id="3" name="Рисунок 2" descr="ad99e72f8e70960b5cc1198d9e291e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5486"/>
            <a:ext cx="5544616" cy="38465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d7efdf8946ed79f946c79ee976c04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2700"/>
            <a:ext cx="7670800" cy="511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1583</Words>
  <Application>Microsoft Office PowerPoint</Application>
  <PresentationFormat>Экран (16:9)</PresentationFormat>
  <Paragraphs>110</Paragraphs>
  <Slides>37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khaki</vt:lpstr>
      <vt:lpstr>СССР в конце 60-х ━ начале 80-х годов.  Правление Л.И.Брежнева</vt:lpstr>
      <vt:lpstr>Период Брежневского застоя</vt:lpstr>
      <vt:lpstr>Слайд 3</vt:lpstr>
      <vt:lpstr>Проблемы «застоя» в экономике</vt:lpstr>
      <vt:lpstr>Биография</vt:lpstr>
      <vt:lpstr>Во время ВОВ он был начальником управления Южного фронта.В 1943 году дослужился до звания генерал-майора.</vt:lpstr>
      <vt:lpstr>Приход к власти</vt:lpstr>
      <vt:lpstr>Слайд 8</vt:lpstr>
      <vt:lpstr>Слайд 9</vt:lpstr>
      <vt:lpstr>Литературные произведения Брежнева</vt:lpstr>
      <vt:lpstr>Слайд 11</vt:lpstr>
      <vt:lpstr>В период с 1974 года здоровье Брежнева начинает значительно ухудшиться. Полных данных о его заболеваниях нет. Но известно, что он страдал от болезни сердца и, возможно, подагры. Несмотря на ухудшающееся здоровье, известие о смерти Брежнева оказалось неожиданным, ведь за несколько дней до этого он принимал парад по случаю годовщины Октябрьской революции. Информация о смерти вождя была распространена 11 ноября 1982 года.                                            Такова краткая биография Брежнева.</vt:lpstr>
      <vt:lpstr>Конституция 1977 года</vt:lpstr>
      <vt:lpstr>Теория «развитого социализма» (автор  -  М.А.Суслов) </vt:lpstr>
      <vt:lpstr>Экономическая система по Конституции</vt:lpstr>
      <vt:lpstr>Статья 6 Конституции 1977 года.</vt:lpstr>
      <vt:lpstr>Косыгин А. Н. </vt:lpstr>
      <vt:lpstr>Хозяйственная реформа А. Косыгина 1965 г.</vt:lpstr>
      <vt:lpstr>Слайд 19</vt:lpstr>
      <vt:lpstr>Итоги реформы:</vt:lpstr>
      <vt:lpstr>        Восьмая пятилетка получила образное название «золотой». </vt:lpstr>
      <vt:lpstr>«Золотая пятилетка»</vt:lpstr>
      <vt:lpstr>Слайд 23</vt:lpstr>
      <vt:lpstr>Слайд 24</vt:lpstr>
      <vt:lpstr>Слайд 25</vt:lpstr>
      <vt:lpstr>Диссидентское движение  в 1960-1980-е гг. </vt:lpstr>
      <vt:lpstr>Герб СССР</vt:lpstr>
      <vt:lpstr>Научно-технический прогресс</vt:lpstr>
      <vt:lpstr>ВАЗ г. Тольятти(1970г.)</vt:lpstr>
      <vt:lpstr>Слайд 30</vt:lpstr>
      <vt:lpstr>Слайд 31</vt:lpstr>
      <vt:lpstr>«Ласкового Мишу» увидели не все </vt:lpstr>
      <vt:lpstr>Украинская Хельсинская Группа</vt:lpstr>
      <vt:lpstr>1975 - Хельсинки-совещание по безопасности и сотрудничеству в Европе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СССР в конце 60-х ━ начале 80-х годов.  Правление Л.И.Брежнева</dc:title>
  <dc:creator>Дима</dc:creator>
  <cp:lastModifiedBy>Дима</cp:lastModifiedBy>
  <cp:revision>32</cp:revision>
  <dcterms:modified xsi:type="dcterms:W3CDTF">2015-02-03T22:26:58Z</dcterms:modified>
</cp:coreProperties>
</file>