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2" r:id="rId2"/>
    <p:sldId id="268" r:id="rId3"/>
    <p:sldId id="269" r:id="rId4"/>
    <p:sldId id="270" r:id="rId5"/>
    <p:sldId id="271" r:id="rId6"/>
    <p:sldId id="263" r:id="rId7"/>
    <p:sldId id="264" r:id="rId8"/>
    <p:sldId id="265" r:id="rId9"/>
    <p:sldId id="266" r:id="rId10"/>
    <p:sldId id="267" r:id="rId11"/>
    <p:sldId id="256" r:id="rId12"/>
    <p:sldId id="257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3D6FA7-3071-4E16-8A0A-DE6D21EE0C2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C9B106-4C54-4152-9FE9-ACCA16FA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Політика протекціонізму. Переваги та недоліки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272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4) Протекціонізм забезпечує національну безпеку. </a:t>
            </a:r>
            <a:r>
              <a:rPr lang="uk-UA" sz="2400" dirty="0" smtClean="0"/>
              <a:t>У відповідності з даним аргументом відносно неефективні внутрішні галузі, що виробляють військово-стратегічні матеріали і продукцію, слід ізолювати від іноземної конкуренції. Неминучим наслідком подібного протекціонізму буде ріст цін для внутрішніх споживачів.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286388"/>
            <a:ext cx="6929486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828800"/>
          </a:xfrm>
        </p:spPr>
        <p:txBody>
          <a:bodyPr/>
          <a:lstStyle/>
          <a:p>
            <a:pPr algn="ctr"/>
            <a:r>
              <a:rPr lang="uk-UA" dirty="0" smtClean="0"/>
              <a:t>Недоліки політики протекціонізму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413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1) </a:t>
            </a:r>
            <a:r>
              <a:rPr lang="ru-RU" sz="2400" dirty="0" err="1" smtClean="0"/>
              <a:t>Протекціонізм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монополій</a:t>
            </a:r>
            <a:r>
              <a:rPr lang="ru-RU" sz="2400" dirty="0" smtClean="0"/>
              <a:t> у </a:t>
            </a:r>
            <a:r>
              <a:rPr lang="ru-RU" sz="2400" dirty="0" err="1" smtClean="0"/>
              <a:t>торгівлі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фінансовій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конкуренції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0178" name="Picture 2" descr="http://fb.ru/misc/i/gallery/11313/68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571900" cy="2616777"/>
          </a:xfrm>
          <a:prstGeom prst="rect">
            <a:avLst/>
          </a:prstGeom>
          <a:noFill/>
        </p:spPr>
      </p:pic>
      <p:pic>
        <p:nvPicPr>
          <p:cNvPr id="50180" name="Picture 4" descr="http://www.syl.ru/misc/i/ai/101535/213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286280" cy="374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57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2) </a:t>
            </a:r>
            <a:r>
              <a:rPr lang="ru-RU" sz="2400" dirty="0" err="1" smtClean="0"/>
              <a:t>Протекціонізм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уповільнює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зріст</a:t>
            </a:r>
            <a:r>
              <a:rPr lang="ru-RU" sz="2400" dirty="0" smtClean="0"/>
              <a:t>. </a:t>
            </a:r>
            <a:r>
              <a:rPr lang="ru-RU" sz="2400" dirty="0" err="1" smtClean="0"/>
              <a:t>Тарифи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ведуть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торгівлі</a:t>
            </a:r>
            <a:r>
              <a:rPr lang="ru-RU" sz="2400" dirty="0" smtClean="0"/>
              <a:t>, в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 негативно </a:t>
            </a:r>
            <a:r>
              <a:rPr lang="ru-RU" sz="2400" dirty="0" err="1" smtClean="0"/>
              <a:t>впливаючи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світову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добробуту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2226" name="Picture 2" descr="http://ic.pics.livejournal.com/lenin_kerrigan/15288825/51003/51003_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90525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</a:t>
            </a:r>
            <a:r>
              <a:rPr lang="ru-RU" sz="2200" dirty="0" smtClean="0"/>
              <a:t>3)</a:t>
            </a:r>
            <a:r>
              <a:rPr lang="ru-RU" sz="2200" dirty="0" err="1" smtClean="0"/>
              <a:t>Протекціонізм</a:t>
            </a:r>
            <a:r>
              <a:rPr lang="ru-RU" sz="2200" dirty="0" smtClean="0"/>
              <a:t>, </a:t>
            </a:r>
            <a:r>
              <a:rPr lang="ru-RU" sz="2200" dirty="0" err="1" smtClean="0"/>
              <a:t>зокрема</a:t>
            </a:r>
            <a:r>
              <a:rPr lang="ru-RU" sz="2200" dirty="0" smtClean="0"/>
              <a:t> </a:t>
            </a:r>
            <a:r>
              <a:rPr lang="ru-RU" sz="2200" dirty="0" err="1" smtClean="0"/>
              <a:t>одностороннє</a:t>
            </a:r>
            <a:r>
              <a:rPr lang="ru-RU" sz="2200" dirty="0" smtClean="0"/>
              <a:t> </a:t>
            </a:r>
            <a:r>
              <a:rPr lang="ru-RU" sz="2200" dirty="0" err="1" smtClean="0"/>
              <a:t>введення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тарифів</a:t>
            </a:r>
            <a:r>
              <a:rPr lang="ru-RU" sz="2200" dirty="0" smtClean="0"/>
              <a:t>, </a:t>
            </a:r>
            <a:r>
              <a:rPr lang="ru-RU" sz="2200" dirty="0" err="1" smtClean="0"/>
              <a:t>нерідко</a:t>
            </a:r>
            <a:r>
              <a:rPr lang="ru-RU" sz="2200" dirty="0" smtClean="0"/>
              <a:t> приводить до </a:t>
            </a:r>
            <a:r>
              <a:rPr lang="ru-RU" sz="2200" dirty="0" err="1" smtClean="0"/>
              <a:t>торгівельних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</a:t>
            </a:r>
            <a:r>
              <a:rPr lang="ru-RU" sz="2200" dirty="0" smtClean="0"/>
              <a:t> 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підриву</a:t>
            </a:r>
            <a:r>
              <a:rPr lang="ru-RU" sz="2200" dirty="0" smtClean="0"/>
              <a:t> </a:t>
            </a:r>
            <a:r>
              <a:rPr lang="ru-RU" sz="2200" dirty="0" err="1" smtClean="0"/>
              <a:t>міжнародної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торгівлі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  <p:pic>
        <p:nvPicPr>
          <p:cNvPr id="53250" name="Picture 2" descr="https://encrypted-tbn1.gstatic.com/images?q=tbn:ANd9GcQDFt3WBhJPRaFJ93Y8tNG5NZH-GHCCKiNRBiEFulTsHRo5nz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143536" cy="395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41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4) </a:t>
            </a:r>
            <a:r>
              <a:rPr lang="ru-RU" sz="1800" dirty="0" err="1" smtClean="0"/>
              <a:t>Протекціонізм</a:t>
            </a:r>
            <a:r>
              <a:rPr lang="ru-RU" sz="1800" dirty="0" smtClean="0"/>
              <a:t> не </a:t>
            </a:r>
            <a:r>
              <a:rPr lang="ru-RU" sz="1800" dirty="0" err="1" smtClean="0"/>
              <a:t>сприяє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зниженню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цін</a:t>
            </a:r>
            <a:r>
              <a:rPr lang="ru-RU" sz="1800" dirty="0" smtClean="0"/>
              <a:t>. </a:t>
            </a:r>
            <a:r>
              <a:rPr lang="ru-RU" sz="1800" dirty="0" err="1" smtClean="0"/>
              <a:t>Імпортна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дорожчає</a:t>
            </a:r>
            <a:r>
              <a:rPr lang="ru-RU" sz="1800" dirty="0" smtClean="0"/>
              <a:t> </a:t>
            </a:r>
            <a:r>
              <a:rPr lang="ru-RU" sz="1800" dirty="0" err="1" smtClean="0"/>
              <a:t>із-за</a:t>
            </a:r>
            <a:r>
              <a:rPr lang="ru-RU" sz="1800" dirty="0" smtClean="0"/>
              <a:t> </a:t>
            </a:r>
            <a:r>
              <a:rPr lang="ru-RU" sz="1800" dirty="0" err="1" smtClean="0"/>
              <a:t>тарифів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загальне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цін</a:t>
            </a:r>
            <a:r>
              <a:rPr lang="ru-RU" sz="1800" dirty="0" smtClean="0"/>
              <a:t>. </a:t>
            </a:r>
            <a:r>
              <a:rPr lang="ru-RU" sz="1800" dirty="0" err="1" smtClean="0"/>
              <a:t>Тарифи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призводять</a:t>
            </a:r>
            <a:r>
              <a:rPr lang="ru-RU" sz="1800" dirty="0" smtClean="0"/>
              <a:t> до того,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споживачі</a:t>
            </a:r>
            <a:r>
              <a:rPr lang="ru-RU" sz="1800" dirty="0" smtClean="0"/>
              <a:t> </a:t>
            </a:r>
            <a:r>
              <a:rPr lang="ru-RU" sz="1800" dirty="0" err="1" smtClean="0"/>
              <a:t>купують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місцеву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продукцію</a:t>
            </a:r>
            <a:r>
              <a:rPr lang="ru-RU" sz="1800" dirty="0" smtClean="0"/>
              <a:t> за </a:t>
            </a:r>
            <a:r>
              <a:rPr lang="ru-RU" sz="1800" dirty="0" err="1" smtClean="0"/>
              <a:t>вищими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цінами</a:t>
            </a:r>
            <a:r>
              <a:rPr lang="ru-RU" sz="1800" dirty="0" smtClean="0"/>
              <a:t>, так як </a:t>
            </a:r>
            <a:r>
              <a:rPr lang="ru-RU" sz="1800" dirty="0" err="1" smtClean="0"/>
              <a:t>протекціонізм</a:t>
            </a:r>
            <a:r>
              <a:rPr lang="ru-RU" sz="1800" dirty="0" smtClean="0"/>
              <a:t> не </a:t>
            </a:r>
            <a:r>
              <a:rPr lang="ru-RU" sz="1800" dirty="0" err="1" smtClean="0"/>
              <a:t>сприяє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зниженню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витрат</a:t>
            </a:r>
            <a:r>
              <a:rPr lang="ru-RU" sz="1800" dirty="0" smtClean="0"/>
              <a:t>, а </a:t>
            </a:r>
            <a:r>
              <a:rPr lang="ru-RU" sz="1800" dirty="0" err="1" smtClean="0"/>
              <a:t>отже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вартості</a:t>
            </a:r>
            <a:r>
              <a:rPr lang="ru-RU" sz="1800" dirty="0" smtClean="0"/>
              <a:t>. І, </a:t>
            </a:r>
            <a:r>
              <a:rPr lang="ru-RU" sz="1800" dirty="0" err="1" smtClean="0"/>
              <a:t>нарешті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протекціонізм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сприяє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монополіям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зацікавлені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підвищенні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цін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4274" name="Picture 2" descr="http://zviazda.by/wp-content/uploads/2014/01/0dca707b0d9b0d294ed3560e80d399a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900" dirty="0" smtClean="0"/>
              <a:t>5) </a:t>
            </a:r>
            <a:r>
              <a:rPr lang="ru-RU" sz="1900" dirty="0" err="1" smtClean="0"/>
              <a:t>Протекціонізм</a:t>
            </a:r>
            <a:r>
              <a:rPr lang="ru-RU" sz="1900" dirty="0" smtClean="0"/>
              <a:t> </a:t>
            </a:r>
            <a:r>
              <a:rPr lang="ru-RU" sz="1900" dirty="0" err="1" smtClean="0"/>
              <a:t>підриває</a:t>
            </a:r>
            <a:r>
              <a:rPr lang="ru-RU" sz="1900" dirty="0" smtClean="0"/>
              <a:t> </a:t>
            </a:r>
            <a:r>
              <a:rPr lang="ru-RU" sz="1900" dirty="0" err="1" smtClean="0"/>
              <a:t>експорт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країни</a:t>
            </a:r>
            <a:r>
              <a:rPr lang="ru-RU" sz="1900" dirty="0" smtClean="0"/>
              <a:t>. </a:t>
            </a:r>
            <a:r>
              <a:rPr lang="ru-RU" sz="1900" dirty="0" err="1" smtClean="0"/>
              <a:t>Скорочуючи</a:t>
            </a:r>
            <a:r>
              <a:rPr lang="ru-RU" sz="1900" dirty="0" smtClean="0"/>
              <a:t> доходи </a:t>
            </a:r>
            <a:r>
              <a:rPr lang="ru-RU" sz="1900" dirty="0" err="1" smtClean="0"/>
              <a:t>інших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</a:t>
            </a:r>
            <a:r>
              <a:rPr lang="ru-RU" sz="1900" dirty="0" smtClean="0"/>
              <a:t> при </a:t>
            </a:r>
            <a:r>
              <a:rPr lang="ru-RU" sz="1900" dirty="0" err="1" smtClean="0"/>
              <a:t>захисті</a:t>
            </a:r>
            <a:r>
              <a:rPr lang="ru-RU" sz="1900" dirty="0" smtClean="0"/>
              <a:t> </a:t>
            </a:r>
            <a:r>
              <a:rPr lang="ru-RU" sz="1900" dirty="0" err="1" smtClean="0"/>
              <a:t>внутрішнього</a:t>
            </a:r>
            <a:r>
              <a:rPr lang="ru-RU" sz="1900" dirty="0" smtClean="0"/>
              <a:t> ринку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виробників</a:t>
            </a:r>
            <a:r>
              <a:rPr lang="ru-RU" sz="1900" dirty="0" smtClean="0"/>
              <a:t>, держава </a:t>
            </a:r>
            <a:r>
              <a:rPr lang="ru-RU" sz="1900" dirty="0" err="1" smtClean="0"/>
              <a:t>скорочує</a:t>
            </a:r>
            <a:r>
              <a:rPr lang="ru-RU" sz="1900" dirty="0" smtClean="0"/>
              <a:t> </a:t>
            </a:r>
            <a:r>
              <a:rPr lang="ru-RU" sz="1900" dirty="0" err="1" smtClean="0"/>
              <a:t>їхні</a:t>
            </a:r>
            <a:r>
              <a:rPr lang="ru-RU" sz="1900" dirty="0" smtClean="0"/>
              <a:t> доходи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можливість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експортувати</a:t>
            </a:r>
            <a:r>
              <a:rPr lang="ru-RU" sz="1900" dirty="0" smtClean="0"/>
              <a:t>, в тому </a:t>
            </a:r>
            <a:r>
              <a:rPr lang="ru-RU" sz="1900" dirty="0" err="1" smtClean="0"/>
              <a:t>числі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продукцію</a:t>
            </a:r>
            <a:r>
              <a:rPr lang="ru-RU" sz="1900" dirty="0" smtClean="0"/>
              <a:t>. </a:t>
            </a:r>
            <a:r>
              <a:rPr lang="ru-RU" sz="1900" dirty="0" err="1" smtClean="0"/>
              <a:t>Також</a:t>
            </a:r>
            <a:r>
              <a:rPr lang="ru-RU" sz="1900" dirty="0" smtClean="0"/>
              <a:t> у </a:t>
            </a:r>
            <a:r>
              <a:rPr lang="ru-RU" sz="1900" dirty="0" err="1" smtClean="0"/>
              <a:t>багатьох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країнах</a:t>
            </a:r>
            <a:r>
              <a:rPr lang="ru-RU" sz="1900" dirty="0" smtClean="0"/>
              <a:t> </a:t>
            </a:r>
            <a:r>
              <a:rPr lang="ru-RU" sz="1900" dirty="0" err="1" smtClean="0"/>
              <a:t>експортні</a:t>
            </a:r>
            <a:r>
              <a:rPr lang="ru-RU" sz="1900" dirty="0" smtClean="0"/>
              <a:t> </a:t>
            </a:r>
            <a:r>
              <a:rPr lang="ru-RU" sz="1900" dirty="0" err="1" smtClean="0"/>
              <a:t>товари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містять</a:t>
            </a:r>
            <a:r>
              <a:rPr lang="ru-RU" sz="1900" dirty="0" smtClean="0"/>
              <a:t> </a:t>
            </a:r>
            <a:r>
              <a:rPr lang="ru-RU" sz="1900" dirty="0" err="1" smtClean="0"/>
              <a:t>у</a:t>
            </a:r>
            <a:r>
              <a:rPr lang="ru-RU" sz="1900" dirty="0" smtClean="0"/>
              <a:t> </a:t>
            </a:r>
            <a:r>
              <a:rPr lang="ru-RU" sz="1900" dirty="0" err="1" smtClean="0"/>
              <a:t>собі</a:t>
            </a:r>
            <a:r>
              <a:rPr lang="ru-RU" sz="1900" dirty="0" smtClean="0"/>
              <a:t> </a:t>
            </a:r>
            <a:r>
              <a:rPr lang="ru-RU" sz="1900" dirty="0" err="1" smtClean="0"/>
              <a:t>імпортні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компоненти</a:t>
            </a:r>
            <a:r>
              <a:rPr lang="ru-RU" sz="1900" dirty="0" smtClean="0"/>
              <a:t>,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тарифи</a:t>
            </a:r>
            <a:r>
              <a:rPr lang="ru-RU" sz="1900" dirty="0" smtClean="0"/>
              <a:t> </a:t>
            </a:r>
            <a:r>
              <a:rPr lang="ru-RU" sz="1900" dirty="0" err="1" smtClean="0"/>
              <a:t>ведуть</a:t>
            </a:r>
            <a:r>
              <a:rPr lang="ru-RU" sz="1900" dirty="0" smtClean="0"/>
              <a:t> до </a:t>
            </a:r>
            <a:r>
              <a:rPr lang="ru-RU" sz="1900" dirty="0" err="1" smtClean="0"/>
              <a:t>зростання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витрат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виробництва</a:t>
            </a:r>
            <a:r>
              <a:rPr lang="ru-RU" sz="1900" dirty="0" smtClean="0"/>
              <a:t>. </a:t>
            </a:r>
            <a:r>
              <a:rPr lang="ru-RU" sz="1900" dirty="0" err="1" smtClean="0"/>
              <a:t>Це</a:t>
            </a:r>
            <a:r>
              <a:rPr lang="ru-RU" sz="1900" dirty="0" smtClean="0"/>
              <a:t> </a:t>
            </a:r>
            <a:r>
              <a:rPr lang="ru-RU" sz="1900" dirty="0" err="1" smtClean="0"/>
              <a:t>веде</a:t>
            </a:r>
            <a:r>
              <a:rPr lang="ru-RU" sz="1900" dirty="0" smtClean="0"/>
              <a:t> до </a:t>
            </a:r>
            <a:r>
              <a:rPr lang="ru-RU" sz="1900" dirty="0" err="1" smtClean="0"/>
              <a:t>зростання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цін</a:t>
            </a:r>
            <a:r>
              <a:rPr lang="ru-RU" sz="1900" dirty="0" smtClean="0"/>
              <a:t>, </a:t>
            </a:r>
            <a:r>
              <a:rPr lang="ru-RU" sz="1900" dirty="0" err="1" smtClean="0"/>
              <a:t>падіння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конкурентоспроможності</a:t>
            </a:r>
            <a:r>
              <a:rPr lang="ru-RU" sz="1900" dirty="0" smtClean="0"/>
              <a:t> </a:t>
            </a:r>
            <a:r>
              <a:rPr lang="ru-RU" sz="1900" dirty="0" err="1" smtClean="0"/>
              <a:t>національних</a:t>
            </a:r>
            <a:r>
              <a:rPr lang="ru-RU" sz="1900" dirty="0" smtClean="0"/>
              <a:t> </a:t>
            </a:r>
            <a:r>
              <a:rPr lang="ru-RU" sz="1900" dirty="0" err="1" smtClean="0"/>
              <a:t>товарів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55298" name="Picture 2" descr="https://encrypted-tbn2.gstatic.com/images?q=tbn:ANd9GcTy3ySk2NxGAGE_PoEQscnQ-ujfPgACcSMKDsb4rzL4ZPtpII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3571900" cy="276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Протекціонізм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/>
          </a:bodyPr>
          <a:lstStyle/>
          <a:p>
            <a:r>
              <a:rPr lang="uk-UA" dirty="0" smtClean="0"/>
              <a:t>політика захисту внутрішнього ринку від іноземної конкуренції за допомогою обмежень: імпортних та експортних податків, субсидій… Така політика допомагає розвитку національного виробника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Основні види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Селективний</a:t>
            </a:r>
            <a:r>
              <a:rPr lang="ru-RU" dirty="0" smtClean="0"/>
              <a:t>—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конкретного товару,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; </a:t>
            </a:r>
          </a:p>
          <a:p>
            <a:r>
              <a:rPr lang="uk-UA" b="1" dirty="0" smtClean="0"/>
              <a:t>Колективний</a:t>
            </a:r>
            <a:r>
              <a:rPr lang="uk-UA" dirty="0" smtClean="0"/>
              <a:t> – взаємний захист кількох </a:t>
            </a:r>
            <a:r>
              <a:rPr lang="uk-UA" dirty="0" err="1" smtClean="0"/>
              <a:t>обєднаних</a:t>
            </a:r>
            <a:r>
              <a:rPr lang="uk-UA" dirty="0" smtClean="0"/>
              <a:t> в союз держав</a:t>
            </a:r>
            <a:endParaRPr lang="ru-RU" dirty="0" smtClean="0"/>
          </a:p>
          <a:p>
            <a:r>
              <a:rPr lang="uk-UA" b="1" dirty="0" smtClean="0"/>
              <a:t>Прихований</a:t>
            </a:r>
            <a:r>
              <a:rPr lang="uk-UA" dirty="0" smtClean="0"/>
              <a:t> – за допомогою не </a:t>
            </a:r>
            <a:r>
              <a:rPr lang="uk-UA" dirty="0" err="1" smtClean="0"/>
              <a:t>митнових</a:t>
            </a:r>
            <a:r>
              <a:rPr lang="uk-UA" dirty="0" smtClean="0"/>
              <a:t> засобів</a:t>
            </a:r>
            <a:endParaRPr lang="ru-RU" dirty="0" smtClean="0"/>
          </a:p>
          <a:p>
            <a:r>
              <a:rPr lang="uk-UA" b="1" dirty="0" smtClean="0"/>
              <a:t>Місцевий</a:t>
            </a:r>
            <a:r>
              <a:rPr lang="uk-UA" dirty="0" smtClean="0"/>
              <a:t> – захист продукції і послуг місцевих компаній</a:t>
            </a:r>
            <a:endParaRPr lang="ru-RU" dirty="0" smtClean="0"/>
          </a:p>
          <a:p>
            <a:r>
              <a:rPr lang="uk-UA" b="1" dirty="0" smtClean="0"/>
              <a:t>Зелений</a:t>
            </a:r>
            <a:r>
              <a:rPr lang="uk-UA" dirty="0" smtClean="0"/>
              <a:t> – за допомогою екологічного права</a:t>
            </a:r>
            <a:endParaRPr lang="ru-RU" dirty="0" smtClean="0"/>
          </a:p>
          <a:p>
            <a:r>
              <a:rPr lang="uk-UA" b="1" dirty="0" smtClean="0"/>
              <a:t>Корупційний</a:t>
            </a:r>
            <a:r>
              <a:rPr lang="uk-UA" dirty="0" smtClean="0"/>
              <a:t> – коли політичні діячі діють в інтересах не масового споживача, а у власних корисних цілях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«Если же Англия лет 50 </a:t>
            </a:r>
            <a:r>
              <a:rPr lang="ru-RU" dirty="0" err="1" smtClean="0"/>
              <a:t>фритредерствует</a:t>
            </a:r>
            <a:r>
              <a:rPr lang="ru-RU" dirty="0" smtClean="0"/>
              <a:t> в наше время, то нельзя забыть, что лет 200 в ней действовал усиленный протекционизм, начало которому положено навигационным актом (1651), что она и поныне превосходит другие страны промышленно-торговым развитием, выросшим на почве протекционизма»</a:t>
            </a:r>
          </a:p>
          <a:p>
            <a:pPr>
              <a:buNone/>
            </a:pPr>
            <a:r>
              <a:rPr lang="uk-UA" dirty="0" smtClean="0"/>
              <a:t>                                           </a:t>
            </a:r>
          </a:p>
          <a:p>
            <a:pPr algn="r">
              <a:buNone/>
            </a:pPr>
            <a:r>
              <a:rPr lang="uk-UA" dirty="0" smtClean="0"/>
              <a:t>Д.И. </a:t>
            </a:r>
            <a:r>
              <a:rPr lang="uk-UA" dirty="0" err="1" smtClean="0"/>
              <a:t>Менделеєв</a:t>
            </a:r>
            <a:r>
              <a:rPr lang="uk-UA" dirty="0" smtClean="0"/>
              <a:t> 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83880" cy="160590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Країни з політикою протекціонізму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183880" cy="4187952"/>
          </a:xfrm>
        </p:spPr>
        <p:txBody>
          <a:bodyPr/>
          <a:lstStyle/>
          <a:p>
            <a:r>
              <a:rPr lang="uk-UA" dirty="0" smtClean="0"/>
              <a:t>Велика Британія</a:t>
            </a:r>
          </a:p>
          <a:p>
            <a:r>
              <a:rPr lang="uk-UA" dirty="0" smtClean="0"/>
              <a:t>Сполучені Штати Америки</a:t>
            </a:r>
          </a:p>
          <a:p>
            <a:r>
              <a:rPr lang="uk-UA" dirty="0" smtClean="0"/>
              <a:t>Російська Федерація</a:t>
            </a:r>
          </a:p>
          <a:p>
            <a:r>
              <a:rPr lang="uk-UA" dirty="0" smtClean="0"/>
              <a:t>Японія </a:t>
            </a:r>
          </a:p>
          <a:p>
            <a:r>
              <a:rPr lang="uk-UA" dirty="0" smtClean="0"/>
              <a:t>Аргентина </a:t>
            </a:r>
          </a:p>
          <a:p>
            <a:r>
              <a:rPr lang="uk-UA" dirty="0" smtClean="0"/>
              <a:t>Індія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828800"/>
          </a:xfrm>
        </p:spPr>
        <p:txBody>
          <a:bodyPr/>
          <a:lstStyle/>
          <a:p>
            <a:pPr algn="ctr"/>
            <a:r>
              <a:rPr lang="uk-UA" dirty="0" smtClean="0"/>
              <a:t>Переваги політики протекціонізму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786742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1) Протекціонізм захищає молоді галузі господарства країни. </a:t>
            </a:r>
            <a:r>
              <a:rPr lang="uk-UA" sz="2400" dirty="0" smtClean="0"/>
              <a:t>Нові галузі, що лише зароджуються в одних країнах, але вже розвинуті в інших, без захисту (хоча б тимчасового) можуть загинути, не розвинувшись, в умовах конкуренції з іноземною продукцією. На стадії становлення галузі її продукція часто не в змозі конкурувати з продукцією з-за кордону, з огляду на те, що її ціна вище, ніж у товарів-конкурентів, а якість нижча.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256"/>
            <a:ext cx="3357586" cy="22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6248" y="4857760"/>
            <a:ext cx="4429156" cy="100013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00364" y="2857496"/>
            <a:ext cx="4429156" cy="350046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143504" y="3786190"/>
            <a:ext cx="4429156" cy="350046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50057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9700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2) Митні платежі є важливим джерелом прибутків державного бюджету. </a:t>
            </a:r>
            <a:r>
              <a:rPr lang="uk-UA" sz="2400" dirty="0" smtClean="0"/>
              <a:t>Так, у Республіці Білорусь відсоток митних платежів у прибутковій частині республіканського бюджету у 2008 році становила близько 30%. Слід відмітити, що посилення протекціонізму може викликати зворотній процес і позбавити державу даного виду прибутків.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2214578" cy="205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4357718" cy="28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33272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100" b="1" dirty="0" smtClean="0">
                <a:solidFill>
                  <a:srgbClr val="FF0000"/>
                </a:solidFill>
              </a:rPr>
              <a:t>3) Протекціонізм бореться зі структурним безробіттям, викликаним імпортом більш дешевої та ефективної продукції.</a:t>
            </a:r>
            <a:r>
              <a:rPr lang="uk-UA" sz="2100" dirty="0" smtClean="0"/>
              <a:t> У результаті скорочення виробництва внаслідок поразки національної галузі в конкурентній боротьбі з іноземними виробниками відбувається скорочення робочих місць, що викликає додаткові навантаження на бюджет для виплат грошової допомоги безробітнім, також впаде рівень життя і споживання в країні. Протекціоністський захист галузі буде сприяти зниженню структурного безробіття, принаймні у короткостроковому періоді.</a:t>
            </a:r>
            <a:endParaRPr lang="ru-RU" sz="2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429132"/>
            <a:ext cx="3071834" cy="19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590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Політика протекціонізму. Переваги та недоліки</vt:lpstr>
      <vt:lpstr>Протекціонізм </vt:lpstr>
      <vt:lpstr>Основні види </vt:lpstr>
      <vt:lpstr>Слайд 4</vt:lpstr>
      <vt:lpstr>Країни з політикою протекціонізму</vt:lpstr>
      <vt:lpstr>Переваги політики протекціонізму </vt:lpstr>
      <vt:lpstr>Слайд 7</vt:lpstr>
      <vt:lpstr>Слайд 8</vt:lpstr>
      <vt:lpstr>Слайд 9</vt:lpstr>
      <vt:lpstr>Слайд 10</vt:lpstr>
      <vt:lpstr>Недоліки політики протекціонізму 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Недоліки політики протекціонізму </dc:title>
  <dc:creator>Admin</dc:creator>
  <cp:lastModifiedBy>Admin</cp:lastModifiedBy>
  <cp:revision>13</cp:revision>
  <dcterms:created xsi:type="dcterms:W3CDTF">2014-05-11T15:02:50Z</dcterms:created>
  <dcterms:modified xsi:type="dcterms:W3CDTF">2014-06-03T16:38:06Z</dcterms:modified>
</cp:coreProperties>
</file>