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2E095-BFC5-4363-B04B-048495C8347A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8406F-D077-401F-975C-11595B065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841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EA56-B019-4DB1-9206-AD7AEDD2320F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C386845-410D-4A72-AA28-72385D95231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EA56-B019-4DB1-9206-AD7AEDD2320F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6845-410D-4A72-AA28-72385D952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EA56-B019-4DB1-9206-AD7AEDD2320F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6845-410D-4A72-AA28-72385D952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EA56-B019-4DB1-9206-AD7AEDD2320F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6845-410D-4A72-AA28-72385D952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EA56-B019-4DB1-9206-AD7AEDD2320F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6845-410D-4A72-AA28-72385D95231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EA56-B019-4DB1-9206-AD7AEDD2320F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6845-410D-4A72-AA28-72385D952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EA56-B019-4DB1-9206-AD7AEDD2320F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6845-410D-4A72-AA28-72385D952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EA56-B019-4DB1-9206-AD7AEDD2320F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6845-410D-4A72-AA28-72385D952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EA56-B019-4DB1-9206-AD7AEDD2320F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6845-410D-4A72-AA28-72385D952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EA56-B019-4DB1-9206-AD7AEDD2320F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6845-410D-4A72-AA28-72385D95231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EA56-B019-4DB1-9206-AD7AEDD2320F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6845-410D-4A72-AA28-72385D95231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C85EA56-B019-4DB1-9206-AD7AEDD2320F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C386845-410D-4A72-AA28-72385D95231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509120"/>
            <a:ext cx="6593492" cy="725016"/>
          </a:xfrm>
        </p:spPr>
        <p:txBody>
          <a:bodyPr>
            <a:noAutofit/>
          </a:bodyPr>
          <a:lstStyle/>
          <a:p>
            <a:r>
              <a:rPr lang="ru-RU" sz="1400" dirty="0"/>
              <a:t>-</a:t>
            </a:r>
            <a:r>
              <a:rPr lang="vi-VN" sz="1400" dirty="0" smtClean="0"/>
              <a:t> багаторазова участь речовин і енергії в процесах, які протікають в географічній оболонці планети.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24945"/>
            <a:ext cx="6694553" cy="1521290"/>
          </a:xfrm>
        </p:spPr>
        <p:txBody>
          <a:bodyPr/>
          <a:lstStyle/>
          <a:p>
            <a:r>
              <a:rPr lang="vi-VN" dirty="0" smtClean="0"/>
              <a:t>Кругообіг речовин і енергії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5445224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/>
              <a:t>Виконала учениця 11 класу</a:t>
            </a:r>
          </a:p>
          <a:p>
            <a:pPr algn="r"/>
            <a:r>
              <a:rPr lang="uk-UA" dirty="0" err="1" smtClean="0"/>
              <a:t>Лозівської</a:t>
            </a:r>
            <a:r>
              <a:rPr lang="uk-UA" dirty="0" smtClean="0"/>
              <a:t> гімназії</a:t>
            </a:r>
          </a:p>
          <a:p>
            <a:pPr algn="r"/>
            <a:r>
              <a:rPr lang="uk-UA" dirty="0" smtClean="0"/>
              <a:t>Воловик Алла</a:t>
            </a:r>
          </a:p>
        </p:txBody>
      </p:sp>
    </p:spTree>
    <p:extLst>
      <p:ext uri="{BB962C8B-B14F-4D97-AF65-F5344CB8AC3E}">
        <p14:creationId xmlns:p14="http://schemas.microsoft.com/office/powerpoint/2010/main" val="1661645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Кругообіг</a:t>
            </a:r>
            <a:r>
              <a:rPr lang="ru-RU" dirty="0"/>
              <a:t> фосфору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/>
              <a:t>Біогеохімічний</a:t>
            </a:r>
            <a:r>
              <a:rPr lang="ru-RU" dirty="0"/>
              <a:t> цикл фосфору </a:t>
            </a:r>
            <a:r>
              <a:rPr lang="ru-RU" dirty="0" err="1"/>
              <a:t>істотно</a:t>
            </a:r>
            <a:r>
              <a:rPr lang="ru-RU" dirty="0"/>
              <a:t> </a:t>
            </a:r>
            <a:r>
              <a:rPr lang="ru-RU" dirty="0" err="1"/>
              <a:t>відрізняється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циклів</a:t>
            </a:r>
            <a:r>
              <a:rPr lang="ru-RU" dirty="0"/>
              <a:t> </a:t>
            </a:r>
            <a:r>
              <a:rPr lang="ru-RU" dirty="0" err="1"/>
              <a:t>вуглецю</a:t>
            </a:r>
            <a:r>
              <a:rPr lang="ru-RU" dirty="0"/>
              <a:t> та азоту. </a:t>
            </a:r>
            <a:r>
              <a:rPr lang="ru-RU" dirty="0" err="1"/>
              <a:t>По-перше</a:t>
            </a:r>
            <a:r>
              <a:rPr lang="ru-RU" dirty="0"/>
              <a:t>, </a:t>
            </a:r>
            <a:r>
              <a:rPr lang="ru-RU" dirty="0" err="1"/>
              <a:t>джерелом</a:t>
            </a:r>
            <a:r>
              <a:rPr lang="ru-RU" dirty="0"/>
              <a:t> фосфору є не атмосфера, а земна кора; </a:t>
            </a:r>
            <a:r>
              <a:rPr lang="ru-RU" dirty="0" err="1"/>
              <a:t>по-друге</a:t>
            </a:r>
            <a:r>
              <a:rPr lang="ru-RU" dirty="0"/>
              <a:t>, фосфор не </a:t>
            </a:r>
            <a:r>
              <a:rPr lang="ru-RU" dirty="0" err="1"/>
              <a:t>відіграє</a:t>
            </a:r>
            <a:r>
              <a:rPr lang="ru-RU" dirty="0"/>
              <a:t> </a:t>
            </a:r>
            <a:r>
              <a:rPr lang="ru-RU" dirty="0" err="1"/>
              <a:t>ролі</a:t>
            </a:r>
            <a:r>
              <a:rPr lang="ru-RU" dirty="0"/>
              <a:t> одного з </a:t>
            </a:r>
            <a:r>
              <a:rPr lang="ru-RU" dirty="0" err="1"/>
              <a:t>найголовніших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земних</a:t>
            </a:r>
            <a:r>
              <a:rPr lang="ru-RU" dirty="0"/>
              <a:t> </a:t>
            </a:r>
            <a:r>
              <a:rPr lang="ru-RU" dirty="0" err="1"/>
              <a:t>оболонок</a:t>
            </a:r>
            <a:r>
              <a:rPr lang="ru-RU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77072"/>
            <a:ext cx="6667500" cy="2409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431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err="1"/>
              <a:t>Джерелом</a:t>
            </a:r>
            <a:r>
              <a:rPr lang="ru-RU" sz="3100" dirty="0"/>
              <a:t> фосфору </a:t>
            </a:r>
            <a:r>
              <a:rPr lang="ru-RU" sz="3100" dirty="0" err="1"/>
              <a:t>слугує</a:t>
            </a:r>
            <a:r>
              <a:rPr lang="ru-RU" sz="3100" dirty="0"/>
              <a:t> </a:t>
            </a:r>
            <a:r>
              <a:rPr lang="ru-RU" sz="3100" dirty="0" err="1"/>
              <a:t>літосфера</a:t>
            </a:r>
            <a:r>
              <a:rPr lang="ru-RU" sz="3100" dirty="0"/>
              <a:t>, </a:t>
            </a:r>
            <a:r>
              <a:rPr lang="ru-RU" sz="3100" dirty="0" err="1"/>
              <a:t>зокрема</a:t>
            </a:r>
            <a:r>
              <a:rPr lang="ru-RU" sz="3100" dirty="0"/>
              <a:t> </a:t>
            </a:r>
            <a:r>
              <a:rPr lang="ru-RU" sz="3100" dirty="0" err="1"/>
              <a:t>гірські</a:t>
            </a:r>
            <a:r>
              <a:rPr lang="ru-RU" sz="3100" dirty="0"/>
              <a:t> породи, </a:t>
            </a:r>
            <a:r>
              <a:rPr lang="ru-RU" sz="3100" dirty="0" err="1"/>
              <a:t>які</a:t>
            </a:r>
            <a:r>
              <a:rPr lang="ru-RU" sz="3100" dirty="0"/>
              <a:t> </a:t>
            </a:r>
            <a:r>
              <a:rPr lang="ru-RU" sz="3100" dirty="0" err="1"/>
              <a:t>містять</a:t>
            </a:r>
            <a:r>
              <a:rPr lang="ru-RU" sz="3100" dirty="0"/>
              <a:t> фосфор, - </a:t>
            </a:r>
            <a:r>
              <a:rPr lang="ru-RU" sz="3100" dirty="0" err="1"/>
              <a:t>фосфорити</a:t>
            </a:r>
            <a:r>
              <a:rPr lang="ru-RU" sz="3100" dirty="0"/>
              <a:t>, </a:t>
            </a:r>
            <a:r>
              <a:rPr lang="ru-RU" sz="3100" dirty="0" err="1"/>
              <a:t>апатити</a:t>
            </a:r>
            <a:r>
              <a:rPr lang="ru-RU" sz="3100" dirty="0"/>
              <a:t> </a:t>
            </a:r>
            <a:r>
              <a:rPr lang="ru-RU" sz="3100" dirty="0" err="1"/>
              <a:t>тощо</a:t>
            </a:r>
            <a:r>
              <a:rPr lang="ru-RU" sz="3100" dirty="0"/>
              <a:t>. </a:t>
            </a:r>
            <a:br>
              <a:rPr lang="ru-RU" sz="31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22913"/>
            <a:ext cx="6336704" cy="5404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986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На </a:t>
            </a:r>
            <a:r>
              <a:rPr lang="ru-RU" sz="2800" dirty="0" err="1"/>
              <a:t>суші</a:t>
            </a:r>
            <a:r>
              <a:rPr lang="ru-RU" sz="2800" dirty="0"/>
              <a:t> </a:t>
            </a:r>
            <a:r>
              <a:rPr lang="ru-RU" sz="2800" dirty="0" err="1"/>
              <a:t>відбувається</a:t>
            </a:r>
            <a:r>
              <a:rPr lang="ru-RU" sz="2800" dirty="0"/>
              <a:t> </a:t>
            </a:r>
            <a:r>
              <a:rPr lang="ru-RU" sz="2800" dirty="0" err="1"/>
              <a:t>інтенсивний</a:t>
            </a:r>
            <a:r>
              <a:rPr lang="ru-RU" sz="2800" dirty="0"/>
              <a:t> </a:t>
            </a:r>
            <a:r>
              <a:rPr lang="ru-RU" sz="2800" dirty="0" err="1"/>
              <a:t>кругообіг</a:t>
            </a:r>
            <a:r>
              <a:rPr lang="ru-RU" sz="2800" dirty="0"/>
              <a:t> фосфору в </a:t>
            </a:r>
            <a:r>
              <a:rPr lang="ru-RU" sz="2800" dirty="0" err="1" smtClean="0"/>
              <a:t>системі</a:t>
            </a:r>
            <a:r>
              <a:rPr lang="ru-RU" sz="2800" dirty="0" smtClean="0"/>
              <a:t>: </a:t>
            </a:r>
            <a:r>
              <a:rPr lang="ru-RU" sz="2800" dirty="0" err="1" smtClean="0"/>
              <a:t>ґрунт</a:t>
            </a:r>
            <a:r>
              <a:rPr lang="ru-RU" sz="2800" dirty="0" smtClean="0"/>
              <a:t> </a:t>
            </a:r>
            <a:r>
              <a:rPr lang="ru-RU" sz="2800" dirty="0"/>
              <a:t>- </a:t>
            </a:r>
            <a:r>
              <a:rPr lang="ru-RU" sz="2800" dirty="0" err="1"/>
              <a:t>рослини</a:t>
            </a:r>
            <a:r>
              <a:rPr lang="ru-RU" sz="2800" dirty="0"/>
              <a:t> - </a:t>
            </a:r>
            <a:r>
              <a:rPr lang="ru-RU" sz="2800" dirty="0" err="1"/>
              <a:t>тварини</a:t>
            </a:r>
            <a:r>
              <a:rPr lang="ru-RU" sz="2800" dirty="0"/>
              <a:t> - </a:t>
            </a:r>
            <a:r>
              <a:rPr lang="ru-RU" sz="2800" dirty="0" err="1"/>
              <a:t>ґрунт</a:t>
            </a:r>
            <a:r>
              <a:rPr lang="ru-RU" sz="2800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552728" cy="4941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091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ґрунті</a:t>
            </a:r>
            <a:r>
              <a:rPr lang="ru-RU" dirty="0"/>
              <a:t> та </a:t>
            </a:r>
            <a:r>
              <a:rPr lang="ru-RU" dirty="0" err="1"/>
              <a:t>природних</a:t>
            </a:r>
            <a:r>
              <a:rPr lang="ru-RU" dirty="0"/>
              <a:t> водах фосфор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перебуває</a:t>
            </a:r>
            <a:r>
              <a:rPr lang="ru-RU" dirty="0"/>
              <a:t> у </a:t>
            </a:r>
            <a:r>
              <a:rPr lang="ru-RU" dirty="0" err="1"/>
              <a:t>дефіциті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господарської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 smtClean="0"/>
              <a:t>ланцюг</a:t>
            </a:r>
            <a:r>
              <a:rPr lang="ru-RU" dirty="0" smtClean="0"/>
              <a:t> </a:t>
            </a:r>
            <a:r>
              <a:rPr lang="ru-RU" dirty="0" err="1"/>
              <a:t>кругообігу</a:t>
            </a:r>
            <a:r>
              <a:rPr lang="ru-RU" dirty="0"/>
              <a:t> фосфору в </a:t>
            </a:r>
            <a:r>
              <a:rPr lang="ru-RU" dirty="0" err="1"/>
              <a:t>біосфері</a:t>
            </a:r>
            <a:r>
              <a:rPr lang="ru-RU" dirty="0"/>
              <a:t> </a:t>
            </a:r>
            <a:r>
              <a:rPr lang="ru-RU" dirty="0" err="1"/>
              <a:t>порушений</a:t>
            </a:r>
            <a:r>
              <a:rPr lang="ru-RU" dirty="0"/>
              <a:t>. Тому фосфор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найслабшою</a:t>
            </a:r>
            <a:r>
              <a:rPr lang="ru-RU" dirty="0"/>
              <a:t> </a:t>
            </a:r>
            <a:r>
              <a:rPr lang="ru-RU" dirty="0" err="1"/>
              <a:t>ланкою</a:t>
            </a:r>
            <a:r>
              <a:rPr lang="ru-RU" dirty="0"/>
              <a:t> </a:t>
            </a:r>
            <a:r>
              <a:rPr lang="ru-RU" dirty="0" err="1"/>
              <a:t>біотичного</a:t>
            </a:r>
            <a:r>
              <a:rPr lang="ru-RU" dirty="0"/>
              <a:t> </a:t>
            </a:r>
            <a:r>
              <a:rPr lang="ru-RU" dirty="0" err="1"/>
              <a:t>кругообігу</a:t>
            </a:r>
            <a:r>
              <a:rPr lang="ru-RU" dirty="0"/>
              <a:t> </a:t>
            </a:r>
            <a:r>
              <a:rPr lang="ru-RU" dirty="0" err="1"/>
              <a:t>біосфери</a:t>
            </a:r>
            <a:r>
              <a:rPr lang="ru-RU" dirty="0"/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77072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274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 </a:t>
            </a:r>
            <a:r>
              <a:rPr lang="ru-RU" dirty="0" err="1"/>
              <a:t>природі</a:t>
            </a:r>
            <a:r>
              <a:rPr lang="ru-RU" dirty="0"/>
              <a:t>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нестача</a:t>
            </a:r>
            <a:r>
              <a:rPr lang="ru-RU" dirty="0"/>
              <a:t> фосфору </a:t>
            </a:r>
            <a:r>
              <a:rPr lang="ru-RU" dirty="0" err="1"/>
              <a:t>стримує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біоти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69738"/>
            <a:ext cx="4059535" cy="2561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7954075" cy="24536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832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3650704" cy="572149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циклів</a:t>
            </a:r>
            <a:r>
              <a:rPr lang="ru-RU" dirty="0"/>
              <a:t> </a:t>
            </a:r>
            <a:r>
              <a:rPr lang="ru-RU" dirty="0" err="1"/>
              <a:t>вуглецю</a:t>
            </a:r>
            <a:r>
              <a:rPr lang="ru-RU" dirty="0"/>
              <a:t>, </a:t>
            </a:r>
            <a:r>
              <a:rPr lang="ru-RU" dirty="0" err="1"/>
              <a:t>кисню</a:t>
            </a:r>
            <a:r>
              <a:rPr lang="ru-RU" dirty="0"/>
              <a:t> та азоту цикл фосфору в </a:t>
            </a:r>
            <a:r>
              <a:rPr lang="ru-RU" dirty="0" err="1"/>
              <a:t>біосфері</a:t>
            </a:r>
            <a:r>
              <a:rPr lang="ru-RU" dirty="0"/>
              <a:t> </a:t>
            </a:r>
            <a:r>
              <a:rPr lang="ru-RU" dirty="0" err="1"/>
              <a:t>істотно</a:t>
            </a:r>
            <a:r>
              <a:rPr lang="ru-RU" dirty="0"/>
              <a:t> </a:t>
            </a:r>
            <a:r>
              <a:rPr lang="ru-RU" dirty="0" err="1"/>
              <a:t>розімкнений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smtClean="0"/>
              <a:t>континентального </a:t>
            </a:r>
            <a:r>
              <a:rPr lang="ru-RU" dirty="0"/>
              <a:t>стоку </a:t>
            </a:r>
            <a:r>
              <a:rPr lang="ru-RU" dirty="0" err="1"/>
              <a:t>фосфатів</a:t>
            </a:r>
            <a:r>
              <a:rPr lang="ru-RU" dirty="0"/>
              <a:t> </a:t>
            </a:r>
            <a:r>
              <a:rPr lang="ru-RU" dirty="0" err="1"/>
              <a:t>потрапляє</a:t>
            </a:r>
            <a:r>
              <a:rPr lang="ru-RU" dirty="0"/>
              <a:t> в </a:t>
            </a:r>
            <a:r>
              <a:rPr lang="ru-RU" dirty="0" err="1"/>
              <a:t>глибинні</a:t>
            </a:r>
            <a:r>
              <a:rPr lang="ru-RU" dirty="0"/>
              <a:t> </a:t>
            </a:r>
            <a:r>
              <a:rPr lang="ru-RU" dirty="0" err="1"/>
              <a:t>океанічні</a:t>
            </a:r>
            <a:r>
              <a:rPr lang="ru-RU" dirty="0"/>
              <a:t> осадки і </a:t>
            </a:r>
            <a:r>
              <a:rPr lang="ru-RU" dirty="0" err="1"/>
              <a:t>накопичується</a:t>
            </a:r>
            <a:r>
              <a:rPr lang="ru-RU" dirty="0"/>
              <a:t> там, </a:t>
            </a:r>
            <a:r>
              <a:rPr lang="ru-RU" dirty="0" err="1"/>
              <a:t>виходячи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кругообігу</a:t>
            </a:r>
            <a:r>
              <a:rPr lang="ru-RU" dirty="0"/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904" y="836712"/>
            <a:ext cx="4752528" cy="494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958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dirty="0"/>
              <a:t>В. І. </a:t>
            </a:r>
            <a:r>
              <a:rPr lang="ru-RU" sz="2800" b="1" dirty="0" err="1"/>
              <a:t>Вернадський</a:t>
            </a:r>
            <a:r>
              <a:rPr lang="ru-RU" sz="2800" b="1" dirty="0"/>
              <a:t> </a:t>
            </a:r>
            <a:r>
              <a:rPr lang="ru-RU" sz="2800" b="1" dirty="0" err="1"/>
              <a:t>зазначав</a:t>
            </a:r>
            <a:r>
              <a:rPr lang="ru-RU" sz="2800" b="1" dirty="0"/>
              <a:t>, </a:t>
            </a:r>
            <a:r>
              <a:rPr lang="ru-RU" sz="2800" b="1" dirty="0" err="1"/>
              <a:t>що</a:t>
            </a:r>
            <a:r>
              <a:rPr lang="ru-RU" sz="2800" b="1" dirty="0"/>
              <a:t> на </a:t>
            </a:r>
            <a:r>
              <a:rPr lang="ru-RU" sz="2800" b="1" dirty="0" err="1"/>
              <a:t>земній</a:t>
            </a:r>
            <a:r>
              <a:rPr lang="ru-RU" sz="2800" b="1" dirty="0"/>
              <a:t> </a:t>
            </a:r>
            <a:r>
              <a:rPr lang="ru-RU" sz="2800" b="1" dirty="0" err="1"/>
              <a:t>поверхні</a:t>
            </a:r>
            <a:r>
              <a:rPr lang="ru-RU" sz="2800" b="1" dirty="0"/>
              <a:t> </a:t>
            </a:r>
            <a:r>
              <a:rPr lang="ru-RU" sz="2800" b="1" dirty="0" err="1"/>
              <a:t>немає</a:t>
            </a:r>
            <a:r>
              <a:rPr lang="ru-RU" sz="2800" b="1" dirty="0"/>
              <a:t> </a:t>
            </a:r>
            <a:r>
              <a:rPr lang="ru-RU" sz="2800" b="1" dirty="0" err="1"/>
              <a:t>хімічної</a:t>
            </a:r>
            <a:r>
              <a:rPr lang="ru-RU" sz="2800" b="1" dirty="0"/>
              <a:t> </a:t>
            </a:r>
            <a:r>
              <a:rPr lang="ru-RU" sz="2800" b="1" dirty="0" err="1"/>
              <a:t>сили</a:t>
            </a:r>
            <a:r>
              <a:rPr lang="ru-RU" sz="2800" b="1" dirty="0"/>
              <a:t>, яка б </a:t>
            </a:r>
            <a:r>
              <a:rPr lang="ru-RU" sz="2800" b="1" dirty="0" err="1"/>
              <a:t>діяла</a:t>
            </a:r>
            <a:r>
              <a:rPr lang="ru-RU" sz="2800" b="1" dirty="0"/>
              <a:t> </a:t>
            </a:r>
            <a:r>
              <a:rPr lang="ru-RU" sz="2800" b="1" dirty="0" err="1"/>
              <a:t>постійніше</a:t>
            </a:r>
            <a:r>
              <a:rPr lang="ru-RU" sz="2800" b="1" dirty="0"/>
              <a:t>, а тому й </a:t>
            </a:r>
            <a:r>
              <a:rPr lang="ru-RU" sz="2800" b="1" dirty="0" err="1"/>
              <a:t>могутнішої</a:t>
            </a:r>
            <a:r>
              <a:rPr lang="ru-RU" sz="2800" b="1" dirty="0"/>
              <a:t> за </a:t>
            </a:r>
            <a:r>
              <a:rPr lang="ru-RU" sz="2800" b="1" dirty="0" err="1"/>
              <a:t>своїм</a:t>
            </a:r>
            <a:r>
              <a:rPr lang="ru-RU" sz="2800" b="1" dirty="0"/>
              <a:t> </a:t>
            </a:r>
            <a:r>
              <a:rPr lang="ru-RU" sz="2800" b="1" dirty="0" err="1"/>
              <a:t>кінцевим</a:t>
            </a:r>
            <a:r>
              <a:rPr lang="ru-RU" sz="2800" b="1" dirty="0"/>
              <a:t> результатом, </a:t>
            </a:r>
            <a:r>
              <a:rPr lang="ru-RU" sz="2800" b="1" dirty="0" err="1"/>
              <a:t>ніж</a:t>
            </a:r>
            <a:r>
              <a:rPr lang="ru-RU" sz="2800" b="1" dirty="0"/>
              <a:t> </a:t>
            </a:r>
            <a:r>
              <a:rPr lang="ru-RU" sz="2800" b="1" dirty="0" err="1"/>
              <a:t>загалом</a:t>
            </a:r>
            <a:r>
              <a:rPr lang="ru-RU" sz="2800" b="1" dirty="0"/>
              <a:t> </a:t>
            </a:r>
            <a:r>
              <a:rPr lang="ru-RU" sz="2800" b="1" dirty="0" err="1"/>
              <a:t>взяті</a:t>
            </a:r>
            <a:r>
              <a:rPr lang="ru-RU" sz="2800" b="1" dirty="0"/>
              <a:t> </a:t>
            </a:r>
            <a:r>
              <a:rPr lang="ru-RU" sz="2800" b="1" dirty="0" err="1"/>
              <a:t>живі</a:t>
            </a:r>
            <a:r>
              <a:rPr lang="ru-RU" sz="2800" b="1" dirty="0"/>
              <a:t> </a:t>
            </a:r>
            <a:r>
              <a:rPr lang="ru-RU" sz="2800" b="1" dirty="0" err="1"/>
              <a:t>організми</a:t>
            </a:r>
            <a:r>
              <a:rPr lang="ru-RU" sz="2800" b="1" dirty="0"/>
              <a:t>. Жива </a:t>
            </a:r>
            <a:r>
              <a:rPr lang="ru-RU" sz="2800" b="1" dirty="0" err="1"/>
              <a:t>речовина</a:t>
            </a:r>
            <a:r>
              <a:rPr lang="ru-RU" sz="2800" b="1" dirty="0"/>
              <a:t> </a:t>
            </a:r>
            <a:r>
              <a:rPr lang="ru-RU" sz="2800" b="1" dirty="0" err="1"/>
              <a:t>виконує</a:t>
            </a:r>
            <a:r>
              <a:rPr lang="ru-RU" sz="2800" b="1" dirty="0"/>
              <a:t> </a:t>
            </a:r>
            <a:r>
              <a:rPr lang="ru-RU" sz="2800" b="1" dirty="0" err="1"/>
              <a:t>хімічні</a:t>
            </a:r>
            <a:r>
              <a:rPr lang="ru-RU" sz="2800" b="1" dirty="0"/>
              <a:t> </a:t>
            </a:r>
            <a:r>
              <a:rPr lang="ru-RU" sz="2800" b="1" dirty="0" err="1"/>
              <a:t>функції</a:t>
            </a:r>
            <a:r>
              <a:rPr lang="ru-RU" sz="2800" b="1" dirty="0"/>
              <a:t>: </a:t>
            </a:r>
            <a:r>
              <a:rPr lang="ru-RU" sz="2800" b="1" dirty="0" err="1"/>
              <a:t>газову</a:t>
            </a:r>
            <a:r>
              <a:rPr lang="ru-RU" sz="2800" b="1" dirty="0"/>
              <a:t>, </a:t>
            </a:r>
            <a:r>
              <a:rPr lang="ru-RU" sz="2800" b="1" dirty="0" err="1"/>
              <a:t>концентраційну</a:t>
            </a:r>
            <a:r>
              <a:rPr lang="ru-RU" sz="2800" b="1" dirty="0"/>
              <a:t>, </a:t>
            </a:r>
            <a:r>
              <a:rPr lang="ru-RU" sz="2800" b="1" dirty="0" err="1"/>
              <a:t>окисновідновну</a:t>
            </a:r>
            <a:r>
              <a:rPr lang="ru-RU" sz="2800" b="1" dirty="0"/>
              <a:t> і </a:t>
            </a:r>
            <a:r>
              <a:rPr lang="ru-RU" sz="2800" b="1" dirty="0" err="1"/>
              <a:t>біохімічну</a:t>
            </a:r>
            <a:r>
              <a:rPr lang="ru-RU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9352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Кругообіг кисню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3181327" cy="4493096"/>
          </a:xfrm>
        </p:spPr>
        <p:txBody>
          <a:bodyPr>
            <a:normAutofit/>
          </a:bodyPr>
          <a:lstStyle/>
          <a:p>
            <a:pPr algn="just"/>
            <a:r>
              <a:rPr lang="ru-RU" sz="2800" dirty="0" err="1" smtClean="0"/>
              <a:t>Біогеохімічний</a:t>
            </a:r>
            <a:r>
              <a:rPr lang="ru-RU" sz="2800" dirty="0" smtClean="0"/>
              <a:t> цикл </a:t>
            </a:r>
            <a:r>
              <a:rPr lang="ru-RU" sz="2800" dirty="0" err="1" smtClean="0"/>
              <a:t>кисню</a:t>
            </a:r>
            <a:r>
              <a:rPr lang="ru-RU" sz="2800" dirty="0" smtClean="0"/>
              <a:t> є </a:t>
            </a:r>
            <a:r>
              <a:rPr lang="ru-RU" sz="2800" dirty="0" err="1" smtClean="0"/>
              <a:t>планетарним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процесом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пов'язує</a:t>
            </a:r>
            <a:r>
              <a:rPr lang="ru-RU" sz="2800" dirty="0" smtClean="0"/>
              <a:t> атмосферу і </a:t>
            </a:r>
            <a:r>
              <a:rPr lang="ru-RU" sz="2800" dirty="0" err="1" smtClean="0"/>
              <a:t>гідросферу</a:t>
            </a:r>
            <a:r>
              <a:rPr lang="ru-RU" sz="2800" dirty="0" smtClean="0"/>
              <a:t> </a:t>
            </a:r>
            <a:r>
              <a:rPr lang="ru-RU" sz="2800" dirty="0" err="1" smtClean="0"/>
              <a:t>із</a:t>
            </a:r>
            <a:r>
              <a:rPr lang="ru-RU" sz="2800" dirty="0" smtClean="0"/>
              <a:t> земною </a:t>
            </a:r>
            <a:r>
              <a:rPr lang="ru-RU" sz="2800" dirty="0" err="1" smtClean="0"/>
              <a:t>корою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84784"/>
            <a:ext cx="5040560" cy="426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34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у </a:t>
            </a:r>
            <a:r>
              <a:rPr lang="ru-RU" dirty="0" err="1"/>
              <a:t>такій</a:t>
            </a:r>
            <a:r>
              <a:rPr lang="ru-RU" dirty="0"/>
              <a:t> </a:t>
            </a:r>
            <a:r>
              <a:rPr lang="ru-RU" dirty="0" err="1"/>
              <a:t>послідовності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89298"/>
            <a:ext cx="4362094" cy="4373563"/>
          </a:xfrm>
        </p:spPr>
        <p:txBody>
          <a:bodyPr>
            <a:noAutofit/>
          </a:bodyPr>
          <a:lstStyle/>
          <a:p>
            <a:pPr algn="just"/>
            <a:r>
              <a:rPr lang="ru-RU" sz="2800" dirty="0" err="1" smtClean="0"/>
              <a:t>утворення</a:t>
            </a:r>
            <a:r>
              <a:rPr lang="ru-RU" sz="2800" dirty="0" smtClean="0"/>
              <a:t> </a:t>
            </a:r>
            <a:r>
              <a:rPr lang="ru-RU" sz="2800" dirty="0" err="1"/>
              <a:t>вільного</a:t>
            </a:r>
            <a:r>
              <a:rPr lang="ru-RU" sz="2800" dirty="0"/>
              <a:t> </a:t>
            </a:r>
            <a:r>
              <a:rPr lang="ru-RU" sz="2800" dirty="0" err="1"/>
              <a:t>кисню</a:t>
            </a:r>
            <a:r>
              <a:rPr lang="ru-RU" sz="2800" dirty="0"/>
              <a:t> у </a:t>
            </a:r>
            <a:r>
              <a:rPr lang="ru-RU" sz="2800" dirty="0" err="1"/>
              <a:t>процесі</a:t>
            </a:r>
            <a:r>
              <a:rPr lang="ru-RU" sz="2800" dirty="0"/>
              <a:t> фотосинтезу в </a:t>
            </a:r>
            <a:r>
              <a:rPr lang="ru-RU" sz="2800" dirty="0" err="1"/>
              <a:t>зелених</a:t>
            </a:r>
            <a:r>
              <a:rPr lang="ru-RU" sz="2800" dirty="0"/>
              <a:t> </a:t>
            </a:r>
            <a:r>
              <a:rPr lang="ru-RU" sz="2800" dirty="0" err="1"/>
              <a:t>рослинах</a:t>
            </a:r>
            <a:r>
              <a:rPr lang="ru-RU" sz="2800" dirty="0" smtClean="0"/>
              <a:t>;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err="1"/>
              <a:t>споживання</a:t>
            </a:r>
            <a:r>
              <a:rPr lang="ru-RU" sz="2800" dirty="0"/>
              <a:t> </a:t>
            </a:r>
            <a:r>
              <a:rPr lang="ru-RU" sz="2800" dirty="0" err="1"/>
              <a:t>утвореного</a:t>
            </a:r>
            <a:r>
              <a:rPr lang="ru-RU" sz="2800" dirty="0"/>
              <a:t> </a:t>
            </a:r>
            <a:r>
              <a:rPr lang="ru-RU" sz="2800" dirty="0" err="1"/>
              <a:t>кисню</a:t>
            </a:r>
            <a:r>
              <a:rPr lang="ru-RU" sz="2800" dirty="0"/>
              <a:t> для </a:t>
            </a:r>
            <a:r>
              <a:rPr lang="ru-RU" sz="2800" dirty="0" err="1"/>
              <a:t>виконання</a:t>
            </a:r>
            <a:r>
              <a:rPr lang="ru-RU" sz="2800" dirty="0"/>
              <a:t> </a:t>
            </a:r>
            <a:r>
              <a:rPr lang="ru-RU" sz="2800" dirty="0" err="1"/>
              <a:t>дихальних</a:t>
            </a:r>
            <a:r>
              <a:rPr lang="ru-RU" sz="2800" dirty="0"/>
              <a:t> </a:t>
            </a:r>
            <a:r>
              <a:rPr lang="ru-RU" sz="2800" dirty="0" err="1"/>
              <a:t>функцій</a:t>
            </a:r>
            <a:r>
              <a:rPr lang="ru-RU" sz="2800" dirty="0"/>
              <a:t> </a:t>
            </a:r>
            <a:r>
              <a:rPr lang="ru-RU" sz="2800" dirty="0" err="1"/>
              <a:t>усіма</a:t>
            </a:r>
            <a:r>
              <a:rPr lang="ru-RU" sz="2800" dirty="0"/>
              <a:t> </a:t>
            </a:r>
            <a:r>
              <a:rPr lang="ru-RU" sz="2800" dirty="0" err="1"/>
              <a:t>живими</a:t>
            </a:r>
            <a:r>
              <a:rPr lang="ru-RU" sz="2800" dirty="0"/>
              <a:t> </a:t>
            </a:r>
            <a:r>
              <a:rPr lang="ru-RU" sz="2800" dirty="0" err="1"/>
              <a:t>організмами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3071">
            <a:off x="4862554" y="2399428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09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ru-RU" dirty="0" err="1"/>
              <a:t>Щорічно</a:t>
            </a:r>
            <a:r>
              <a:rPr lang="ru-RU" dirty="0"/>
              <a:t> зелена </a:t>
            </a:r>
            <a:r>
              <a:rPr lang="ru-RU" dirty="0" err="1"/>
              <a:t>рослинність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 </a:t>
            </a:r>
            <a:r>
              <a:rPr lang="ru-RU" dirty="0" err="1"/>
              <a:t>продукує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300 * 109 т </a:t>
            </a:r>
            <a:r>
              <a:rPr lang="ru-RU" dirty="0" err="1"/>
              <a:t>кисню</a:t>
            </a:r>
            <a:r>
              <a:rPr lang="ru-RU" dirty="0"/>
              <a:t>. </a:t>
            </a:r>
            <a:r>
              <a:rPr lang="ru-RU" dirty="0" err="1"/>
              <a:t>Близько</a:t>
            </a:r>
            <a:r>
              <a:rPr lang="ru-RU" dirty="0"/>
              <a:t> 75 %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виділяється</a:t>
            </a:r>
            <a:r>
              <a:rPr lang="ru-RU" dirty="0"/>
              <a:t> </a:t>
            </a:r>
            <a:r>
              <a:rPr lang="ru-RU" dirty="0" err="1"/>
              <a:t>рослинами</a:t>
            </a:r>
            <a:r>
              <a:rPr lang="ru-RU" dirty="0"/>
              <a:t> </a:t>
            </a:r>
            <a:r>
              <a:rPr lang="ru-RU" dirty="0" err="1"/>
              <a:t>суші</a:t>
            </a:r>
            <a:r>
              <a:rPr lang="ru-RU" dirty="0"/>
              <a:t> і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25 % - </a:t>
            </a:r>
            <a:r>
              <a:rPr lang="ru-RU" dirty="0" err="1"/>
              <a:t>фотосинтезуючими</a:t>
            </a:r>
            <a:r>
              <a:rPr lang="ru-RU" dirty="0"/>
              <a:t> </a:t>
            </a:r>
            <a:r>
              <a:rPr lang="ru-RU" dirty="0" err="1"/>
              <a:t>організмами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океану.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7266729" cy="4360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82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 </a:t>
            </a:r>
            <a:r>
              <a:rPr lang="ru-RU" dirty="0" err="1"/>
              <a:t>кругообігом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 </a:t>
            </a:r>
            <a:r>
              <a:rPr lang="ru-RU" dirty="0" err="1"/>
              <a:t>тісно</a:t>
            </a:r>
            <a:r>
              <a:rPr lang="ru-RU" dirty="0"/>
              <a:t> </a:t>
            </a:r>
            <a:r>
              <a:rPr lang="ru-RU" dirty="0" err="1"/>
              <a:t>пов'язане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озону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Поглинаючи</a:t>
            </a:r>
            <a:r>
              <a:rPr lang="ru-RU" dirty="0"/>
              <a:t>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значну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жорсткого</a:t>
            </a:r>
            <a:r>
              <a:rPr lang="ru-RU" dirty="0"/>
              <a:t> </a:t>
            </a:r>
            <a:r>
              <a:rPr lang="ru-RU" dirty="0" err="1"/>
              <a:t>ультрафіолетового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, озон </a:t>
            </a:r>
            <a:r>
              <a:rPr lang="ru-RU" dirty="0" err="1"/>
              <a:t>відіграє</a:t>
            </a:r>
            <a:r>
              <a:rPr lang="ru-RU" dirty="0"/>
              <a:t> </a:t>
            </a:r>
            <a:r>
              <a:rPr lang="ru-RU" dirty="0" err="1"/>
              <a:t>величезну</a:t>
            </a:r>
            <a:r>
              <a:rPr lang="ru-RU" dirty="0"/>
              <a:t> </a:t>
            </a:r>
            <a:r>
              <a:rPr lang="ru-RU" dirty="0" err="1"/>
              <a:t>захисну</a:t>
            </a:r>
            <a:r>
              <a:rPr lang="ru-RU" dirty="0"/>
              <a:t> роль для </a:t>
            </a:r>
            <a:r>
              <a:rPr lang="ru-RU" dirty="0" err="1"/>
              <a:t>всієї</a:t>
            </a:r>
            <a:r>
              <a:rPr lang="ru-RU" dirty="0"/>
              <a:t> </a:t>
            </a:r>
            <a:r>
              <a:rPr lang="ru-RU" dirty="0" err="1" smtClean="0"/>
              <a:t>біосфери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321" y="3501008"/>
            <a:ext cx="2952328" cy="2729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36165"/>
            <a:ext cx="4202044" cy="3069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822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Кругообіг</a:t>
            </a:r>
            <a:r>
              <a:rPr lang="en-US" dirty="0"/>
              <a:t> </a:t>
            </a:r>
            <a:r>
              <a:rPr lang="uk-UA" dirty="0" smtClean="0"/>
              <a:t>азоту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Майже</a:t>
            </a:r>
            <a:r>
              <a:rPr lang="ru-RU" dirty="0"/>
              <a:t> увесь </a:t>
            </a:r>
            <a:r>
              <a:rPr lang="ru-RU" dirty="0" err="1"/>
              <a:t>природний</a:t>
            </a:r>
            <a:r>
              <a:rPr lang="ru-RU" dirty="0"/>
              <a:t> азот </a:t>
            </a:r>
            <a:r>
              <a:rPr lang="ru-RU" dirty="0" err="1"/>
              <a:t>перебуває</a:t>
            </a:r>
            <a:r>
              <a:rPr lang="ru-RU" dirty="0"/>
              <a:t> у </a:t>
            </a:r>
            <a:r>
              <a:rPr lang="ru-RU" dirty="0" err="1"/>
              <a:t>вільному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 в атмосферному </a:t>
            </a:r>
            <a:r>
              <a:rPr lang="ru-RU" dirty="0" err="1"/>
              <a:t>повітрі</a:t>
            </a:r>
            <a:r>
              <a:rPr lang="ru-RU" dirty="0"/>
              <a:t>, де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вміст</a:t>
            </a:r>
            <a:r>
              <a:rPr lang="ru-RU" dirty="0"/>
              <a:t> становить 78 %.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823" y="2924944"/>
            <a:ext cx="5915025" cy="3781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69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4186808" cy="4268688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Азот входить до складу </a:t>
            </a:r>
            <a:r>
              <a:rPr lang="ru-RU" sz="2800" dirty="0" err="1"/>
              <a:t>всіх</a:t>
            </a:r>
            <a:r>
              <a:rPr lang="ru-RU" sz="2800" dirty="0"/>
              <a:t> </a:t>
            </a:r>
            <a:r>
              <a:rPr lang="ru-RU" sz="2800" dirty="0" err="1"/>
              <a:t>білків</a:t>
            </a:r>
            <a:r>
              <a:rPr lang="ru-RU" sz="2800" dirty="0"/>
              <a:t> та </a:t>
            </a:r>
            <a:r>
              <a:rPr lang="ru-RU" sz="2800" dirty="0" err="1"/>
              <a:t>нуклеїнових</a:t>
            </a:r>
            <a:r>
              <a:rPr lang="ru-RU" sz="2800" dirty="0"/>
              <a:t> кислот, і разом з </a:t>
            </a:r>
            <a:r>
              <a:rPr lang="ru-RU" sz="2800" dirty="0" err="1"/>
              <a:t>тим</a:t>
            </a:r>
            <a:r>
              <a:rPr lang="ru-RU" sz="2800" dirty="0"/>
              <a:t> </a:t>
            </a:r>
            <a:r>
              <a:rPr lang="ru-RU" sz="2800" dirty="0" err="1"/>
              <a:t>він</a:t>
            </a:r>
            <a:r>
              <a:rPr lang="ru-RU" sz="2800" dirty="0"/>
              <a:t> є </a:t>
            </a:r>
            <a:r>
              <a:rPr lang="ru-RU" sz="2800" dirty="0" err="1"/>
              <a:t>найбільш</a:t>
            </a:r>
            <a:r>
              <a:rPr lang="ru-RU" sz="2800" dirty="0"/>
              <a:t> </a:t>
            </a:r>
            <a:r>
              <a:rPr lang="ru-RU" sz="2800" dirty="0" err="1"/>
              <a:t>лімітуючим</a:t>
            </a:r>
            <a:r>
              <a:rPr lang="ru-RU" sz="2800" dirty="0"/>
              <a:t> з </a:t>
            </a:r>
            <a:r>
              <a:rPr lang="ru-RU" sz="2800" dirty="0" err="1"/>
              <a:t>усіх</a:t>
            </a:r>
            <a:r>
              <a:rPr lang="ru-RU" sz="2800" dirty="0"/>
              <a:t>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біогенних</a:t>
            </a:r>
            <a:r>
              <a:rPr lang="ru-RU" sz="2800" dirty="0"/>
              <a:t> </a:t>
            </a:r>
            <a:r>
              <a:rPr lang="ru-RU" sz="2800" dirty="0" err="1"/>
              <a:t>елементів</a:t>
            </a:r>
            <a:r>
              <a:rPr lang="ru-RU" sz="2800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431" y="0"/>
            <a:ext cx="4238643" cy="685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834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 </a:t>
            </a:r>
            <a:r>
              <a:rPr lang="ru-RU" dirty="0" err="1"/>
              <a:t>кругообігу</a:t>
            </a:r>
            <a:r>
              <a:rPr lang="ru-RU" dirty="0"/>
              <a:t> </a:t>
            </a:r>
            <a:r>
              <a:rPr lang="ru-RU" dirty="0" err="1"/>
              <a:t>сполук</a:t>
            </a:r>
            <a:r>
              <a:rPr lang="ru-RU" dirty="0"/>
              <a:t> азоту головне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мікроорганізми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46919"/>
            <a:ext cx="2780928" cy="2224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6971873" cy="2588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963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Щорічно</a:t>
            </a:r>
            <a:r>
              <a:rPr lang="ru-RU" dirty="0"/>
              <a:t> </a:t>
            </a:r>
            <a:r>
              <a:rPr lang="ru-RU" dirty="0" err="1"/>
              <a:t>азотфіксувальні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 </a:t>
            </a:r>
            <a:r>
              <a:rPr lang="ru-RU" dirty="0" err="1"/>
              <a:t>суші</a:t>
            </a:r>
            <a:r>
              <a:rPr lang="ru-RU" dirty="0"/>
              <a:t> </a:t>
            </a:r>
            <a:r>
              <a:rPr lang="ru-RU" dirty="0" err="1"/>
              <a:t>уловлюють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4,4 * 109 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у </a:t>
            </a:r>
            <a:r>
              <a:rPr lang="ru-RU" dirty="0" err="1"/>
              <a:t>циклі</a:t>
            </a:r>
            <a:r>
              <a:rPr lang="ru-RU" dirty="0"/>
              <a:t> </a:t>
            </a:r>
            <a:r>
              <a:rPr lang="ru-RU" dirty="0" smtClean="0"/>
              <a:t>азоту </a:t>
            </a:r>
            <a:r>
              <a:rPr lang="ru-RU" dirty="0"/>
              <a:t>в </a:t>
            </a:r>
            <a:r>
              <a:rPr lang="ru-RU" dirty="0" err="1"/>
              <a:t>біосфері</a:t>
            </a:r>
            <a:r>
              <a:rPr lang="ru-RU" dirty="0"/>
              <a:t> є </a:t>
            </a:r>
            <a:r>
              <a:rPr lang="ru-RU" dirty="0" err="1"/>
              <a:t>наслідком</a:t>
            </a:r>
            <a:r>
              <a:rPr lang="ru-RU" dirty="0"/>
              <a:t> </a:t>
            </a:r>
            <a:r>
              <a:rPr lang="ru-RU" dirty="0" err="1"/>
              <a:t>антропогенної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- </a:t>
            </a:r>
            <a:r>
              <a:rPr lang="ru-RU" dirty="0" err="1"/>
              <a:t>спалювання</a:t>
            </a:r>
            <a:r>
              <a:rPr lang="ru-RU" dirty="0"/>
              <a:t> </a:t>
            </a:r>
            <a:r>
              <a:rPr lang="ru-RU" dirty="0" err="1"/>
              <a:t>мінерального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3014646" cy="401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896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30</TotalTime>
  <Words>411</Words>
  <Application>Microsoft Office PowerPoint</Application>
  <PresentationFormat>Экран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Аптека</vt:lpstr>
      <vt:lpstr>Кругообіг речовин і енергії </vt:lpstr>
      <vt:lpstr>Кругообіг кисню</vt:lpstr>
      <vt:lpstr>Він відбувається у такій послідовності:</vt:lpstr>
      <vt:lpstr>Презентация PowerPoint</vt:lpstr>
      <vt:lpstr>З кругообігом кисню тісно пов'язане утворення озону. </vt:lpstr>
      <vt:lpstr>Кругообіг азоту</vt:lpstr>
      <vt:lpstr>Презентация PowerPoint</vt:lpstr>
      <vt:lpstr>У кругообігу сполук азоту головне значення мають мікроорганізми</vt:lpstr>
      <vt:lpstr>Щорічно азотфіксувальні організми суші уловлюють приблизно 4,4 * 109 т</vt:lpstr>
      <vt:lpstr>Кругообіг фосфору</vt:lpstr>
      <vt:lpstr>Джерелом фосфору слугує літосфера, зокрема гірські породи, які містять фосфор, - фосфорити, апатити тощо.  </vt:lpstr>
      <vt:lpstr>На суші відбувається інтенсивний кругообіг фосфору в системі: ґрунт - рослини - тварини - ґрунт. </vt:lpstr>
      <vt:lpstr>Презентация PowerPoint</vt:lpstr>
      <vt:lpstr>У природі найчастіше саме нестача фосфору стримує розвиток біоти.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24</cp:revision>
  <dcterms:created xsi:type="dcterms:W3CDTF">2014-02-18T17:51:04Z</dcterms:created>
  <dcterms:modified xsi:type="dcterms:W3CDTF">2014-02-18T18:21:39Z</dcterms:modified>
</cp:coreProperties>
</file>