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0BABE-1D80-457E-B8C4-9CE67F624F5A}" type="datetimeFigureOut">
              <a:rPr lang="ru-RU"/>
              <a:t>09.02.2015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B1A60-BDE0-4DDC-879B-84E1CF369AC2}" type="slidenum">
              <a:rPr lang="ru-RU"/>
              <a:t>‹#›</a:t>
            </a:fld>
            <a:endParaRPr lang="ru-RU"/>
          </a:p>
        </p:txBody>
      </p:sp>
    </p:spTree>
    <p:extLst>
      <p:ext uri="{BB962C8B-B14F-4D97-AF65-F5344CB8AC3E}">
        <p14:creationId xmlns:p14="http://schemas.microsoft.com/office/powerpoint/2010/main" val="342279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1</a:t>
            </a:fld>
            <a:endParaRPr lang="ru-RU"/>
          </a:p>
        </p:txBody>
      </p:sp>
    </p:spTree>
    <p:extLst>
      <p:ext uri="{BB962C8B-B14F-4D97-AF65-F5344CB8AC3E}">
        <p14:creationId xmlns:p14="http://schemas.microsoft.com/office/powerpoint/2010/main" val="1779738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a:t>
            </a:fld>
            <a:endParaRPr lang="ru-RU"/>
          </a:p>
        </p:txBody>
      </p:sp>
    </p:spTree>
    <p:extLst>
      <p:ext uri="{BB962C8B-B14F-4D97-AF65-F5344CB8AC3E}">
        <p14:creationId xmlns:p14="http://schemas.microsoft.com/office/powerpoint/2010/main" val="722191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a:t>
            </a:fld>
            <a:endParaRPr lang="ru-RU"/>
          </a:p>
        </p:txBody>
      </p:sp>
    </p:spTree>
    <p:extLst>
      <p:ext uri="{BB962C8B-B14F-4D97-AF65-F5344CB8AC3E}">
        <p14:creationId xmlns:p14="http://schemas.microsoft.com/office/powerpoint/2010/main" val="341842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a:t>
            </a:fld>
            <a:endParaRPr lang="ru-RU"/>
          </a:p>
        </p:txBody>
      </p:sp>
    </p:spTree>
    <p:extLst>
      <p:ext uri="{BB962C8B-B14F-4D97-AF65-F5344CB8AC3E}">
        <p14:creationId xmlns:p14="http://schemas.microsoft.com/office/powerpoint/2010/main" val="301710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2</a:t>
            </a:fld>
            <a:endParaRPr lang="ru-RU"/>
          </a:p>
        </p:txBody>
      </p:sp>
    </p:spTree>
    <p:extLst>
      <p:ext uri="{BB962C8B-B14F-4D97-AF65-F5344CB8AC3E}">
        <p14:creationId xmlns:p14="http://schemas.microsoft.com/office/powerpoint/2010/main" val="426365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3</a:t>
            </a:fld>
            <a:endParaRPr lang="ru-RU"/>
          </a:p>
        </p:txBody>
      </p:sp>
    </p:spTree>
    <p:extLst>
      <p:ext uri="{BB962C8B-B14F-4D97-AF65-F5344CB8AC3E}">
        <p14:creationId xmlns:p14="http://schemas.microsoft.com/office/powerpoint/2010/main" val="142988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4</a:t>
            </a:fld>
            <a:endParaRPr lang="ru-RU"/>
          </a:p>
        </p:txBody>
      </p:sp>
    </p:spTree>
    <p:extLst>
      <p:ext uri="{BB962C8B-B14F-4D97-AF65-F5344CB8AC3E}">
        <p14:creationId xmlns:p14="http://schemas.microsoft.com/office/powerpoint/2010/main" val="150071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5</a:t>
            </a:fld>
            <a:endParaRPr lang="ru-RU"/>
          </a:p>
        </p:txBody>
      </p:sp>
    </p:spTree>
    <p:extLst>
      <p:ext uri="{BB962C8B-B14F-4D97-AF65-F5344CB8AC3E}">
        <p14:creationId xmlns:p14="http://schemas.microsoft.com/office/powerpoint/2010/main" val="408407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6</a:t>
            </a:fld>
            <a:endParaRPr lang="ru-RU"/>
          </a:p>
        </p:txBody>
      </p:sp>
    </p:spTree>
    <p:extLst>
      <p:ext uri="{BB962C8B-B14F-4D97-AF65-F5344CB8AC3E}">
        <p14:creationId xmlns:p14="http://schemas.microsoft.com/office/powerpoint/2010/main" val="376681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7</a:t>
            </a:fld>
            <a:endParaRPr lang="ru-RU"/>
          </a:p>
        </p:txBody>
      </p:sp>
    </p:spTree>
    <p:extLst>
      <p:ext uri="{BB962C8B-B14F-4D97-AF65-F5344CB8AC3E}">
        <p14:creationId xmlns:p14="http://schemas.microsoft.com/office/powerpoint/2010/main" val="87575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8</a:t>
            </a:fld>
            <a:endParaRPr lang="ru-RU"/>
          </a:p>
        </p:txBody>
      </p:sp>
    </p:spTree>
    <p:extLst>
      <p:ext uri="{BB962C8B-B14F-4D97-AF65-F5344CB8AC3E}">
        <p14:creationId xmlns:p14="http://schemas.microsoft.com/office/powerpoint/2010/main" val="114285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51B1A60-BDE0-4DDC-879B-84E1CF369AC2}" type="slidenum">
              <a:rPr lang="ru-RU"/>
              <a:t>‹#›</a:t>
            </a:fld>
            <a:endParaRPr lang="ru-RU"/>
          </a:p>
        </p:txBody>
      </p:sp>
    </p:spTree>
    <p:extLst>
      <p:ext uri="{BB962C8B-B14F-4D97-AF65-F5344CB8AC3E}">
        <p14:creationId xmlns:p14="http://schemas.microsoft.com/office/powerpoint/2010/main" val="1824280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dirty="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285DC19C-03DA-4066-9FF7-D0BF1BC6D6F6}"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60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09.02.2015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12901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3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dirty="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1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78596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dirty="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01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dirty="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00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Название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ое назван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dirty="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062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37777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fld id="{F2FFB779-270B-4192-84BA-A697F48306DC}" type="datetimeFigureOut">
              <a:rPr lang="ru-RU" smtClean="0"/>
              <a:t>09.02.2015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85DC19C-03DA-4066-9FF7-D0BF1BC6D6F6}"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393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fld id="{F2FFB779-270B-4192-84BA-A697F48306DC}" type="datetimeFigureOut">
              <a:rPr lang="ru-RU" smtClean="0"/>
              <a:t>09.02.2015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130091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fld id="{F2FFB779-270B-4192-84BA-A697F48306DC}" type="datetimeFigureOut">
              <a:rPr lang="ru-RU" smtClean="0"/>
              <a:t>09.02.2015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85DC19C-03DA-4066-9FF7-D0BF1BC6D6F6}"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26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Date Placeholder 2"/>
          <p:cNvSpPr>
            <a:spLocks noGrp="1"/>
          </p:cNvSpPr>
          <p:nvPr>
            <p:ph type="dt" sz="half" idx="10"/>
          </p:nvPr>
        </p:nvSpPr>
        <p:spPr/>
        <p:txBody>
          <a:bodyPr/>
          <a:lstStyle/>
          <a:p>
            <a:fld id="{F2FFB779-270B-4192-84BA-A697F48306DC}" type="datetimeFigureOut">
              <a:rPr lang="ru-RU" smtClean="0"/>
              <a:t>09.02.2015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85DC19C-03DA-4066-9FF7-D0BF1BC6D6F6}"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54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FB779-270B-4192-84BA-A697F48306DC}" type="datetimeFigureOut">
              <a:rPr lang="ru-RU" smtClean="0"/>
              <a:t>09.02.2015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240756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dirty="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09.02.2015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81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dirty="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fld id="{F2FFB779-270B-4192-84BA-A697F48306DC}" type="datetimeFigureOut">
              <a:rPr lang="ru-RU" smtClean="0"/>
              <a:t>09.02.2015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85DC19C-03DA-4066-9FF7-D0BF1BC6D6F6}" type="slidenum">
              <a:rPr lang="ru-RU" smtClean="0"/>
              <a:t>‹#›</a:t>
            </a:fld>
            <a:endParaRPr lang="ru-RU"/>
          </a:p>
        </p:txBody>
      </p:sp>
    </p:spTree>
    <p:extLst>
      <p:ext uri="{BB962C8B-B14F-4D97-AF65-F5344CB8AC3E}">
        <p14:creationId xmlns:p14="http://schemas.microsoft.com/office/powerpoint/2010/main" val="34214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dirty="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FFB779-270B-4192-84BA-A697F48306DC}" type="datetimeFigureOut">
              <a:rPr lang="ru-RU" smtClean="0"/>
              <a:t>09.02.2015</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5DC19C-03DA-4066-9FF7-D0BF1BC6D6F6}" type="slidenum">
              <a:rPr lang="ru-RU" smtClean="0"/>
              <a:t>‹#›</a:t>
            </a:fld>
            <a:endParaRPr lang="ru-RU"/>
          </a:p>
        </p:txBody>
      </p:sp>
    </p:spTree>
    <p:extLst>
      <p:ext uri="{BB962C8B-B14F-4D97-AF65-F5344CB8AC3E}">
        <p14:creationId xmlns:p14="http://schemas.microsoft.com/office/powerpoint/2010/main" val="30627758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3387" y="1154739"/>
            <a:ext cx="9593263" cy="1839711"/>
          </a:xfrm>
        </p:spPr>
        <p:txBody>
          <a:bodyPr/>
          <a:lstStyle/>
          <a:p>
            <a:r>
              <a:rPr lang="ru-RU" sz="7200"/>
              <a:t>Василь Симоненко</a:t>
            </a:r>
          </a:p>
        </p:txBody>
      </p:sp>
      <p:sp>
        <p:nvSpPr>
          <p:cNvPr id="3" name="Подзаголовок 2"/>
          <p:cNvSpPr>
            <a:spLocks noGrp="1"/>
          </p:cNvSpPr>
          <p:nvPr>
            <p:ph type="subTitle" idx="1"/>
          </p:nvPr>
        </p:nvSpPr>
        <p:spPr>
          <a:xfrm>
            <a:off x="384175" y="3612372"/>
            <a:ext cx="9144000" cy="2728103"/>
          </a:xfrm>
          <a:solidFill>
            <a:schemeClr val="bg1"/>
          </a:solidFill>
        </p:spPr>
        <p:txBody>
          <a:bodyPr>
            <a:normAutofit/>
          </a:bodyPr>
          <a:lstStyle/>
          <a:p>
            <a:pPr algn="l"/>
            <a:r>
              <a:rPr lang="ru-RU" sz="3200" i="1">
                <a:solidFill>
                  <a:srgbClr val="000000"/>
                </a:solidFill>
                <a:latin typeface="Comic Sans MS"/>
                <a:cs typeface="Arial" charset="0"/>
              </a:rPr>
              <a:t>Не докорю ніколи і нікому, </a:t>
            </a:r>
            <a:r>
              <a:rPr lang="ru-RU">
                <a:solidFill>
                  <a:srgbClr val="D17463"/>
                </a:solidFill>
                <a:latin typeface="Comic Sans MS"/>
                <a:cs typeface="Arial" charset="0"/>
              </a:rPr>
              <a:t/>
            </a:r>
            <a:br>
              <a:rPr lang="ru-RU">
                <a:solidFill>
                  <a:srgbClr val="D17463"/>
                </a:solidFill>
                <a:latin typeface="Comic Sans MS"/>
                <a:cs typeface="Arial" charset="0"/>
              </a:rPr>
            </a:br>
            <a:r>
              <a:rPr lang="ru-RU" sz="3200" i="1">
                <a:solidFill>
                  <a:srgbClr val="000000"/>
                </a:solidFill>
                <a:latin typeface="Comic Sans MS"/>
                <a:cs typeface="Arial" charset="0"/>
              </a:rPr>
              <a:t>Хіба на себе інколи позлюсь, </a:t>
            </a:r>
            <a:r>
              <a:rPr lang="ru-RU">
                <a:solidFill>
                  <a:srgbClr val="D17463"/>
                </a:solidFill>
                <a:latin typeface="Comic Sans MS"/>
                <a:cs typeface="Arial" charset="0"/>
              </a:rPr>
              <a:t/>
            </a:r>
            <a:br>
              <a:rPr lang="ru-RU">
                <a:solidFill>
                  <a:srgbClr val="D17463"/>
                </a:solidFill>
                <a:latin typeface="Comic Sans MS"/>
                <a:cs typeface="Arial" charset="0"/>
              </a:rPr>
            </a:br>
            <a:r>
              <a:rPr lang="ru-RU" sz="3200" i="1">
                <a:solidFill>
                  <a:srgbClr val="000000"/>
                </a:solidFill>
                <a:latin typeface="Comic Sans MS"/>
                <a:cs typeface="Arial" charset="0"/>
              </a:rPr>
              <a:t>Що в двадцять літ в моєму серці втома,</a:t>
            </a:r>
            <a:r>
              <a:rPr lang="ru-RU">
                <a:solidFill>
                  <a:srgbClr val="D17463"/>
                </a:solidFill>
                <a:latin typeface="Comic Sans MS"/>
                <a:cs typeface="Arial" charset="0"/>
              </a:rPr>
              <a:t/>
            </a:r>
            <a:br>
              <a:rPr lang="ru-RU">
                <a:solidFill>
                  <a:srgbClr val="D17463"/>
                </a:solidFill>
                <a:latin typeface="Comic Sans MS"/>
                <a:cs typeface="Arial" charset="0"/>
              </a:rPr>
            </a:br>
            <a:r>
              <a:rPr lang="ru-RU" sz="3200" i="1">
                <a:solidFill>
                  <a:srgbClr val="000000"/>
                </a:solidFill>
                <a:latin typeface="Comic Sans MS"/>
                <a:cs typeface="Arial" charset="0"/>
              </a:rPr>
              <a:t>Що в тридцять — смерті в очі подивлюсь.</a:t>
            </a:r>
          </a:p>
          <a:p>
            <a:pPr algn="l"/>
            <a:r>
              <a:rPr lang="ru-RU" sz="3200" i="1">
                <a:solidFill>
                  <a:srgbClr val="000000"/>
                </a:solidFill>
                <a:latin typeface="Arial"/>
                <a:cs typeface="Arial" charset="0"/>
              </a:rPr>
              <a:t>1955р</a:t>
            </a:r>
          </a:p>
        </p:txBody>
      </p:sp>
    </p:spTree>
    <p:extLst>
      <p:ext uri="{BB962C8B-B14F-4D97-AF65-F5344CB8AC3E}">
        <p14:creationId xmlns:p14="http://schemas.microsoft.com/office/powerpoint/2010/main" val="1351651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Трагедія та потрясіння.</a:t>
            </a:r>
          </a:p>
        </p:txBody>
      </p:sp>
      <p:sp>
        <p:nvSpPr>
          <p:cNvPr id="3" name="Объект 2"/>
          <p:cNvSpPr>
            <a:spLocks noGrp="1"/>
          </p:cNvSpPr>
          <p:nvPr>
            <p:ph idx="1"/>
          </p:nvPr>
        </p:nvSpPr>
        <p:spPr/>
        <p:txBody>
          <a:bodyPr>
            <a:normAutofit fontScale="77500" lnSpcReduction="20000"/>
          </a:bodyPr>
          <a:lstStyle/>
          <a:p>
            <a:pPr marL="0" indent="0">
              <a:buNone/>
            </a:pPr>
            <a:r>
              <a:rPr lang="ru-RU" sz="2800"/>
              <a:t>- 13 грудня 1963р. поєт пішов з життя;</a:t>
            </a:r>
          </a:p>
          <a:p>
            <a:pPr marL="0" indent="0">
              <a:buNone/>
            </a:pPr>
            <a:r>
              <a:rPr lang="ru-RU" sz="2800"/>
              <a:t>- сонце, калина під час поховання;</a:t>
            </a:r>
          </a:p>
          <a:p>
            <a:pPr marL="0" indent="0">
              <a:buNone/>
            </a:pPr>
            <a:r>
              <a:rPr lang="ru-RU" sz="2800"/>
              <a:t>- дружина привела в сім*ю іншого чоловіка;</a:t>
            </a:r>
          </a:p>
          <a:p>
            <a:pPr marL="0" indent="0">
              <a:buNone/>
            </a:pPr>
            <a:r>
              <a:rPr lang="ru-RU" sz="2800"/>
              <a:t>- мати не сприймала сердцем рішення Люсі;</a:t>
            </a:r>
          </a:p>
          <a:p>
            <a:pPr marL="0" indent="0">
              <a:buNone/>
            </a:pPr>
            <a:r>
              <a:rPr lang="ru-RU" sz="2800"/>
              <a:t>- Ганна Федорівна переїхала до 1-кімнатної квартири, яку перетворила на  світлицю поета;</a:t>
            </a:r>
          </a:p>
          <a:p>
            <a:pPr marL="0" indent="0">
              <a:buNone/>
            </a:pPr>
            <a:r>
              <a:rPr lang="ru-RU" sz="2800"/>
              <a:t>- мати у 1995 р. отпримала премію Т. Шевченка;</a:t>
            </a:r>
          </a:p>
          <a:p>
            <a:pPr marL="0" indent="0">
              <a:buNone/>
            </a:pPr>
            <a:r>
              <a:rPr lang="ru-RU" sz="2800"/>
              <a:t>- пережила на 35 сина у 90 років, похована поруч із сином .</a:t>
            </a:r>
          </a:p>
          <a:p>
            <a:pPr marL="0" indent="0">
              <a:buNone/>
            </a:pPr>
            <a:endParaRPr lang="ru-RU"/>
          </a:p>
        </p:txBody>
      </p:sp>
    </p:spTree>
    <p:extLst>
      <p:ext uri="{BB962C8B-B14F-4D97-AF65-F5344CB8AC3E}">
        <p14:creationId xmlns:p14="http://schemas.microsoft.com/office/powerpoint/2010/main" val="82689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4577" y="1770623"/>
            <a:ext cx="9601196" cy="1303867"/>
          </a:xfrm>
        </p:spPr>
        <p:txBody>
          <a:bodyPr>
            <a:normAutofit fontScale="90000"/>
          </a:bodyPr>
          <a:lstStyle/>
          <a:p>
            <a:r>
              <a:rPr lang="ru-RU" sz="4000">
                <a:latin typeface="Verdana" charset="0"/>
                <a:ea typeface="Verdana" charset="0"/>
                <a:cs typeface="Verdana" charset="0"/>
              </a:rPr>
              <a:t>Не  стала  навколішки  гордість  моя...</a:t>
            </a:r>
            <a:r>
              <a:rPr lang="ru-RU">
                <a:latin typeface="Verdana" charset="0"/>
                <a:ea typeface="Verdana" charset="0"/>
                <a:cs typeface="Verdana" charset="0"/>
              </a:rPr>
              <a:t/>
            </a:r>
            <a:br>
              <a:rPr lang="ru-RU">
                <a:latin typeface="Verdana" charset="0"/>
                <a:ea typeface="Verdana" charset="0"/>
                <a:cs typeface="Verdana" charset="0"/>
              </a:rPr>
            </a:br>
            <a:r>
              <a:rPr lang="ru-RU" sz="4000">
                <a:latin typeface="Verdana" charset="0"/>
                <a:ea typeface="Verdana" charset="0"/>
                <a:cs typeface="Verdana" charset="0"/>
              </a:rPr>
              <a:t>Ліниво  тяглася  отара  хвилин...</a:t>
            </a:r>
            <a:r>
              <a:rPr lang="ru-RU">
                <a:latin typeface="Verdana" charset="0"/>
                <a:ea typeface="Verdana" charset="0"/>
                <a:cs typeface="Verdana" charset="0"/>
              </a:rPr>
              <a:t/>
            </a:r>
            <a:br>
              <a:rPr lang="ru-RU">
                <a:latin typeface="Verdana" charset="0"/>
                <a:ea typeface="Verdana" charset="0"/>
                <a:cs typeface="Verdana" charset="0"/>
              </a:rPr>
            </a:br>
            <a:r>
              <a:rPr lang="ru-RU" sz="4000">
                <a:latin typeface="Verdana" charset="0"/>
                <a:ea typeface="Verdana" charset="0"/>
                <a:cs typeface="Verdana" charset="0"/>
              </a:rPr>
              <a:t>На  світі  безліч  таких,  як  я,</a:t>
            </a:r>
            <a:r>
              <a:rPr lang="ru-RU">
                <a:latin typeface="Verdana" charset="0"/>
                <a:ea typeface="Verdana" charset="0"/>
                <a:cs typeface="Verdana" charset="0"/>
              </a:rPr>
              <a:t/>
            </a:r>
            <a:br>
              <a:rPr lang="ru-RU">
                <a:latin typeface="Verdana" charset="0"/>
                <a:ea typeface="Verdana" charset="0"/>
                <a:cs typeface="Verdana" charset="0"/>
              </a:rPr>
            </a:br>
            <a:r>
              <a:rPr lang="ru-RU" sz="4000">
                <a:latin typeface="Verdana" charset="0"/>
                <a:ea typeface="Verdana" charset="0"/>
                <a:cs typeface="Verdana" charset="0"/>
              </a:rPr>
              <a:t>Та  я,  їйбогу,  один.</a:t>
            </a:r>
          </a:p>
        </p:txBody>
      </p:sp>
      <p:sp>
        <p:nvSpPr>
          <p:cNvPr id="3" name="Объект 2"/>
          <p:cNvSpPr>
            <a:spLocks noGrp="1"/>
          </p:cNvSpPr>
          <p:nvPr>
            <p:ph idx="1"/>
          </p:nvPr>
        </p:nvSpPr>
        <p:spPr>
          <a:xfrm>
            <a:off x="1308970" y="3915307"/>
            <a:ext cx="9601200" cy="1897987"/>
          </a:xfrm>
          <a:solidFill>
            <a:schemeClr val="bg1"/>
          </a:solidFill>
        </p:spPr>
        <p:txBody>
          <a:bodyPr/>
          <a:lstStyle/>
          <a:p>
            <a:pPr marL="0" indent="0" algn="just">
              <a:buNone/>
            </a:pPr>
            <a:r>
              <a:rPr lang="ru-RU">
                <a:solidFill>
                  <a:srgbClr val="464646"/>
                </a:solidFill>
                <a:latin typeface="Verdana" charset="0"/>
                <a:ea typeface="Verdana" charset="0"/>
                <a:cs typeface="Verdana" charset="0"/>
              </a:rPr>
              <a:t>Євген Сверстюк у спогадах випередив Василевих друзів дитинства: «Шевченко розмовляв із Богом, присутність якого відчував постійно. Симоненко навчився говорити, як перед Богом».</a:t>
            </a:r>
          </a:p>
        </p:txBody>
      </p:sp>
    </p:spTree>
    <p:extLst>
      <p:ext uri="{BB962C8B-B14F-4D97-AF65-F5344CB8AC3E}">
        <p14:creationId xmlns:p14="http://schemas.microsoft.com/office/powerpoint/2010/main" val="327153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Дякую за увагу!</a:t>
            </a:r>
          </a:p>
        </p:txBody>
      </p:sp>
      <p:sp>
        <p:nvSpPr>
          <p:cNvPr id="3" name="Объект 2"/>
          <p:cNvSpPr>
            <a:spLocks noGrp="1"/>
          </p:cNvSpPr>
          <p:nvPr>
            <p:ph idx="1"/>
          </p:nvPr>
        </p:nvSpPr>
        <p:spPr>
          <a:xfrm>
            <a:off x="1333902" y="4102343"/>
            <a:ext cx="9601196" cy="3318936"/>
          </a:xfrm>
        </p:spPr>
        <p:txBody>
          <a:bodyPr/>
          <a:lstStyle/>
          <a:p>
            <a:pPr marL="0" indent="0" algn="r">
              <a:buNone/>
            </a:pPr>
            <a:r>
              <a:rPr lang="ru-RU">
                <a:latin typeface="Garamond"/>
              </a:rPr>
              <a:t>Презентацію підготувала </a:t>
            </a:r>
          </a:p>
          <a:p>
            <a:pPr marL="0" indent="0" algn="r">
              <a:buNone/>
            </a:pPr>
            <a:r>
              <a:rPr lang="ru-RU"/>
              <a:t> учениця 11-А класу</a:t>
            </a:r>
          </a:p>
          <a:p>
            <a:pPr marL="0" indent="0" algn="r">
              <a:buNone/>
            </a:pPr>
            <a:r>
              <a:rPr lang="ru-RU"/>
              <a:t> Скрипка Аліна</a:t>
            </a:r>
          </a:p>
          <a:p>
            <a:endParaRPr lang="ru-RU"/>
          </a:p>
        </p:txBody>
      </p:sp>
      <p:pic>
        <p:nvPicPr>
          <p:cNvPr id="4" name="Рисунок 3" descr="11my8Rh3prk.jpg"/>
          <p:cNvPicPr>
            <a:picLocks noChangeAspect="1"/>
          </p:cNvPicPr>
          <p:nvPr/>
        </p:nvPicPr>
        <p:blipFill>
          <a:blip r:embed="rId3"/>
          <a:stretch>
            <a:fillRect/>
          </a:stretch>
        </p:blipFill>
        <p:spPr>
          <a:xfrm>
            <a:off x="748553" y="2025072"/>
            <a:ext cx="3257716" cy="3876703"/>
          </a:xfrm>
          <a:prstGeom prst="rect">
            <a:avLst/>
          </a:prstGeom>
        </p:spPr>
      </p:pic>
    </p:spTree>
    <p:extLst>
      <p:ext uri="{BB962C8B-B14F-4D97-AF65-F5344CB8AC3E}">
        <p14:creationId xmlns:p14="http://schemas.microsoft.com/office/powerpoint/2010/main" val="205608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Дитинство.</a:t>
            </a:r>
          </a:p>
        </p:txBody>
      </p:sp>
      <p:pic>
        <p:nvPicPr>
          <p:cNvPr id="4" name="Объект 3" descr="44-6-2.jpg"/>
          <p:cNvPicPr>
            <a:picLocks noGrp="1" noChangeAspect="1"/>
          </p:cNvPicPr>
          <p:nvPr>
            <p:ph idx="1"/>
          </p:nvPr>
        </p:nvPicPr>
        <p:blipFill>
          <a:blip r:embed="rId3"/>
          <a:stretch>
            <a:fillRect/>
          </a:stretch>
        </p:blipFill>
        <p:spPr>
          <a:xfrm>
            <a:off x="8359923" y="2560852"/>
            <a:ext cx="2297697" cy="3317875"/>
          </a:xfrm>
        </p:spPr>
      </p:pic>
      <p:sp>
        <p:nvSpPr>
          <p:cNvPr id="5" name="TextBox 4"/>
          <p:cNvSpPr txBox="1"/>
          <p:nvPr/>
        </p:nvSpPr>
        <p:spPr>
          <a:xfrm>
            <a:off x="1050835" y="2960688"/>
            <a:ext cx="6419940" cy="2862322"/>
          </a:xfrm>
          <a:prstGeom prst="rect">
            <a:avLst/>
          </a:prstGeom>
        </p:spPr>
        <p:txBody>
          <a:bodyPr rtlCol="0">
            <a:spAutoFit/>
          </a:bodyPr>
          <a:lstStyle/>
          <a:p>
            <a:pPr algn="ctr"/>
            <a:r>
              <a:rPr lang="ru-RU" u="sng">
                <a:latin typeface=""/>
              </a:rPr>
              <a:t>Батько(Симоненко Андрій Леонтович)</a:t>
            </a:r>
            <a:r>
              <a:rPr lang="ru-RU">
                <a:latin typeface=""/>
              </a:rPr>
              <a:t> - той козак, що все гуляє; </a:t>
            </a:r>
          </a:p>
          <a:p>
            <a:pPr algn="ctr"/>
            <a:r>
              <a:rPr lang="ru-RU" u="sng">
                <a:latin typeface=""/>
              </a:rPr>
              <a:t>Мати(Щербань Ганна Федорівна)</a:t>
            </a:r>
            <a:r>
              <a:rPr lang="ru-RU">
                <a:latin typeface=""/>
              </a:rPr>
              <a:t> - до кінця життя була вірна своєму першому коханню;</a:t>
            </a:r>
          </a:p>
          <a:p>
            <a:pPr algn="ctr"/>
            <a:endParaRPr lang="ru-RU">
              <a:latin typeface=""/>
            </a:endParaRPr>
          </a:p>
          <a:p>
            <a:pPr algn="ctr"/>
            <a:endParaRPr lang="ru-RU">
              <a:latin typeface=""/>
            </a:endParaRPr>
          </a:p>
          <a:p>
            <a:pPr algn="ctr"/>
            <a:r>
              <a:rPr lang="ru-RU" i="1">
                <a:latin typeface=""/>
              </a:rPr>
              <a:t>В мене була лиш мати,</a:t>
            </a:r>
            <a:br>
              <a:rPr lang="ru-RU" i="1">
                <a:latin typeface=""/>
              </a:rPr>
            </a:br>
            <a:r>
              <a:rPr lang="ru-RU" i="1">
                <a:latin typeface=""/>
              </a:rPr>
              <a:t>Та був іще сивий дід,—</a:t>
            </a:r>
            <a:br>
              <a:rPr lang="ru-RU" i="1">
                <a:latin typeface=""/>
              </a:rPr>
            </a:br>
            <a:r>
              <a:rPr lang="ru-RU" i="1">
                <a:latin typeface=""/>
              </a:rPr>
              <a:t>Нікому не мовив «тату»</a:t>
            </a:r>
            <a:br>
              <a:rPr lang="ru-RU" i="1">
                <a:latin typeface=""/>
              </a:rPr>
            </a:br>
            <a:r>
              <a:rPr lang="ru-RU" i="1">
                <a:latin typeface=""/>
              </a:rPr>
              <a:t>І вірив, що так і слід.</a:t>
            </a:r>
          </a:p>
        </p:txBody>
      </p:sp>
    </p:spTree>
    <p:extLst>
      <p:ext uri="{BB962C8B-B14F-4D97-AF65-F5344CB8AC3E}">
        <p14:creationId xmlns:p14="http://schemas.microsoft.com/office/powerpoint/2010/main" val="113671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atin typeface="Garamond"/>
              </a:rPr>
              <a:t>Навчання.</a:t>
            </a:r>
          </a:p>
        </p:txBody>
      </p:sp>
      <p:sp>
        <p:nvSpPr>
          <p:cNvPr id="3" name="Объект 2"/>
          <p:cNvSpPr>
            <a:spLocks noGrp="1"/>
          </p:cNvSpPr>
          <p:nvPr>
            <p:ph idx="1"/>
          </p:nvPr>
        </p:nvSpPr>
        <p:spPr/>
        <p:txBody>
          <a:bodyPr/>
          <a:lstStyle/>
          <a:p>
            <a:pPr marL="0" indent="0">
              <a:buNone/>
            </a:pPr>
            <a:r>
              <a:rPr lang="ru-RU" b="1">
                <a:latin typeface=""/>
              </a:rPr>
              <a:t>-Біївська </a:t>
            </a:r>
            <a:r>
              <a:rPr lang="ru-RU" b="1">
                <a:latin typeface="Arial"/>
                <a:cs typeface="Arial"/>
              </a:rPr>
              <a:t>початкова школа</a:t>
            </a:r>
          </a:p>
          <a:p>
            <a:pPr marL="0" indent="0">
              <a:buNone/>
            </a:pPr>
            <a:r>
              <a:rPr lang="ru-RU" b="1">
                <a:latin typeface=""/>
              </a:rPr>
              <a:t>-Тарандиницька середня</a:t>
            </a:r>
          </a:p>
          <a:p>
            <a:pPr marL="0" indent="0">
              <a:buNone/>
            </a:pPr>
            <a:r>
              <a:rPr lang="ru-RU" b="1">
                <a:latin typeface=""/>
              </a:rPr>
              <a:t> школа(золота медаль)</a:t>
            </a:r>
          </a:p>
          <a:p>
            <a:pPr marL="0" indent="0">
              <a:buNone/>
            </a:pPr>
            <a:r>
              <a:rPr lang="ru-RU" b="1">
                <a:latin typeface=""/>
              </a:rPr>
              <a:t>-Університет</a:t>
            </a:r>
          </a:p>
          <a:p>
            <a:pPr marL="0" indent="0">
              <a:buNone/>
            </a:pPr>
            <a:r>
              <a:rPr lang="ru-RU" b="1">
                <a:latin typeface=""/>
              </a:rPr>
              <a:t> ім. Шевченка(жур.фак)</a:t>
            </a:r>
            <a:endParaRPr lang="ru-RU" b="1">
              <a:latin typeface="Garamond"/>
            </a:endParaRPr>
          </a:p>
        </p:txBody>
      </p:sp>
      <p:pic>
        <p:nvPicPr>
          <p:cNvPr id="4" name="Рисунок 3" descr="9c09d3c5a10d753d8aba5e0073b5245f.jpg"/>
          <p:cNvPicPr>
            <a:picLocks noChangeAspect="1"/>
          </p:cNvPicPr>
          <p:nvPr/>
        </p:nvPicPr>
        <p:blipFill>
          <a:blip r:embed="rId3"/>
          <a:stretch>
            <a:fillRect/>
          </a:stretch>
        </p:blipFill>
        <p:spPr>
          <a:xfrm>
            <a:off x="6482466" y="2518769"/>
            <a:ext cx="4482866" cy="3610169"/>
          </a:xfrm>
          <a:prstGeom prst="rect">
            <a:avLst/>
          </a:prstGeom>
        </p:spPr>
      </p:pic>
    </p:spTree>
    <p:extLst>
      <p:ext uri="{BB962C8B-B14F-4D97-AF65-F5344CB8AC3E}">
        <p14:creationId xmlns:p14="http://schemas.microsoft.com/office/powerpoint/2010/main" val="144831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Черкаси.</a:t>
            </a:r>
          </a:p>
        </p:txBody>
      </p:sp>
      <p:sp>
        <p:nvSpPr>
          <p:cNvPr id="3" name="Объект 2"/>
          <p:cNvSpPr>
            <a:spLocks noGrp="1"/>
          </p:cNvSpPr>
          <p:nvPr>
            <p:ph idx="1"/>
          </p:nvPr>
        </p:nvSpPr>
        <p:spPr/>
        <p:txBody>
          <a:bodyPr/>
          <a:lstStyle/>
          <a:p>
            <a:pPr marL="0" indent="0">
              <a:buNone/>
            </a:pPr>
            <a:r>
              <a:rPr lang="ru-RU"/>
              <a:t>- 1956р з Ст. Боряченко приїхали до Черкас на переддипломну практику;</a:t>
            </a:r>
          </a:p>
          <a:p>
            <a:pPr marL="0" indent="0">
              <a:buNone/>
            </a:pPr>
            <a:r>
              <a:rPr lang="ru-RU"/>
              <a:t>- були вільні посади в "Черкаській правді";</a:t>
            </a:r>
          </a:p>
          <a:p>
            <a:pPr marL="0" indent="0">
              <a:buNone/>
            </a:pPr>
            <a:r>
              <a:rPr lang="ru-RU"/>
              <a:t>- їздив до Києва лише на екзамени та захист дипломної;</a:t>
            </a:r>
          </a:p>
        </p:txBody>
      </p:sp>
    </p:spTree>
    <p:extLst>
      <p:ext uri="{BB962C8B-B14F-4D97-AF65-F5344CB8AC3E}">
        <p14:creationId xmlns:p14="http://schemas.microsoft.com/office/powerpoint/2010/main" val="146097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1283" y="418010"/>
            <a:ext cx="9601196" cy="1303867"/>
          </a:xfrm>
        </p:spPr>
        <p:txBody>
          <a:bodyPr/>
          <a:lstStyle/>
          <a:p>
            <a:r>
              <a:rPr lang="ru-RU"/>
              <a:t>Перше кохання.</a:t>
            </a:r>
          </a:p>
        </p:txBody>
      </p:sp>
      <p:pic>
        <p:nvPicPr>
          <p:cNvPr id="4" name="Объект 3" descr="57c34b8d12215166bcd1d0dc7c690fd8.jpg"/>
          <p:cNvPicPr>
            <a:picLocks noGrp="1" noChangeAspect="1"/>
          </p:cNvPicPr>
          <p:nvPr>
            <p:ph idx="1"/>
          </p:nvPr>
        </p:nvPicPr>
        <p:blipFill>
          <a:blip r:embed="rId3"/>
          <a:stretch>
            <a:fillRect/>
          </a:stretch>
        </p:blipFill>
        <p:spPr>
          <a:xfrm>
            <a:off x="8016875" y="1338263"/>
            <a:ext cx="3402381" cy="3927984"/>
          </a:xfrm>
        </p:spPr>
      </p:pic>
      <p:sp>
        <p:nvSpPr>
          <p:cNvPr id="5" name="TextBox 4"/>
          <p:cNvSpPr txBox="1"/>
          <p:nvPr/>
        </p:nvSpPr>
        <p:spPr>
          <a:xfrm>
            <a:off x="955685" y="1743742"/>
            <a:ext cx="6299438" cy="4401205"/>
          </a:xfrm>
          <a:prstGeom prst="rect">
            <a:avLst/>
          </a:prstGeom>
        </p:spPr>
        <p:txBody>
          <a:bodyPr rtlCol="0">
            <a:spAutoFit/>
          </a:bodyPr>
          <a:lstStyle/>
          <a:p>
            <a:r>
              <a:rPr lang="ru-RU" b="1" u="sng">
                <a:latin typeface=""/>
              </a:rPr>
              <a:t> </a:t>
            </a:r>
            <a:r>
              <a:rPr lang="ru-RU" sz="2000" b="1" u="sng">
                <a:latin typeface=""/>
              </a:rPr>
              <a:t>- Люся</a:t>
            </a:r>
            <a:r>
              <a:rPr lang="ru-RU" sz="2000">
                <a:latin typeface=""/>
              </a:rPr>
              <a:t> - кур*єр обласної друкарні;</a:t>
            </a:r>
          </a:p>
          <a:p>
            <a:r>
              <a:rPr lang="ru-RU" sz="2000">
                <a:latin typeface=""/>
              </a:rPr>
              <a:t>- Вони зі Станіславом обидва були зацікавлені нею;</a:t>
            </a:r>
          </a:p>
          <a:p>
            <a:r>
              <a:rPr lang="ru-RU" sz="2000">
                <a:latin typeface=""/>
              </a:rPr>
              <a:t>- соромився зізнатись;</a:t>
            </a:r>
          </a:p>
          <a:p>
            <a:r>
              <a:rPr lang="ru-RU" sz="2000">
                <a:latin typeface=""/>
              </a:rPr>
              <a:t>- писав вірші для неї;</a:t>
            </a:r>
          </a:p>
          <a:p>
            <a:r>
              <a:rPr lang="ru-RU" sz="2000">
                <a:latin typeface=""/>
              </a:rPr>
              <a:t>- "Люся, Люся, я боюся, що влюблюся";(відч)</a:t>
            </a:r>
          </a:p>
          <a:p>
            <a:r>
              <a:rPr lang="ru-RU" sz="2000">
                <a:latin typeface=""/>
              </a:rPr>
              <a:t>- одружились;</a:t>
            </a:r>
          </a:p>
          <a:p>
            <a:r>
              <a:rPr lang="ru-RU" sz="2000">
                <a:latin typeface=""/>
              </a:rPr>
              <a:t>- народився син Олесь;</a:t>
            </a:r>
          </a:p>
          <a:p>
            <a:r>
              <a:rPr lang="ru-RU" sz="2000">
                <a:latin typeface=""/>
              </a:rPr>
              <a:t>- отпримали квартиру з видом на Дніпро;</a:t>
            </a:r>
          </a:p>
          <a:p>
            <a:r>
              <a:rPr lang="ru-RU" sz="2000">
                <a:latin typeface=""/>
              </a:rPr>
              <a:t>- одного разу приїздив батько; "А тепер, батьку, бувайте здорові...";</a:t>
            </a:r>
          </a:p>
          <a:p>
            <a:r>
              <a:rPr lang="ru-RU" sz="2000">
                <a:latin typeface=""/>
              </a:rPr>
              <a:t>- забрав до себе матір Ганну;</a:t>
            </a:r>
          </a:p>
          <a:p>
            <a:r>
              <a:rPr lang="ru-RU" sz="2000">
                <a:latin typeface=""/>
              </a:rPr>
              <a:t>- "Ти - величина, а я хто?"</a:t>
            </a:r>
          </a:p>
          <a:p>
            <a:r>
              <a:rPr lang="ru-RU" sz="2000">
                <a:latin typeface=""/>
              </a:rPr>
              <a:t>- "Малюсю, все одно я люблю тебе більше, ніж ти мене, БІЛЬШЕ, розумієш?" </a:t>
            </a:r>
          </a:p>
        </p:txBody>
      </p:sp>
    </p:spTree>
    <p:extLst>
      <p:ext uri="{BB962C8B-B14F-4D97-AF65-F5344CB8AC3E}">
        <p14:creationId xmlns:p14="http://schemas.microsoft.com/office/powerpoint/2010/main" val="89471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Принцеса Діана-Рене</a:t>
            </a:r>
          </a:p>
        </p:txBody>
      </p:sp>
      <p:pic>
        <p:nvPicPr>
          <p:cNvPr id="4" name="Объект 3" descr="c3abd708fb9ca7c98a34d907dcb47944.jpg"/>
          <p:cNvPicPr>
            <a:picLocks noGrp="1" noChangeAspect="1"/>
          </p:cNvPicPr>
          <p:nvPr>
            <p:ph idx="1"/>
          </p:nvPr>
        </p:nvPicPr>
        <p:blipFill>
          <a:blip r:embed="rId3"/>
          <a:stretch>
            <a:fillRect/>
          </a:stretch>
        </p:blipFill>
        <p:spPr>
          <a:xfrm>
            <a:off x="8185279" y="2177258"/>
            <a:ext cx="3284808" cy="3804833"/>
          </a:xfrm>
        </p:spPr>
      </p:pic>
      <p:sp>
        <p:nvSpPr>
          <p:cNvPr id="5" name="TextBox 4"/>
          <p:cNvSpPr txBox="1"/>
          <p:nvPr/>
        </p:nvSpPr>
        <p:spPr>
          <a:xfrm>
            <a:off x="830263" y="2511425"/>
            <a:ext cx="7070725" cy="3754874"/>
          </a:xfrm>
          <a:prstGeom prst="rect">
            <a:avLst/>
          </a:prstGeom>
        </p:spPr>
        <p:txBody>
          <a:bodyPr rtlCol="0">
            <a:spAutoFit/>
          </a:bodyPr>
          <a:lstStyle/>
          <a:p>
            <a:r>
              <a:rPr lang="ru-RU" b="1">
                <a:latin typeface=""/>
              </a:rPr>
              <a:t> </a:t>
            </a:r>
            <a:r>
              <a:rPr lang="ru-RU" sz="2000" b="1" u="sng">
                <a:latin typeface=""/>
              </a:rPr>
              <a:t>- Ніна Черняк</a:t>
            </a:r>
            <a:r>
              <a:rPr lang="ru-RU" sz="2000">
                <a:latin typeface=""/>
              </a:rPr>
              <a:t> - поетеса-початківець(працівниця електростанціі);</a:t>
            </a:r>
          </a:p>
          <a:p>
            <a:r>
              <a:rPr lang="ru-RU" sz="2000">
                <a:latin typeface=""/>
              </a:rPr>
              <a:t>- принесла до редакції свої вірші;</a:t>
            </a:r>
          </a:p>
          <a:p>
            <a:r>
              <a:rPr lang="ru-RU" sz="2000">
                <a:solidFill>
                  <a:srgbClr val="000000"/>
                </a:solidFill>
                <a:latin typeface=""/>
              </a:rPr>
              <a:t>- Василь Симоненко став її першим критиком:</a:t>
            </a:r>
          </a:p>
          <a:p>
            <a:r>
              <a:rPr lang="ru-RU" sz="2000" i="1">
                <a:solidFill>
                  <a:srgbClr val="000000"/>
                </a:solidFill>
                <a:latin typeface=""/>
              </a:rPr>
              <a:t>"Ось, ти - гарна і молода, але на тобі, вибач, поношене пальтичко, старенький шарф... А надінь на тебе гарну сукню, сережки, намисто, а на груди брошку с діамантами... Глянеш на тебе - і погляду не одведеш! Не Ніна Черняк, а справжня принцеса! Так і в поезії: ти пишеш просто, в цьому є своя краса. А проте якийсь рядок повинен засяяти як діамант."</a:t>
            </a:r>
          </a:p>
          <a:p>
            <a:r>
              <a:rPr lang="ru-RU" sz="2000">
                <a:solidFill>
                  <a:srgbClr val="000000"/>
                </a:solidFill>
                <a:latin typeface=""/>
              </a:rPr>
              <a:t>- запропонував псевдонім "Принцеса Діана-Рене".</a:t>
            </a:r>
          </a:p>
        </p:txBody>
      </p:sp>
    </p:spTree>
    <p:extLst>
      <p:ext uri="{BB962C8B-B14F-4D97-AF65-F5344CB8AC3E}">
        <p14:creationId xmlns:p14="http://schemas.microsoft.com/office/powerpoint/2010/main" val="85981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1960-ті роки</a:t>
            </a:r>
          </a:p>
        </p:txBody>
      </p:sp>
      <p:sp>
        <p:nvSpPr>
          <p:cNvPr id="3" name="Объект 2"/>
          <p:cNvSpPr>
            <a:spLocks noGrp="1"/>
          </p:cNvSpPr>
          <p:nvPr>
            <p:ph idx="1"/>
          </p:nvPr>
        </p:nvSpPr>
        <p:spPr/>
        <p:txBody>
          <a:bodyPr>
            <a:normAutofit lnSpcReduction="10000"/>
          </a:bodyPr>
          <a:lstStyle/>
          <a:p>
            <a:pPr marL="0" indent="0">
              <a:buNone/>
            </a:pPr>
            <a:r>
              <a:rPr lang="ru-RU">
                <a:solidFill>
                  <a:srgbClr val="262626"/>
                </a:solidFill>
                <a:latin typeface="Garamond"/>
              </a:rPr>
              <a:t>- під впливом "відлиги";</a:t>
            </a:r>
          </a:p>
          <a:p>
            <a:pPr marL="0" indent="0">
              <a:buNone/>
            </a:pPr>
            <a:r>
              <a:rPr lang="ru-RU">
                <a:solidFill>
                  <a:srgbClr val="262626"/>
                </a:solidFill>
                <a:latin typeface="Garamond"/>
              </a:rPr>
              <a:t>- клуб творчої молоді;</a:t>
            </a:r>
          </a:p>
          <a:p>
            <a:pPr marL="0" indent="0">
              <a:buNone/>
            </a:pPr>
            <a:r>
              <a:rPr lang="ru-RU">
                <a:solidFill>
                  <a:srgbClr val="262626"/>
                </a:solidFill>
                <a:latin typeface="Garamond"/>
              </a:rPr>
              <a:t>- заввіділ новоствореної газети "Молодь Черкащини";</a:t>
            </a:r>
          </a:p>
          <a:p>
            <a:pPr marL="0" indent="0">
              <a:buNone/>
            </a:pPr>
            <a:r>
              <a:rPr lang="ru-RU">
                <a:solidFill>
                  <a:srgbClr val="262626"/>
                </a:solidFill>
                <a:latin typeface="Garamond"/>
              </a:rPr>
              <a:t>- разом з А. Горською обійшли селян, зібрали свідчення;</a:t>
            </a:r>
          </a:p>
          <a:p>
            <a:pPr marL="0" indent="0">
              <a:buNone/>
            </a:pPr>
            <a:r>
              <a:rPr lang="ru-RU">
                <a:solidFill>
                  <a:srgbClr val="262626"/>
                </a:solidFill>
                <a:latin typeface="Garamond"/>
              </a:rPr>
              <a:t>- виявили урочище, де більшовицькі кати ховали сліди своїх злочинів;</a:t>
            </a:r>
          </a:p>
          <a:p>
            <a:pPr marL="0" indent="0">
              <a:buNone/>
            </a:pPr>
            <a:r>
              <a:rPr lang="ru-RU">
                <a:solidFill>
                  <a:srgbClr val="262626"/>
                </a:solidFill>
                <a:latin typeface="Garamond"/>
              </a:rPr>
              <a:t>- випадок на галявині, що справив враження;</a:t>
            </a:r>
          </a:p>
          <a:p>
            <a:pPr marL="0" indent="0">
              <a:buNone/>
            </a:pPr>
            <a:r>
              <a:rPr lang="ru-RU">
                <a:solidFill>
                  <a:srgbClr val="262626"/>
                </a:solidFill>
                <a:latin typeface="Garamond"/>
              </a:rPr>
              <a:t>- меморандум з вимогою оприлюднення місць поховань;</a:t>
            </a:r>
          </a:p>
        </p:txBody>
      </p:sp>
    </p:spTree>
    <p:extLst>
      <p:ext uri="{BB962C8B-B14F-4D97-AF65-F5344CB8AC3E}">
        <p14:creationId xmlns:p14="http://schemas.microsoft.com/office/powerpoint/2010/main" val="405876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1841" y="810503"/>
            <a:ext cx="9601196" cy="1303867"/>
          </a:xfrm>
        </p:spPr>
        <p:txBody>
          <a:bodyPr/>
          <a:lstStyle/>
          <a:p>
            <a:r>
              <a:rPr lang="ru-RU"/>
              <a:t>1962 рік</a:t>
            </a:r>
          </a:p>
        </p:txBody>
      </p:sp>
      <p:sp>
        <p:nvSpPr>
          <p:cNvPr id="3" name="Объект 2"/>
          <p:cNvSpPr>
            <a:spLocks noGrp="1"/>
          </p:cNvSpPr>
          <p:nvPr>
            <p:ph idx="1"/>
          </p:nvPr>
        </p:nvSpPr>
        <p:spPr>
          <a:xfrm>
            <a:off x="1059644" y="2543707"/>
            <a:ext cx="9601196" cy="3318936"/>
          </a:xfrm>
        </p:spPr>
        <p:txBody>
          <a:bodyPr>
            <a:normAutofit lnSpcReduction="10000"/>
          </a:bodyPr>
          <a:lstStyle/>
          <a:p>
            <a:pPr marL="0" indent="0">
              <a:buNone/>
            </a:pPr>
            <a:r>
              <a:rPr lang="ru-RU"/>
              <a:t>- зустріч з товаришем влітку;</a:t>
            </a:r>
          </a:p>
          <a:p>
            <a:pPr marL="0" indent="0">
              <a:buNone/>
            </a:pPr>
            <a:r>
              <a:rPr lang="ru-RU"/>
              <a:t>- інцидент у буфеті;</a:t>
            </a:r>
          </a:p>
          <a:p>
            <a:pPr marL="0" indent="0">
              <a:buNone/>
            </a:pPr>
            <a:r>
              <a:rPr lang="ru-RU">
                <a:solidFill>
                  <a:srgbClr val="262626"/>
                </a:solidFill>
                <a:latin typeface="Garamond"/>
              </a:rPr>
              <a:t>- побиття кгб;</a:t>
            </a:r>
          </a:p>
          <a:p>
            <a:pPr marL="0" indent="0">
              <a:buNone/>
            </a:pPr>
            <a:r>
              <a:rPr lang="ru-RU">
                <a:solidFill>
                  <a:srgbClr val="262626"/>
                </a:solidFill>
                <a:latin typeface="Garamond"/>
              </a:rPr>
              <a:t>- лікарня;(дружина майже жила</a:t>
            </a:r>
          </a:p>
          <a:p>
            <a:pPr marL="0" indent="0">
              <a:buNone/>
            </a:pPr>
            <a:r>
              <a:rPr lang="ru-RU">
                <a:solidFill>
                  <a:srgbClr val="262626"/>
                </a:solidFill>
                <a:latin typeface="Garamond"/>
              </a:rPr>
              <a:t> у палаті, приходили друзі)</a:t>
            </a:r>
          </a:p>
          <a:p>
            <a:pPr marL="0" indent="0">
              <a:buNone/>
            </a:pPr>
            <a:r>
              <a:rPr lang="ru-RU">
                <a:solidFill>
                  <a:srgbClr val="262626"/>
                </a:solidFill>
                <a:latin typeface="Garamond"/>
              </a:rPr>
              <a:t>-останній вірш;</a:t>
            </a:r>
          </a:p>
          <a:p>
            <a:pPr marL="0" indent="0">
              <a:buNone/>
            </a:pPr>
            <a:r>
              <a:rPr lang="ru-RU">
                <a:solidFill>
                  <a:srgbClr val="262626"/>
                </a:solidFill>
                <a:latin typeface="Garamond"/>
              </a:rPr>
              <a:t>- кетяги червоної калини;</a:t>
            </a:r>
          </a:p>
        </p:txBody>
      </p:sp>
      <p:sp>
        <p:nvSpPr>
          <p:cNvPr id="4" name="TextBox 3"/>
          <p:cNvSpPr txBox="1"/>
          <p:nvPr/>
        </p:nvSpPr>
        <p:spPr>
          <a:xfrm>
            <a:off x="7105779" y="1172107"/>
            <a:ext cx="3465512" cy="5293757"/>
          </a:xfrm>
          <a:prstGeom prst="rect">
            <a:avLst/>
          </a:prstGeom>
        </p:spPr>
        <p:txBody>
          <a:bodyPr rtlCol="0">
            <a:spAutoFit/>
          </a:bodyPr>
          <a:lstStyle/>
          <a:p>
            <a:pPr algn="ctr"/>
            <a:endParaRPr lang="ru-RU" sz="1600">
              <a:solidFill>
                <a:srgbClr val="141823"/>
              </a:solidFill>
              <a:latin typeface="Arial Black"/>
              <a:cs typeface="Helvetica" charset="0"/>
            </a:endParaRPr>
          </a:p>
          <a:p>
            <a:pPr algn="ctr"/>
            <a:r>
              <a:rPr lang="ru-RU" sz="1600">
                <a:solidFill>
                  <a:srgbClr val="141823"/>
                </a:solidFill>
                <a:latin typeface="Arial Black"/>
                <a:cs typeface="Helvetica" charset="0"/>
              </a:rPr>
              <a:t>Маленьке — не смішне,</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Адже мале і зерно,</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Що силу велетням і геніям несе.</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Мале тоді смішне,</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Коли воно мізерне,</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Коли себе поставить над усе.</a:t>
            </a:r>
          </a:p>
          <a:p>
            <a:pPr algn="ctr"/>
            <a:r>
              <a:rPr lang="ru-RU" sz="1600">
                <a:solidFill>
                  <a:srgbClr val="141823"/>
                </a:solidFill>
                <a:latin typeface="Arial Black"/>
                <a:cs typeface="Helvetica" charset="0"/>
              </a:rPr>
              <a:t>Але скажіть, хіба такого мало,</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Хіба такі випадки не були,</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Коли мале, як прапор, піднімали</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І йшли за ним народи, мов осли?</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І чи тоді мізерне та смішне</a:t>
            </a:r>
            <a:r>
              <a:rPr lang="ru-RU">
                <a:solidFill>
                  <a:srgbClr val="141823"/>
                </a:solidFill>
                <a:latin typeface="Helvetica" charset="0"/>
                <a:cs typeface="Helvetica" charset="0"/>
              </a:rPr>
              <a:t/>
            </a:r>
            <a:br>
              <a:rPr lang="ru-RU">
                <a:solidFill>
                  <a:srgbClr val="141823"/>
                </a:solidFill>
                <a:latin typeface="Helvetica" charset="0"/>
                <a:cs typeface="Helvetica" charset="0"/>
              </a:rPr>
            </a:br>
            <a:r>
              <a:rPr lang="ru-RU" sz="1600">
                <a:solidFill>
                  <a:srgbClr val="141823"/>
                </a:solidFill>
                <a:latin typeface="Arial Black"/>
                <a:cs typeface="Helvetica" charset="0"/>
              </a:rPr>
              <a:t>Не оберталось раптом у страшне?</a:t>
            </a:r>
          </a:p>
          <a:p>
            <a:pPr algn="ctr"/>
            <a:r>
              <a:rPr lang="ru-RU" sz="1600">
                <a:solidFill>
                  <a:srgbClr val="141823"/>
                </a:solidFill>
                <a:latin typeface="Arial Black"/>
                <a:cs typeface="Helvetica" charset="0"/>
              </a:rPr>
              <a:t>19.09.1963</a:t>
            </a:r>
          </a:p>
          <a:p>
            <a:pPr algn="ctr"/>
            <a:endParaRPr lang="ru-RU"/>
          </a:p>
        </p:txBody>
      </p:sp>
    </p:spTree>
    <p:extLst>
      <p:ext uri="{BB962C8B-B14F-4D97-AF65-F5344CB8AC3E}">
        <p14:creationId xmlns:p14="http://schemas.microsoft.com/office/powerpoint/2010/main" val="401639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atin typeface="Garamond"/>
              </a:rPr>
              <a:t>Лист.</a:t>
            </a:r>
          </a:p>
        </p:txBody>
      </p:sp>
      <p:sp>
        <p:nvSpPr>
          <p:cNvPr id="3" name="Объект 2"/>
          <p:cNvSpPr>
            <a:spLocks noGrp="1"/>
          </p:cNvSpPr>
          <p:nvPr>
            <p:ph idx="1"/>
          </p:nvPr>
        </p:nvSpPr>
        <p:spPr/>
        <p:txBody>
          <a:bodyPr>
            <a:normAutofit fontScale="92500" lnSpcReduction="10000"/>
          </a:bodyPr>
          <a:lstStyle/>
          <a:p>
            <a:r>
              <a:rPr lang="ru-RU">
                <a:solidFill>
                  <a:srgbClr val="464646"/>
                </a:solidFill>
                <a:latin typeface="Verdana" charset="0"/>
                <a:ea typeface="Verdana" charset="0"/>
                <a:cs typeface="Verdana" charset="0"/>
              </a:rPr>
              <a:t>«Можливо, завтра мене вже не буде. Звісно, література перенесе цю майже безболісну для неї втрату. Але я не можу піти з життя, не подбавши про долю моєї сім’ї, особливо матері. Мама моя пропрацювала в колгоспі 27 років, але, незважаючи на це, змушена вдовольнятися роллю «утриманки». Перший день моєї смерті може стати першим днем її жебрацького животіння. Від усього серця прошу Вас не допустити того і, коли це можливо, виділити їй з коштів Літфонду бодай мінімальну суму, котра гарантувала б її від голодної смерті».</a:t>
            </a:r>
          </a:p>
        </p:txBody>
      </p:sp>
    </p:spTree>
    <p:extLst>
      <p:ext uri="{BB962C8B-B14F-4D97-AF65-F5344CB8AC3E}">
        <p14:creationId xmlns:p14="http://schemas.microsoft.com/office/powerpoint/2010/main" val="34115888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0</Words>
  <Application>Microsoft Office PowerPoint</Application>
  <PresentationFormat>Широкоэкранный</PresentationFormat>
  <Paragraphs>0</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Натуральные материалы</vt:lpstr>
      <vt:lpstr>Василь Симоненко</vt:lpstr>
      <vt:lpstr>Дитинство.</vt:lpstr>
      <vt:lpstr>Навчання.</vt:lpstr>
      <vt:lpstr>Черкаси.</vt:lpstr>
      <vt:lpstr>Перше кохання.</vt:lpstr>
      <vt:lpstr>Принцеса Діана-Рене</vt:lpstr>
      <vt:lpstr>1960-ті роки</vt:lpstr>
      <vt:lpstr>1962 рік</vt:lpstr>
      <vt:lpstr>Лист.</vt:lpstr>
      <vt:lpstr>Трагедія та потрясіння.</vt:lpstr>
      <vt:lpstr>Не  стала  навколішки  гордість  моя... Ліниво  тяглася  отара  хвилин... На  світі  безліч  таких,  як  я, Та  я,  їйбогу,  один.</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Василь Симоненко</dc:title>
  <dc:creator/>
  <cp:lastModifiedBy/>
  <cp:revision>8</cp:revision>
  <dcterms:created xsi:type="dcterms:W3CDTF">2012-07-30T23:42:41Z</dcterms:created>
  <dcterms:modified xsi:type="dcterms:W3CDTF">2015-02-10T00:25:18Z</dcterms:modified>
</cp:coreProperties>
</file>