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6" r:id="rId5"/>
    <p:sldId id="258" r:id="rId6"/>
    <p:sldId id="262" r:id="rId7"/>
    <p:sldId id="260" r:id="rId8"/>
    <p:sldId id="269" r:id="rId9"/>
    <p:sldId id="267" r:id="rId10"/>
    <p:sldId id="265" r:id="rId11"/>
    <p:sldId id="263" r:id="rId12"/>
    <p:sldId id="264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84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82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08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47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9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09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02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42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104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49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59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774F-8CC7-4A4D-9FD0-F788B71364BD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2DE4-F03D-4CBD-B0E0-DD82E7767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3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84611"/>
            <a:ext cx="7632848" cy="298840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10.</a:t>
            </a:r>
            <a:r>
              <a:rPr lang="uk-UA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ПРОДУКТИВНІСТЬ ПРАЦІ ЯК ПОКАЗНИК ЕКОНОМІЧНОЇ ЕФЕКТИВНОСТІ ФІРМИ</a:t>
            </a:r>
            <a:endParaRPr lang="uk-UA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0088" y="5073321"/>
            <a:ext cx="6400800" cy="1752600"/>
          </a:xfrm>
        </p:spPr>
        <p:txBody>
          <a:bodyPr/>
          <a:lstStyle/>
          <a:p>
            <a:pPr algn="l"/>
            <a:r>
              <a:rPr lang="uk-UA" dirty="0" smtClean="0"/>
              <a:t>Підготувала: </a:t>
            </a:r>
            <a:r>
              <a:rPr lang="uk-UA" dirty="0" err="1" smtClean="0"/>
              <a:t>Босович</a:t>
            </a:r>
            <a:r>
              <a:rPr lang="uk-UA" dirty="0" smtClean="0"/>
              <a:t> Валентина</a:t>
            </a:r>
          </a:p>
          <a:p>
            <a:pPr algn="l"/>
            <a:r>
              <a:rPr lang="uk-UA" dirty="0" smtClean="0"/>
              <a:t>Команда: Бостонська матриця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559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5"/>
          <a:stretch/>
        </p:blipFill>
        <p:spPr>
          <a:xfrm>
            <a:off x="0" y="2388592"/>
            <a:ext cx="9144000" cy="4521200"/>
          </a:xfrm>
          <a:prstGeom prst="rect">
            <a:avLst/>
          </a:prstGeom>
        </p:spPr>
      </p:pic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437112"/>
            <a:ext cx="5940152" cy="24208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Продуктивність праці є рухливим і динамічним показником результативності праці та ефективності виробництва, який коригується низкою факторів, має визначальне значення в розвитку окремого підприємства в країні в цілому. Тому власники, наймані працівники та керівники повинні постійно шукати шляхи й результати підвищення продуктивності праці.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6082174" cy="16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ДЯКУЮ ЗА УВАГУ!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6752"/>
            <a:ext cx="9101147" cy="5679116"/>
          </a:xfrm>
        </p:spPr>
      </p:pic>
    </p:spTree>
    <p:extLst>
      <p:ext uri="{BB962C8B-B14F-4D97-AF65-F5344CB8AC3E}">
        <p14:creationId xmlns:p14="http://schemas.microsoft.com/office/powerpoint/2010/main" val="295599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r="7120"/>
          <a:stretch/>
        </p:blipFill>
        <p:spPr>
          <a:xfrm>
            <a:off x="0" y="555120"/>
            <a:ext cx="9144000" cy="597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3933056"/>
            <a:ext cx="53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В</a:t>
            </a:r>
            <a:endParaRPr lang="uk-U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44797" y="2377663"/>
            <a:ext cx="13245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328089" y="39328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56" y="183003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332941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925347" cy="1296144"/>
          </a:xfrm>
        </p:spPr>
      </p:pic>
    </p:spTree>
    <p:extLst>
      <p:ext uri="{BB962C8B-B14F-4D97-AF65-F5344CB8AC3E}">
        <p14:creationId xmlns:p14="http://schemas.microsoft.com/office/powerpoint/2010/main" val="426298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1852938"/>
            <a:ext cx="8897888" cy="50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001" y="800622"/>
            <a:ext cx="831921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7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39227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Продуктивність праці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79512" y="1052736"/>
            <a:ext cx="4602623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179512" y="118368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НАПРЯМИ:</a:t>
            </a:r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як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виробляється</a:t>
            </a:r>
            <a:r>
              <a:rPr lang="ru-RU" dirty="0"/>
              <a:t> в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часу;</a:t>
            </a:r>
            <a:endParaRPr lang="uk-UA" dirty="0"/>
          </a:p>
          <a:p>
            <a:r>
              <a:rPr lang="ru-RU" dirty="0"/>
              <a:t>2) як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на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виготовлена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71282"/>
            <a:ext cx="3154288" cy="142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3923928" y="31833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ПОКАЗНИКИ:</a:t>
            </a:r>
            <a:endParaRPr lang="ru-RU" dirty="0"/>
          </a:p>
          <a:p>
            <a:endParaRPr lang="ru-RU" dirty="0"/>
          </a:p>
          <a:p>
            <a:r>
              <a:rPr lang="ru-RU" dirty="0"/>
              <a:t>1) </a:t>
            </a:r>
            <a:r>
              <a:rPr lang="ru-RU" dirty="0" err="1"/>
              <a:t>виробіток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трудомісткість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95" y="4648726"/>
            <a:ext cx="3728009" cy="16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5220071" y="4751870"/>
            <a:ext cx="4422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ПРАЦЯ, </a:t>
            </a:r>
            <a:r>
              <a:rPr lang="uk-UA" dirty="0"/>
              <a:t>витрачена на виробництво продукції, </a:t>
            </a:r>
            <a:r>
              <a:rPr lang="uk-UA" dirty="0" smtClean="0"/>
              <a:t>яка </a:t>
            </a:r>
            <a:r>
              <a:rPr lang="uk-UA" dirty="0"/>
              <a:t>складається з:</a:t>
            </a:r>
          </a:p>
          <a:p>
            <a:endParaRPr lang="uk-UA" dirty="0" smtClean="0"/>
          </a:p>
          <a:p>
            <a:r>
              <a:rPr lang="uk-UA" dirty="0" smtClean="0"/>
              <a:t>1)живої праці</a:t>
            </a:r>
          </a:p>
          <a:p>
            <a:r>
              <a:rPr lang="uk-UA" dirty="0" smtClean="0"/>
              <a:t>2)минулої праці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823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08"/>
          <a:stretch/>
        </p:blipFill>
        <p:spPr>
          <a:xfrm>
            <a:off x="2913" y="3530546"/>
            <a:ext cx="9144000" cy="3327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пп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70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12" b="25461"/>
          <a:stretch/>
        </p:blipFill>
        <p:spPr>
          <a:xfrm>
            <a:off x="4727872" y="3484418"/>
            <a:ext cx="4438188" cy="337358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ЕФЕКТИВНІСТЬ – це…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3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11760" y="5488533"/>
                <a:ext cx="5835451" cy="668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solidFill>
                      <a:schemeClr val="bg1"/>
                    </a:solidFill>
                  </a:rPr>
                  <a:t>Економічна </a:t>
                </a:r>
                <a:r>
                  <a:rPr lang="uk-UA" sz="2400" dirty="0" err="1" smtClean="0">
                    <a:solidFill>
                      <a:schemeClr val="bg1"/>
                    </a:solidFill>
                  </a:rPr>
                  <a:t>Ефективність=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Прибуток</m:t>
                        </m:r>
                      </m:num>
                      <m:den>
                        <m:r>
                          <a:rPr lang="uk-UA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Доходи</m:t>
                        </m:r>
                      </m:den>
                    </m:f>
                  </m:oMath>
                </a14:m>
                <a:endParaRPr lang="uk-UA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488533"/>
                <a:ext cx="5835451" cy="668966"/>
              </a:xfrm>
              <a:prstGeom prst="rect">
                <a:avLst/>
              </a:prstGeom>
              <a:blipFill rotWithShape="1">
                <a:blip r:embed="rId3"/>
                <a:stretch>
                  <a:fillRect l="-1672" b="-27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кутник 5"/>
          <p:cNvSpPr/>
          <p:nvPr/>
        </p:nvSpPr>
        <p:spPr>
          <a:xfrm>
            <a:off x="0" y="143086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Показники: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продуктивність </a:t>
            </a:r>
            <a:r>
              <a:rPr lang="uk-UA" sz="2400" dirty="0">
                <a:solidFill>
                  <a:schemeClr val="bg1"/>
                </a:solidFill>
              </a:rPr>
              <a:t>і фондомісткість </a:t>
            </a:r>
            <a:r>
              <a:rPr lang="uk-UA" sz="2400" dirty="0" smtClean="0">
                <a:solidFill>
                  <a:schemeClr val="bg1"/>
                </a:solidFill>
              </a:rPr>
              <a:t>праці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фондовіддача </a:t>
            </a:r>
            <a:r>
              <a:rPr lang="uk-UA" sz="2400" dirty="0">
                <a:solidFill>
                  <a:schemeClr val="bg1"/>
                </a:solidFill>
              </a:rPr>
              <a:t>і фондомісткість </a:t>
            </a:r>
            <a:r>
              <a:rPr lang="uk-UA" sz="2400" dirty="0" smtClean="0">
                <a:solidFill>
                  <a:schemeClr val="bg1"/>
                </a:solidFill>
              </a:rPr>
              <a:t>продукції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err="1" smtClean="0">
                <a:solidFill>
                  <a:schemeClr val="bg1"/>
                </a:solidFill>
              </a:rPr>
              <a:t>матеріаловіддача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і матеріаломісткість </a:t>
            </a:r>
            <a:r>
              <a:rPr lang="uk-UA" sz="2400" dirty="0" smtClean="0">
                <a:solidFill>
                  <a:schemeClr val="bg1"/>
                </a:solidFill>
              </a:rPr>
              <a:t>продукції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економічна </a:t>
            </a:r>
            <a:r>
              <a:rPr lang="uk-UA" sz="2400" dirty="0">
                <a:solidFill>
                  <a:schemeClr val="bg1"/>
                </a:solidFill>
              </a:rPr>
              <a:t>ефективність капітальних вкладень, нової </a:t>
            </a:r>
            <a:r>
              <a:rPr lang="uk-UA" sz="2400" dirty="0" smtClean="0">
                <a:solidFill>
                  <a:schemeClr val="bg1"/>
                </a:solidFill>
              </a:rPr>
              <a:t>техніки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err="1" smtClean="0">
                <a:solidFill>
                  <a:schemeClr val="bg1"/>
                </a:solidFill>
              </a:rPr>
              <a:t>енергомісткість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продукції та </a:t>
            </a:r>
            <a:r>
              <a:rPr lang="uk-UA" sz="2400" dirty="0" smtClean="0">
                <a:solidFill>
                  <a:schemeClr val="bg1"/>
                </a:solidFill>
              </a:rPr>
              <a:t>ін.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4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323528" y="16225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Зв’язок продуктивності праці і економічної ефективності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3635897" y="3068960"/>
            <a:ext cx="2749407" cy="35558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r="7411"/>
          <a:stretch/>
        </p:blipFill>
        <p:spPr>
          <a:xfrm rot="5400000">
            <a:off x="207118" y="4434018"/>
            <a:ext cx="1987128" cy="1993316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38552" y="3425862"/>
            <a:ext cx="2004814" cy="2004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0272" y="3367274"/>
            <a:ext cx="2609850" cy="3257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5430676"/>
            <a:ext cx="220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ПП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Стрілка вправо з вирізом 8"/>
          <p:cNvSpPr/>
          <p:nvPr/>
        </p:nvSpPr>
        <p:spPr>
          <a:xfrm>
            <a:off x="2197340" y="5214652"/>
            <a:ext cx="1438557" cy="432048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ОЗНАЧАЄ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659908" y="5434885"/>
            <a:ext cx="2749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-Зростання</a:t>
            </a:r>
            <a:r>
              <a:rPr lang="uk-UA" dirty="0" smtClean="0"/>
              <a:t> </a:t>
            </a:r>
            <a:r>
              <a:rPr lang="uk-UA" dirty="0"/>
              <a:t>прибутковості 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659908" y="5785484"/>
            <a:ext cx="2762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-Ефективне</a:t>
            </a:r>
            <a:r>
              <a:rPr lang="uk-UA" dirty="0" smtClean="0"/>
              <a:t> використання </a:t>
            </a:r>
          </a:p>
          <a:p>
            <a:r>
              <a:rPr lang="uk-UA" dirty="0" smtClean="0"/>
              <a:t>ресурсів</a:t>
            </a:r>
            <a:endParaRPr lang="uk-UA" dirty="0"/>
          </a:p>
        </p:txBody>
      </p:sp>
      <p:sp>
        <p:nvSpPr>
          <p:cNvPr id="13" name="Штрихова стрілка вправо 12"/>
          <p:cNvSpPr/>
          <p:nvPr/>
        </p:nvSpPr>
        <p:spPr>
          <a:xfrm>
            <a:off x="6542015" y="5214652"/>
            <a:ext cx="1150802" cy="432048"/>
          </a:xfrm>
          <a:prstGeom prst="stripedRightArrow">
            <a:avLst>
              <a:gd name="adj1" fmla="val 50917"/>
              <a:gd name="adj2" fmla="val 10207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7785137" y="578693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ЕЕФ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274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183</Words>
  <Application>Microsoft Office PowerPoint</Application>
  <PresentationFormat>Екран (4:3)</PresentationFormat>
  <Paragraphs>40</Paragraphs>
  <Slides>12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10.ПРОДУКТИВНІСТЬ ПРАЦІ ЯК ПОКАЗНИК ЕКОНОМІЧНОЇ ЕФЕКТИВНОСТІ ФІРМИ</vt:lpstr>
      <vt:lpstr>Презентація PowerPoint</vt:lpstr>
      <vt:lpstr>вступ</vt:lpstr>
      <vt:lpstr>Презентація PowerPoint</vt:lpstr>
      <vt:lpstr>Продуктивність праці</vt:lpstr>
      <vt:lpstr>пп</vt:lpstr>
      <vt:lpstr>ЕКОНОМІЧНА ЕФЕКТИВНІСТЬ – це…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34</cp:revision>
  <dcterms:created xsi:type="dcterms:W3CDTF">2014-10-15T18:48:12Z</dcterms:created>
  <dcterms:modified xsi:type="dcterms:W3CDTF">2014-10-17T16:01:18Z</dcterms:modified>
</cp:coreProperties>
</file>