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docid=YigPDDMw4iC9NM&amp;tbnid=45AczdPC2cz0UM:&amp;ved=0CAQQjhw&amp;url=http%3A%2F%2Fgidtravel.com%2Fcountry%2Fmexico%2FSonora_dp2902.html&amp;ei=YkEnU6GzBcmMtAbhzYH4Aw&amp;psig=AFQjCNFEOiyo8zNH2-TIgkfgQ2A7LkrQ3w&amp;ust=1395167943719445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f.com.ua/mexico-profile" TargetMode="External"/><Relationship Id="rId2" Type="http://schemas.openxmlformats.org/officeDocument/2006/relationships/hyperlink" Target="http://www.geograf.com.ua/usa-profi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9C%D0%B5%D0%BA%D1%81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docid=d6wofkwTLmg8qM&amp;tbnid=JQo1Dhmw4rzqCM:&amp;ved=0CAQQjhw&amp;url=http%3A%2F%2Fdic.academic.ru%2Fdic.nsf%2Fruwiki%2F494892&amp;ei=nCcnU4THIoLOtQbK9YHgCA&amp;bvm=bv.62922401,d.bGQ&amp;psig=AFQjCNFuR3kjiNSJ36snEHesenlUS754_A&amp;ust=13951613677062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.ua/url?sa=i&amp;rct=j&amp;q=&amp;esrc=s&amp;source=images&amp;cd=&amp;cad=rja&amp;uact=8&amp;docid=fLQdsuwWbZ3hjM&amp;tbnid=dvD_4FBLdlyuBM:&amp;ved=0CAQQjhw&amp;url=http://www.tourdis.ru/information/airports/mexico/cancun&amp;ei=OSYnU-DyPMLRtAbMgIGYAQ&amp;bvm=bv.62922401,d.bGQ&amp;psig=AFQjCNFwBsWSAiJ3PiVSCg4TSd5SDZ7o-Q&amp;ust=1395161001402793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docid=eh6xrB6VzyAbBM&amp;tbnid=UHLVAeNZKohNoM:&amp;ved=0CAQQjhw&amp;url=http%3A%2F%2Fwww.restbee.ru%2Fworld%2Fsevernaja-amerika%2Fmeksika%2Fmonterrej&amp;ei=iTQnU6CzJ4OstAaowoHIAw&amp;bvm=bv.62922401,d.bGQ&amp;psig=AFQjCNGub-yAwteDbc16ATFZq7_jwWynwg&amp;ust=139516467397711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docid=e4sVC-SwLbumiM&amp;tbnid=CIFekuq0IiafgM:&amp;ved=0CAQQjhw&amp;url=http%3A%2F%2Fwww.intergid.ru%2Fcity_resort%2F14%2F2579%2F&amp;ei=9DgnU_zuCc7asgang4D4DQ&amp;bvm=bv.62922401,d.bGQ&amp;psig=AFQjCNHy4Zu7JNgJv3SXrgmvVwzcoCcRhQ&amp;ust=139516580798797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docid=bYorRD9vn7fnFM&amp;tbnid=WjqL-MtDsqupKM:&amp;ved=0CAQQjhw&amp;url=http%3A%2F%2Fnature-home.ru%2Fguajava.html&amp;ei=zjonU8r1FcfPsgaH2YCICQ&amp;psig=AFQjCNFa1FmlnVYzQacXyy5WuIVSu1KqhQ&amp;ust=139516628187230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F%D0%B0%D0%BF%D0%B0%D1%8F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120090" cy="1222375"/>
          </a:xfrm>
        </p:spPr>
        <p:txBody>
          <a:bodyPr/>
          <a:lstStyle/>
          <a:p>
            <a:r>
              <a:rPr lang="uk-UA" dirty="0" smtClean="0"/>
              <a:t>Загальна характеристика економіки Мексики</a:t>
            </a:r>
            <a:endParaRPr lang="ru-RU" dirty="0"/>
          </a:p>
        </p:txBody>
      </p:sp>
      <p:pic>
        <p:nvPicPr>
          <p:cNvPr id="4" name="Рисунок 3" descr="mexico_tour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85728"/>
            <a:ext cx="3621585" cy="298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3643338" cy="227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85" y="3500438"/>
            <a:ext cx="2728915" cy="221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Енергетика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786346" cy="464346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1995 </a:t>
            </a:r>
            <a:r>
              <a:rPr lang="ru-RU" dirty="0" err="1" smtClean="0"/>
              <a:t>встановлена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Мексики становила 31 600 МВт, </a:t>
            </a:r>
            <a:r>
              <a:rPr lang="ru-RU" dirty="0" err="1" smtClean="0"/>
              <a:t>з</a:t>
            </a:r>
            <a:r>
              <a:rPr lang="ru-RU" dirty="0" smtClean="0"/>
              <a:t> них 54% припадало на ТЕС,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 </a:t>
            </a:r>
            <a:r>
              <a:rPr lang="ru-RU" dirty="0" err="1" smtClean="0"/>
              <a:t>нафтовому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газовому </a:t>
            </a:r>
            <a:r>
              <a:rPr lang="ru-RU" dirty="0" err="1" smtClean="0"/>
              <a:t>паливі</a:t>
            </a:r>
            <a:r>
              <a:rPr lang="ru-RU" dirty="0" smtClean="0"/>
              <a:t>, 6,64% - на </a:t>
            </a:r>
            <a:r>
              <a:rPr lang="ru-RU" dirty="0" err="1" smtClean="0"/>
              <a:t>обох</a:t>
            </a:r>
            <a:r>
              <a:rPr lang="ru-RU" dirty="0" smtClean="0"/>
              <a:t> видах </a:t>
            </a:r>
            <a:r>
              <a:rPr lang="ru-RU" dirty="0" err="1" smtClean="0"/>
              <a:t>палива</a:t>
            </a:r>
            <a:r>
              <a:rPr lang="ru-RU" dirty="0" smtClean="0"/>
              <a:t>, 6% - на </a:t>
            </a:r>
            <a:r>
              <a:rPr lang="ru-RU" dirty="0" err="1" smtClean="0"/>
              <a:t>вугіллі</a:t>
            </a:r>
            <a:r>
              <a:rPr lang="ru-RU" dirty="0" smtClean="0"/>
              <a:t>, 28,8% - ГЕС, 2,38% - </a:t>
            </a:r>
            <a:r>
              <a:rPr lang="ru-RU" dirty="0" err="1" smtClean="0"/>
              <a:t>геотермальні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, 2,1% - на </a:t>
            </a:r>
            <a:r>
              <a:rPr lang="ru-RU" dirty="0" smtClean="0"/>
              <a:t>АЕС.</a:t>
            </a:r>
            <a:endParaRPr lang="ru-RU" dirty="0"/>
          </a:p>
        </p:txBody>
      </p:sp>
      <p:pic>
        <p:nvPicPr>
          <p:cNvPr id="4" name="Рисунок 3" descr="Solar_Panels2_tx700-320x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90626"/>
            <a:ext cx="3405525" cy="22668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9322" y="2500306"/>
            <a:ext cx="213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установа</a:t>
            </a:r>
            <a:endParaRPr lang="ru-RU" dirty="0"/>
          </a:p>
        </p:txBody>
      </p:sp>
      <p:pic>
        <p:nvPicPr>
          <p:cNvPr id="6" name="Рисунок 5" descr="18857567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143248"/>
            <a:ext cx="3673954" cy="2071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72264" y="535782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7"/>
            <a:ext cx="8686800" cy="350046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Мексиці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три </a:t>
            </a:r>
            <a:r>
              <a:rPr lang="ru-RU" b="1" dirty="0" err="1" smtClean="0"/>
              <a:t>головних</a:t>
            </a:r>
            <a:r>
              <a:rPr lang="ru-RU" b="1" dirty="0" smtClean="0"/>
              <a:t> </a:t>
            </a:r>
            <a:r>
              <a:rPr lang="ru-RU" b="1" dirty="0" err="1" smtClean="0"/>
              <a:t>гірничодобувних</a:t>
            </a:r>
            <a:r>
              <a:rPr lang="ru-RU" b="1" dirty="0" smtClean="0"/>
              <a:t> </a:t>
            </a:r>
            <a:r>
              <a:rPr lang="ru-RU" b="1" dirty="0" err="1" smtClean="0"/>
              <a:t>райони</a:t>
            </a:r>
            <a:r>
              <a:rPr lang="ru-RU" b="1" dirty="0" smtClean="0"/>
              <a:t>.</a:t>
            </a:r>
            <a:r>
              <a:rPr lang="ru-RU" dirty="0" smtClean="0"/>
              <a:t> 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Нижня</a:t>
            </a:r>
            <a:r>
              <a:rPr lang="ru-RU" dirty="0" smtClean="0"/>
              <a:t> </a:t>
            </a:r>
            <a:r>
              <a:rPr lang="ru-RU" dirty="0" err="1" smtClean="0"/>
              <a:t>Каліфорнія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</a:t>
            </a:r>
            <a:r>
              <a:rPr lang="ru-RU" dirty="0" err="1" smtClean="0"/>
              <a:t>Сонора</a:t>
            </a:r>
            <a:r>
              <a:rPr lang="ru-RU" dirty="0" smtClean="0"/>
              <a:t>, </a:t>
            </a:r>
            <a:r>
              <a:rPr lang="ru-RU" dirty="0" err="1" smtClean="0"/>
              <a:t>Синалоа</a:t>
            </a:r>
            <a:r>
              <a:rPr lang="ru-RU" dirty="0" smtClean="0"/>
              <a:t>, </a:t>
            </a:r>
            <a:r>
              <a:rPr lang="ru-RU" dirty="0" err="1" smtClean="0"/>
              <a:t>Чиуауа</a:t>
            </a:r>
            <a:r>
              <a:rPr lang="ru-RU" dirty="0" smtClean="0"/>
              <a:t>, </a:t>
            </a:r>
            <a:r>
              <a:rPr lang="ru-RU" dirty="0" err="1" smtClean="0"/>
              <a:t>Коауила</a:t>
            </a:r>
            <a:r>
              <a:rPr lang="ru-RU" dirty="0" smtClean="0"/>
              <a:t>, </a:t>
            </a:r>
            <a:r>
              <a:rPr lang="ru-RU" dirty="0" err="1" smtClean="0"/>
              <a:t>Нуево-Леон</a:t>
            </a:r>
            <a:r>
              <a:rPr lang="ru-RU" dirty="0" smtClean="0"/>
              <a:t>, </a:t>
            </a:r>
            <a:r>
              <a:rPr lang="ru-RU" dirty="0" err="1" smtClean="0"/>
              <a:t>Дуранго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Сакатекас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сріблом</a:t>
            </a:r>
            <a:r>
              <a:rPr lang="ru-RU" dirty="0" smtClean="0"/>
              <a:t>, </a:t>
            </a:r>
            <a:r>
              <a:rPr lang="ru-RU" dirty="0" err="1" smtClean="0"/>
              <a:t>міддю</a:t>
            </a:r>
            <a:r>
              <a:rPr lang="ru-RU" dirty="0" smtClean="0"/>
              <a:t>, </a:t>
            </a:r>
            <a:r>
              <a:rPr lang="ru-RU" dirty="0" err="1" smtClean="0"/>
              <a:t>вугіллям</a:t>
            </a:r>
            <a:r>
              <a:rPr lang="ru-RU" dirty="0" smtClean="0"/>
              <a:t>, золотом, </a:t>
            </a:r>
            <a:r>
              <a:rPr lang="ru-RU" dirty="0" err="1" smtClean="0"/>
              <a:t>залізною</a:t>
            </a:r>
            <a:r>
              <a:rPr lang="ru-RU" dirty="0" smtClean="0"/>
              <a:t> рудою, цинком, </a:t>
            </a:r>
            <a:r>
              <a:rPr lang="ru-RU" dirty="0" err="1" smtClean="0"/>
              <a:t>свинцем</a:t>
            </a:r>
            <a:r>
              <a:rPr lang="ru-RU" dirty="0" smtClean="0"/>
              <a:t>, </a:t>
            </a:r>
            <a:r>
              <a:rPr lang="ru-RU" dirty="0" err="1" smtClean="0"/>
              <a:t>молібденом</a:t>
            </a:r>
            <a:r>
              <a:rPr lang="ru-RU" dirty="0" smtClean="0"/>
              <a:t>, баритом, </a:t>
            </a:r>
            <a:r>
              <a:rPr lang="ru-RU" dirty="0" err="1" smtClean="0"/>
              <a:t>плавиковим</a:t>
            </a:r>
            <a:r>
              <a:rPr lang="ru-RU" dirty="0" smtClean="0"/>
              <a:t> шпатом, ураном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вольфрамом.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_1281532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14752"/>
            <a:ext cx="3476630" cy="2606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628652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3"/>
              </a:rPr>
              <a:t>Сонора</a:t>
            </a:r>
            <a:endParaRPr lang="ru-RU" dirty="0"/>
          </a:p>
        </p:txBody>
      </p:sp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648" y="3714752"/>
            <a:ext cx="3750690" cy="24959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8" y="6215082"/>
            <a:ext cx="94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Чиуауа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9"/>
            <a:ext cx="8686800" cy="307183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Мексиканської</a:t>
            </a:r>
            <a:r>
              <a:rPr lang="ru-RU" dirty="0" smtClean="0"/>
              <a:t> затоки, </a:t>
            </a:r>
            <a:r>
              <a:rPr lang="ru-RU" dirty="0" err="1" smtClean="0"/>
              <a:t>штати</a:t>
            </a:r>
            <a:r>
              <a:rPr lang="ru-RU" dirty="0" smtClean="0"/>
              <a:t> </a:t>
            </a:r>
            <a:r>
              <a:rPr lang="ru-RU" dirty="0" err="1" smtClean="0"/>
              <a:t>Веракрус</a:t>
            </a:r>
            <a:r>
              <a:rPr lang="ru-RU" dirty="0" smtClean="0"/>
              <a:t>, </a:t>
            </a:r>
            <a:r>
              <a:rPr lang="ru-RU" dirty="0" err="1" smtClean="0"/>
              <a:t>Табаско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Кампече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сірку</a:t>
            </a:r>
            <a:r>
              <a:rPr lang="ru-RU" dirty="0" smtClean="0"/>
              <a:t>, </a:t>
            </a:r>
            <a:r>
              <a:rPr lang="ru-RU" dirty="0" err="1" smtClean="0"/>
              <a:t>алюміній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марганець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золота, </a:t>
            </a:r>
            <a:r>
              <a:rPr lang="ru-RU" dirty="0" err="1" smtClean="0"/>
              <a:t>марганцю</a:t>
            </a:r>
            <a:r>
              <a:rPr lang="ru-RU" dirty="0" smtClean="0"/>
              <a:t>, плавикового шпату, </a:t>
            </a:r>
            <a:r>
              <a:rPr lang="ru-RU" dirty="0" err="1" smtClean="0"/>
              <a:t>свинцю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цинку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добувається</a:t>
            </a:r>
            <a:r>
              <a:rPr lang="ru-RU" dirty="0" smtClean="0"/>
              <a:t> в </a:t>
            </a:r>
            <a:r>
              <a:rPr lang="ru-RU" dirty="0" err="1" smtClean="0"/>
              <a:t>західно-центральних</a:t>
            </a:r>
            <a:r>
              <a:rPr lang="ru-RU" dirty="0" smtClean="0"/>
              <a:t> штатах </a:t>
            </a:r>
            <a:r>
              <a:rPr lang="ru-RU" dirty="0" err="1" smtClean="0"/>
              <a:t>Халиско</a:t>
            </a:r>
            <a:r>
              <a:rPr lang="ru-RU" dirty="0" smtClean="0"/>
              <a:t>, </a:t>
            </a:r>
            <a:r>
              <a:rPr lang="ru-RU" dirty="0" err="1" smtClean="0"/>
              <a:t>Герреро</a:t>
            </a:r>
            <a:r>
              <a:rPr lang="ru-RU" dirty="0" smtClean="0"/>
              <a:t>, </a:t>
            </a:r>
            <a:r>
              <a:rPr lang="ru-RU" dirty="0" err="1" smtClean="0"/>
              <a:t>Агуаскальентес</a:t>
            </a:r>
            <a:r>
              <a:rPr lang="ru-RU" dirty="0" smtClean="0"/>
              <a:t>, </a:t>
            </a:r>
            <a:r>
              <a:rPr lang="ru-RU" dirty="0" err="1" smtClean="0"/>
              <a:t>Гуанахуато</a:t>
            </a:r>
            <a:r>
              <a:rPr lang="ru-RU" dirty="0" smtClean="0"/>
              <a:t>, </a:t>
            </a:r>
            <a:r>
              <a:rPr lang="ru-RU" dirty="0" err="1" smtClean="0"/>
              <a:t>Ідальго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Сан-Луис-Потоси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954561fba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429000"/>
            <a:ext cx="3268724" cy="23070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6357958"/>
            <a:ext cx="117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Веракрус</a:t>
            </a:r>
            <a:endParaRPr lang="ru-RU" dirty="0"/>
          </a:p>
        </p:txBody>
      </p:sp>
      <p:pic>
        <p:nvPicPr>
          <p:cNvPr id="6" name="Рисунок 5" descr="загруженное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786058"/>
            <a:ext cx="2466975" cy="1847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6248" y="4786322"/>
            <a:ext cx="110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Кампече</a:t>
            </a:r>
            <a:endParaRPr lang="ru-RU" dirty="0"/>
          </a:p>
        </p:txBody>
      </p:sp>
      <p:pic>
        <p:nvPicPr>
          <p:cNvPr id="8" name="Рисунок 7" descr="Сан-Луис-Потос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643314"/>
            <a:ext cx="3071834" cy="20272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388" y="5715016"/>
            <a:ext cx="178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Сан-Луї-Потосі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r>
              <a:rPr lang="ru-RU" b="1" dirty="0" err="1" smtClean="0"/>
              <a:t>Лісове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857232"/>
            <a:ext cx="5143536" cy="37147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70</a:t>
            </a:r>
            <a:r>
              <a:rPr lang="ru-RU" dirty="0" smtClean="0"/>
              <a:t>% </a:t>
            </a:r>
            <a:r>
              <a:rPr lang="ru-RU" dirty="0" err="1" smtClean="0"/>
              <a:t>деревини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використовувалося</a:t>
            </a:r>
            <a:r>
              <a:rPr lang="ru-RU" dirty="0" smtClean="0"/>
              <a:t> як </a:t>
            </a:r>
            <a:r>
              <a:rPr lang="ru-RU" dirty="0" err="1" smtClean="0"/>
              <a:t>паливо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породи </a:t>
            </a:r>
            <a:r>
              <a:rPr lang="ru-RU" dirty="0" err="1" smtClean="0"/>
              <a:t>дерев:червоне</a:t>
            </a:r>
            <a:r>
              <a:rPr lang="ru-RU" dirty="0" smtClean="0"/>
              <a:t> </a:t>
            </a:r>
            <a:r>
              <a:rPr lang="ru-RU" dirty="0" smtClean="0"/>
              <a:t>дерево, </a:t>
            </a:r>
            <a:r>
              <a:rPr lang="ru-RU" dirty="0" err="1" smtClean="0"/>
              <a:t>рожеве</a:t>
            </a:r>
            <a:r>
              <a:rPr lang="ru-RU" dirty="0" smtClean="0"/>
              <a:t> дерево, </a:t>
            </a:r>
            <a:r>
              <a:rPr lang="ru-RU" dirty="0" err="1" smtClean="0"/>
              <a:t>кампешеве</a:t>
            </a:r>
            <a:r>
              <a:rPr lang="ru-RU" dirty="0" smtClean="0"/>
              <a:t> дерево, </a:t>
            </a:r>
            <a:r>
              <a:rPr lang="ru-RU" dirty="0" err="1" smtClean="0"/>
              <a:t>світле</a:t>
            </a:r>
            <a:r>
              <a:rPr lang="ru-RU" dirty="0" smtClean="0"/>
              <a:t> </a:t>
            </a:r>
            <a:r>
              <a:rPr lang="ru-RU" dirty="0" err="1" smtClean="0"/>
              <a:t>червоне</a:t>
            </a:r>
            <a:r>
              <a:rPr lang="ru-RU" dirty="0" smtClean="0"/>
              <a:t> дерево, капок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фустик, в основному на </a:t>
            </a:r>
            <a:r>
              <a:rPr lang="ru-RU" dirty="0" err="1" smtClean="0"/>
              <a:t>перешийку</a:t>
            </a:r>
            <a:r>
              <a:rPr lang="ru-RU" dirty="0" smtClean="0"/>
              <a:t> </a:t>
            </a:r>
            <a:r>
              <a:rPr lang="ru-RU" dirty="0" err="1" smtClean="0"/>
              <a:t>Теуантепек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півострові</a:t>
            </a:r>
            <a:r>
              <a:rPr lang="ru-RU" dirty="0" smtClean="0"/>
              <a:t> </a:t>
            </a:r>
            <a:r>
              <a:rPr lang="ru-RU" dirty="0" smtClean="0"/>
              <a:t>Юкатан.</a:t>
            </a:r>
            <a:endParaRPr lang="ru-RU" dirty="0"/>
          </a:p>
        </p:txBody>
      </p:sp>
      <p:pic>
        <p:nvPicPr>
          <p:cNvPr id="4" name="Рисунок 3" descr="загруженное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3143272" cy="2002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3143248"/>
            <a:ext cx="225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Кампешеве</a:t>
            </a:r>
            <a:r>
              <a:rPr lang="ru-RU" dirty="0" smtClean="0"/>
              <a:t> </a:t>
            </a:r>
            <a:r>
              <a:rPr lang="ru-RU" dirty="0" smtClean="0"/>
              <a:t>дерево</a:t>
            </a:r>
            <a:endParaRPr lang="ru-RU" dirty="0"/>
          </a:p>
        </p:txBody>
      </p:sp>
      <p:pic>
        <p:nvPicPr>
          <p:cNvPr id="6" name="Рисунок 5" descr="Bankoboev.Ru_rozovoe_derevo_na_zelenoi_luzha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3657594" cy="22859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5857892"/>
            <a:ext cx="181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Рожеве</a:t>
            </a:r>
            <a:r>
              <a:rPr lang="ru-RU" dirty="0" smtClean="0"/>
              <a:t> </a:t>
            </a:r>
            <a:r>
              <a:rPr lang="ru-RU" dirty="0" smtClean="0"/>
              <a:t>дерево</a:t>
            </a:r>
            <a:endParaRPr lang="ru-RU" dirty="0"/>
          </a:p>
        </p:txBody>
      </p:sp>
      <p:pic>
        <p:nvPicPr>
          <p:cNvPr id="8" name="Рисунок 7" descr="загруженное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357694"/>
            <a:ext cx="2753095" cy="20621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57884" y="6215082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Капок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42942"/>
          </a:xfrm>
        </p:spPr>
        <p:txBody>
          <a:bodyPr/>
          <a:lstStyle/>
          <a:p>
            <a:r>
              <a:rPr lang="ru-RU" b="1" dirty="0" err="1" smtClean="0"/>
              <a:t>Рибальство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5624522" cy="378621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Комерційна</a:t>
            </a:r>
            <a:r>
              <a:rPr lang="ru-RU" dirty="0" smtClean="0"/>
              <a:t> ловля </a:t>
            </a:r>
            <a:r>
              <a:rPr lang="ru-RU" dirty="0" err="1" smtClean="0"/>
              <a:t>риби</a:t>
            </a:r>
            <a:r>
              <a:rPr lang="ru-RU" dirty="0" smtClean="0"/>
              <a:t> добре </a:t>
            </a:r>
            <a:r>
              <a:rPr lang="ru-RU" dirty="0" err="1" smtClean="0"/>
              <a:t>розвинута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берегів</a:t>
            </a:r>
            <a:r>
              <a:rPr lang="ru-RU" dirty="0" smtClean="0"/>
              <a:t> </a:t>
            </a:r>
            <a:r>
              <a:rPr lang="ru-RU" dirty="0" err="1" smtClean="0"/>
              <a:t>Каліфорнійської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Мексиканської</a:t>
            </a:r>
            <a:r>
              <a:rPr lang="ru-RU" dirty="0" smtClean="0"/>
              <a:t> заток.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кооперативи</a:t>
            </a:r>
            <a:r>
              <a:rPr lang="ru-RU" dirty="0" smtClean="0"/>
              <a:t>. У 2003 р.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вилов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склав</a:t>
            </a:r>
            <a:r>
              <a:rPr lang="ru-RU" dirty="0" smtClean="0"/>
              <a:t> 1,6 млн. т.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улову </a:t>
            </a:r>
            <a:r>
              <a:rPr lang="ru-RU" dirty="0" err="1" smtClean="0"/>
              <a:t>споживається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жителями Мексики;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переробляється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експортується</a:t>
            </a:r>
            <a:r>
              <a:rPr lang="ru-RU" dirty="0" smtClean="0"/>
              <a:t>. На </a:t>
            </a:r>
            <a:r>
              <a:rPr lang="ru-RU" dirty="0" err="1" smtClean="0"/>
              <a:t>Південному-Сході</a:t>
            </a:r>
            <a:r>
              <a:rPr lang="ru-RU" dirty="0" smtClean="0"/>
              <a:t> – </a:t>
            </a:r>
            <a:r>
              <a:rPr lang="ru-RU" dirty="0" err="1" smtClean="0"/>
              <a:t>виловлюють</a:t>
            </a:r>
            <a:r>
              <a:rPr lang="ru-RU" dirty="0" smtClean="0"/>
              <a:t> креветок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устриць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57166"/>
            <a:ext cx="31504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82" y="4000504"/>
            <a:ext cx="332791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11270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США</a:t>
            </a:r>
            <a:r>
              <a:rPr lang="ru-RU" dirty="0" smtClean="0"/>
              <a:t> в 2009 </a:t>
            </a:r>
            <a:r>
              <a:rPr lang="ru-RU" dirty="0" err="1" smtClean="0"/>
              <a:t>році</a:t>
            </a:r>
            <a:r>
              <a:rPr lang="ru-RU" dirty="0" smtClean="0"/>
              <a:t>; </a:t>
            </a:r>
            <a:r>
              <a:rPr lang="ru-RU" dirty="0" smtClean="0">
                <a:hlinkClick r:id="rId3"/>
              </a:rPr>
              <a:t>Мексика</a:t>
            </a:r>
            <a:r>
              <a:rPr lang="ru-RU" dirty="0" smtClean="0"/>
              <a:t> </a:t>
            </a:r>
            <a:r>
              <a:rPr lang="ru-RU" dirty="0" err="1" smtClean="0"/>
              <a:t>охопила</a:t>
            </a:r>
            <a:r>
              <a:rPr lang="ru-RU" dirty="0" smtClean="0"/>
              <a:t> 15,25%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туристичного</a:t>
            </a:r>
            <a:r>
              <a:rPr lang="ru-RU" dirty="0" smtClean="0"/>
              <a:t> ринку Америки, </a:t>
            </a:r>
            <a:r>
              <a:rPr lang="ru-RU" dirty="0" err="1" smtClean="0"/>
              <a:t>зайнявши</a:t>
            </a:r>
            <a:r>
              <a:rPr lang="ru-RU" dirty="0" smtClean="0"/>
              <a:t> друге </a:t>
            </a:r>
            <a:r>
              <a:rPr lang="ru-RU" dirty="0" err="1" smtClean="0"/>
              <a:t>місце</a:t>
            </a:r>
            <a:r>
              <a:rPr lang="ru-RU" dirty="0" smtClean="0"/>
              <a:t> на </a:t>
            </a:r>
            <a:r>
              <a:rPr lang="ru-RU" dirty="0" err="1" smtClean="0"/>
              <a:t>континенті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США</a:t>
            </a:r>
            <a:r>
              <a:rPr lang="ru-RU" dirty="0" smtClean="0"/>
              <a:t>. У 2005 </a:t>
            </a:r>
            <a:r>
              <a:rPr lang="ru-RU" dirty="0" err="1" smtClean="0"/>
              <a:t>році</a:t>
            </a:r>
            <a:r>
              <a:rPr lang="ru-RU" dirty="0" smtClean="0"/>
              <a:t> туризм </a:t>
            </a:r>
            <a:r>
              <a:rPr lang="ru-RU" dirty="0" err="1" smtClean="0"/>
              <a:t>забезпечив</a:t>
            </a:r>
            <a:r>
              <a:rPr lang="ru-RU" dirty="0" smtClean="0"/>
              <a:t> 5,7%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доходу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на туризм </a:t>
            </a:r>
            <a:r>
              <a:rPr lang="ru-RU" dirty="0" err="1" smtClean="0"/>
              <a:t>припадає</a:t>
            </a:r>
            <a:r>
              <a:rPr lang="ru-RU" dirty="0" smtClean="0"/>
              <a:t> 14,2%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в </a:t>
            </a:r>
            <a:r>
              <a:rPr lang="ru-RU" dirty="0" err="1" smtClean="0"/>
              <a:t>мексиканській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четверте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валютних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 для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7"/>
            <a:ext cx="8686800" cy="4214842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b="1" dirty="0" err="1" smtClean="0"/>
              <a:t>Пуерто-Вальярта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base"/>
            <a:r>
              <a:rPr lang="ru-RU" dirty="0" smtClean="0"/>
              <a:t>Цей </a:t>
            </a:r>
            <a:r>
              <a:rPr lang="ru-RU" dirty="0" err="1" smtClean="0"/>
              <a:t>космополітичний</a:t>
            </a:r>
            <a:r>
              <a:rPr lang="ru-RU" dirty="0" smtClean="0"/>
              <a:t> курорт,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 </a:t>
            </a:r>
            <a:r>
              <a:rPr lang="ru-RU" dirty="0" err="1" smtClean="0"/>
              <a:t>західному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мрією</a:t>
            </a:r>
            <a:r>
              <a:rPr lang="ru-RU" dirty="0" smtClean="0"/>
              <a:t> </a:t>
            </a:r>
            <a:r>
              <a:rPr lang="ru-RU" dirty="0" err="1" smtClean="0"/>
              <a:t>відпочиваючих</a:t>
            </a:r>
            <a:r>
              <a:rPr lang="ru-RU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чудовий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для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у </a:t>
            </a:r>
            <a:r>
              <a:rPr lang="ru-RU" dirty="0" err="1" smtClean="0"/>
              <a:t>часі</a:t>
            </a:r>
            <a:r>
              <a:rPr lang="ru-RU" dirty="0" smtClean="0"/>
              <a:t> на </a:t>
            </a:r>
            <a:r>
              <a:rPr lang="ru-RU" dirty="0" err="1" smtClean="0"/>
              <a:t>відпочинок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смак у </a:t>
            </a:r>
            <a:r>
              <a:rPr lang="ru-RU" dirty="0" err="1" smtClean="0"/>
              <a:t>всіх</a:t>
            </a:r>
            <a:r>
              <a:rPr lang="ru-RU" dirty="0" smtClean="0"/>
              <a:t> аспектах </a:t>
            </a:r>
            <a:r>
              <a:rPr lang="ru-RU" dirty="0" err="1" smtClean="0"/>
              <a:t>мексиканської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 </a:t>
            </a:r>
            <a:r>
              <a:rPr lang="ru-RU" dirty="0" err="1" smtClean="0"/>
              <a:t>Чудові</a:t>
            </a:r>
            <a:r>
              <a:rPr lang="ru-RU" dirty="0" smtClean="0"/>
              <a:t> </a:t>
            </a:r>
            <a:r>
              <a:rPr lang="ru-RU" dirty="0" err="1" smtClean="0"/>
              <a:t>піщані</a:t>
            </a:r>
            <a:r>
              <a:rPr lang="ru-RU" dirty="0" smtClean="0"/>
              <a:t> </a:t>
            </a:r>
            <a:r>
              <a:rPr lang="ru-RU" dirty="0" err="1" smtClean="0"/>
              <a:t>пляжі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затоки </a:t>
            </a:r>
            <a:r>
              <a:rPr lang="ru-RU" dirty="0" err="1" smtClean="0"/>
              <a:t>Бандерас</a:t>
            </a:r>
            <a:r>
              <a:rPr lang="ru-RU" dirty="0" smtClean="0"/>
              <a:t> –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. </a:t>
            </a:r>
            <a:r>
              <a:rPr lang="ru-RU" dirty="0" err="1" smtClean="0"/>
              <a:t>Пуерто-Вальярта</a:t>
            </a:r>
            <a:r>
              <a:rPr lang="ru-RU" dirty="0" smtClean="0"/>
              <a:t>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традиційною</a:t>
            </a:r>
            <a:r>
              <a:rPr lang="ru-RU" dirty="0" smtClean="0"/>
              <a:t> </a:t>
            </a:r>
            <a:r>
              <a:rPr lang="ru-RU" dirty="0" err="1" smtClean="0"/>
              <a:t>архітектурою</a:t>
            </a:r>
            <a:r>
              <a:rPr lang="ru-RU" dirty="0" smtClean="0"/>
              <a:t>, </a:t>
            </a:r>
            <a:r>
              <a:rPr lang="ru-RU" dirty="0" err="1" smtClean="0"/>
              <a:t>елегантними</a:t>
            </a:r>
            <a:r>
              <a:rPr lang="ru-RU" dirty="0" smtClean="0"/>
              <a:t> ресторанами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безліччю</a:t>
            </a:r>
            <a:r>
              <a:rPr lang="ru-RU" dirty="0" smtClean="0"/>
              <a:t> </a:t>
            </a:r>
            <a:r>
              <a:rPr lang="ru-RU" dirty="0" err="1" smtClean="0"/>
              <a:t>цікавих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загруженное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143656"/>
            <a:ext cx="3181355" cy="2382945"/>
          </a:xfrm>
          <a:prstGeom prst="rect">
            <a:avLst/>
          </a:prstGeom>
        </p:spPr>
      </p:pic>
      <p:pic>
        <p:nvPicPr>
          <p:cNvPr id="5" name="Рисунок 4" descr="загруженное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143380"/>
            <a:ext cx="363450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7"/>
            <a:ext cx="6338902" cy="4071965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err="1" smtClean="0"/>
              <a:t>Півострів</a:t>
            </a:r>
            <a:r>
              <a:rPr lang="ru-RU" b="1" dirty="0" smtClean="0"/>
              <a:t> </a:t>
            </a:r>
            <a:r>
              <a:rPr lang="ru-RU" b="1" dirty="0" smtClean="0"/>
              <a:t>Юкатан. </a:t>
            </a:r>
            <a:endParaRPr lang="ru-RU" dirty="0" smtClean="0"/>
          </a:p>
          <a:p>
            <a:pPr fontAlgn="base"/>
            <a:r>
              <a:rPr lang="ru-RU" dirty="0" err="1" smtClean="0"/>
              <a:t>Півострів</a:t>
            </a:r>
            <a:r>
              <a:rPr lang="ru-RU" dirty="0" smtClean="0"/>
              <a:t> Юкатан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Мексики. Популярна область для </a:t>
            </a:r>
            <a:r>
              <a:rPr lang="ru-RU" dirty="0" err="1" smtClean="0"/>
              <a:t>відвідування</a:t>
            </a:r>
            <a:r>
              <a:rPr lang="ru-RU" dirty="0" smtClean="0"/>
              <a:t>, </a:t>
            </a:r>
            <a:r>
              <a:rPr lang="ru-RU" dirty="0" err="1" smtClean="0"/>
              <a:t>півострів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унікальною</a:t>
            </a:r>
            <a:r>
              <a:rPr lang="ru-RU" dirty="0" smtClean="0"/>
              <a:t> </a:t>
            </a:r>
            <a:r>
              <a:rPr lang="ru-RU" dirty="0" err="1" smtClean="0"/>
              <a:t>геологією</a:t>
            </a:r>
            <a:r>
              <a:rPr lang="ru-RU" dirty="0" smtClean="0"/>
              <a:t>, природною красою, </a:t>
            </a:r>
            <a:r>
              <a:rPr lang="ru-RU" dirty="0" err="1" smtClean="0"/>
              <a:t>видатної</a:t>
            </a:r>
            <a:r>
              <a:rPr lang="ru-RU" dirty="0" smtClean="0"/>
              <a:t> береговою </a:t>
            </a:r>
            <a:r>
              <a:rPr lang="ru-RU" dirty="0" err="1" smtClean="0"/>
              <a:t>лінією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стародавніми</a:t>
            </a:r>
            <a:r>
              <a:rPr lang="ru-RU" dirty="0" smtClean="0"/>
              <a:t> </a:t>
            </a:r>
            <a:r>
              <a:rPr lang="ru-RU" dirty="0" err="1" smtClean="0"/>
              <a:t>руїнами</a:t>
            </a:r>
            <a:r>
              <a:rPr lang="ru-RU" dirty="0" smtClean="0"/>
              <a:t> майя. </a:t>
            </a:r>
            <a:r>
              <a:rPr lang="ru-RU" dirty="0" err="1" smtClean="0"/>
              <a:t>Національні</a:t>
            </a:r>
            <a:r>
              <a:rPr lang="ru-RU" dirty="0" smtClean="0"/>
              <a:t> парки Юкатана </a:t>
            </a:r>
            <a:r>
              <a:rPr lang="ru-RU" dirty="0" err="1" smtClean="0"/>
              <a:t>обов’язкові</a:t>
            </a:r>
            <a:r>
              <a:rPr lang="ru-RU" dirty="0" smtClean="0"/>
              <a:t> для </a:t>
            </a:r>
            <a:r>
              <a:rPr lang="ru-RU" dirty="0" err="1" smtClean="0"/>
              <a:t>відвідування</a:t>
            </a:r>
            <a:r>
              <a:rPr lang="ru-RU" dirty="0" smtClean="0"/>
              <a:t>, тут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неймовірні</a:t>
            </a:r>
            <a:r>
              <a:rPr lang="ru-RU" dirty="0" smtClean="0"/>
              <a:t> </a:t>
            </a:r>
            <a:r>
              <a:rPr lang="ru-RU" dirty="0" err="1" smtClean="0"/>
              <a:t>підземні</a:t>
            </a:r>
            <a:r>
              <a:rPr lang="ru-RU" dirty="0" smtClean="0"/>
              <a:t> озера, </a:t>
            </a:r>
            <a:r>
              <a:rPr lang="ru-RU" dirty="0" err="1" smtClean="0"/>
              <a:t>відомі</a:t>
            </a:r>
            <a:r>
              <a:rPr lang="ru-RU" dirty="0" smtClean="0"/>
              <a:t> як </a:t>
            </a:r>
            <a:r>
              <a:rPr lang="ru-RU" dirty="0" err="1" smtClean="0"/>
              <a:t>ценоти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RTEmagicC_1488-1-top-9-luchshih-plyajey-2009-goda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256"/>
            <a:ext cx="3857652" cy="2222007"/>
          </a:xfrm>
          <a:prstGeom prst="rect">
            <a:avLst/>
          </a:prstGeom>
        </p:spPr>
      </p:pic>
      <p:pic>
        <p:nvPicPr>
          <p:cNvPr id="5" name="Рисунок 4" descr="загруженное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500438"/>
            <a:ext cx="2179276" cy="2857520"/>
          </a:xfrm>
          <a:prstGeom prst="rect">
            <a:avLst/>
          </a:prstGeom>
        </p:spPr>
      </p:pic>
      <p:pic>
        <p:nvPicPr>
          <p:cNvPr id="6" name="Рисунок 5" descr="tim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28604"/>
            <a:ext cx="263944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Оахака</a:t>
            </a:r>
            <a:r>
              <a:rPr lang="ru-RU" b="1" dirty="0" smtClean="0"/>
              <a:t>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1"/>
            <a:ext cx="8686800" cy="32861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корінними</a:t>
            </a:r>
            <a:r>
              <a:rPr lang="ru-RU" dirty="0" smtClean="0"/>
              <a:t> жителями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стародавніми</a:t>
            </a:r>
            <a:r>
              <a:rPr lang="ru-RU" dirty="0" smtClean="0"/>
              <a:t> культурами,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декоративно-прикладного </a:t>
            </a:r>
            <a:r>
              <a:rPr lang="ru-RU" dirty="0" err="1" smtClean="0"/>
              <a:t>мистецтва</a:t>
            </a:r>
            <a:r>
              <a:rPr lang="ru-RU" dirty="0" smtClean="0"/>
              <a:t> –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винятковим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для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мандрівників</a:t>
            </a:r>
            <a:r>
              <a:rPr lang="ru-RU" dirty="0" smtClean="0"/>
              <a:t>. При </a:t>
            </a:r>
            <a:r>
              <a:rPr lang="ru-RU" dirty="0" err="1" smtClean="0"/>
              <a:t>відвідуванні</a:t>
            </a:r>
            <a:r>
              <a:rPr lang="ru-RU" dirty="0" smtClean="0"/>
              <a:t> </a:t>
            </a:r>
            <a:r>
              <a:rPr lang="ru-RU" dirty="0" err="1" smtClean="0"/>
              <a:t>упевніться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досліджували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барвистою</a:t>
            </a:r>
            <a:r>
              <a:rPr lang="ru-RU" dirty="0" smtClean="0"/>
              <a:t> </a:t>
            </a:r>
            <a:r>
              <a:rPr lang="ru-RU" dirty="0" err="1" smtClean="0"/>
              <a:t>колоніальної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простору, яке в достатку </a:t>
            </a:r>
            <a:r>
              <a:rPr lang="ru-RU" dirty="0" err="1" smtClean="0"/>
              <a:t>змішано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пустельними</a:t>
            </a:r>
            <a:r>
              <a:rPr lang="ru-RU" dirty="0" smtClean="0"/>
              <a:t> фрагментами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, </a:t>
            </a:r>
            <a:r>
              <a:rPr lang="ru-RU" dirty="0" err="1" smtClean="0"/>
              <a:t>густих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фотогенічних</a:t>
            </a:r>
            <a:r>
              <a:rPr lang="ru-RU" dirty="0" smtClean="0"/>
              <a:t> </a:t>
            </a:r>
            <a:r>
              <a:rPr lang="ru-RU" dirty="0" err="1" smtClean="0"/>
              <a:t>водоспадів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803216"/>
            <a:ext cx="4143404" cy="2792654"/>
          </a:xfrm>
          <a:prstGeom prst="rect">
            <a:avLst/>
          </a:prstGeom>
        </p:spPr>
      </p:pic>
      <p:pic>
        <p:nvPicPr>
          <p:cNvPr id="5" name="Рисунок 4" descr="1_12815323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86190"/>
            <a:ext cx="381216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Буфадора</a:t>
            </a:r>
            <a:r>
              <a:rPr lang="ru-RU" b="1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278608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 smtClean="0"/>
              <a:t>Морська</a:t>
            </a:r>
            <a:r>
              <a:rPr lang="ru-RU" dirty="0" smtClean="0"/>
              <a:t> </a:t>
            </a:r>
            <a:r>
              <a:rPr lang="ru-RU" dirty="0" err="1" smtClean="0"/>
              <a:t>печера</a:t>
            </a:r>
            <a:r>
              <a:rPr lang="ru-RU" dirty="0" smtClean="0"/>
              <a:t> в </a:t>
            </a:r>
            <a:r>
              <a:rPr lang="ru-RU" dirty="0" err="1" smtClean="0"/>
              <a:t>Байя</a:t>
            </a:r>
            <a:r>
              <a:rPr lang="ru-RU" dirty="0" smtClean="0"/>
              <a:t> </a:t>
            </a:r>
            <a:r>
              <a:rPr lang="ru-RU" dirty="0" err="1" smtClean="0"/>
              <a:t>Каліфорнія</a:t>
            </a:r>
            <a:r>
              <a:rPr lang="ru-RU" dirty="0" smtClean="0"/>
              <a:t> – </a:t>
            </a:r>
            <a:r>
              <a:rPr lang="ru-RU" dirty="0" err="1" smtClean="0"/>
              <a:t>відмінне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для </a:t>
            </a:r>
            <a:r>
              <a:rPr lang="ru-RU" dirty="0" err="1" smtClean="0"/>
              <a:t>відвідування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Мексики. З </a:t>
            </a:r>
            <a:r>
              <a:rPr lang="ru-RU" dirty="0" err="1" smtClean="0"/>
              <a:t>печерою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моря, </a:t>
            </a:r>
            <a:r>
              <a:rPr lang="ru-RU" dirty="0" err="1" smtClean="0"/>
              <a:t>періодичні</a:t>
            </a:r>
            <a:r>
              <a:rPr lang="ru-RU" dirty="0" smtClean="0"/>
              <a:t> </a:t>
            </a:r>
            <a:r>
              <a:rPr lang="ru-RU" dirty="0" err="1" smtClean="0"/>
              <a:t>стрибки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води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масивний</a:t>
            </a:r>
            <a:r>
              <a:rPr lang="ru-RU" dirty="0" smtClean="0"/>
              <a:t> гейзер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виверженням</a:t>
            </a:r>
            <a:r>
              <a:rPr lang="ru-RU" dirty="0" smtClean="0"/>
              <a:t>, </a:t>
            </a:r>
            <a:r>
              <a:rPr lang="ru-RU" dirty="0" err="1" smtClean="0"/>
              <a:t>супроводжуваний</a:t>
            </a:r>
            <a:r>
              <a:rPr lang="ru-RU" dirty="0" smtClean="0"/>
              <a:t> </a:t>
            </a:r>
            <a:r>
              <a:rPr lang="ru-RU" dirty="0" err="1" smtClean="0"/>
              <a:t>моторошним</a:t>
            </a:r>
            <a:r>
              <a:rPr lang="ru-RU" dirty="0" smtClean="0"/>
              <a:t> звуком, не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 </a:t>
            </a:r>
            <a:r>
              <a:rPr lang="ru-RU" dirty="0" err="1" smtClean="0"/>
              <a:t>Приєднайтесь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печери</a:t>
            </a:r>
            <a:r>
              <a:rPr lang="ru-RU" dirty="0" smtClean="0"/>
              <a:t>, </a:t>
            </a:r>
            <a:r>
              <a:rPr lang="ru-RU" dirty="0" err="1" smtClean="0"/>
              <a:t>розслабтеся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насолоджуйтеся</a:t>
            </a:r>
            <a:r>
              <a:rPr lang="ru-RU" dirty="0" smtClean="0"/>
              <a:t> шоу.</a:t>
            </a:r>
          </a:p>
          <a:p>
            <a:endParaRPr lang="ru-RU" dirty="0"/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92" y="3748910"/>
            <a:ext cx="3378142" cy="2466172"/>
          </a:xfrm>
          <a:prstGeom prst="rect">
            <a:avLst/>
          </a:prstGeom>
        </p:spPr>
      </p:pic>
      <p:pic>
        <p:nvPicPr>
          <p:cNvPr id="5" name="Рисунок 4" descr="загруженное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000504"/>
            <a:ext cx="405692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характеристика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6696092" cy="307183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tooltip="Мексика"/>
              </a:rPr>
              <a:t>Мексика</a:t>
            </a:r>
            <a:r>
              <a:rPr lang="ru-RU" dirty="0" smtClean="0"/>
              <a:t> – </a:t>
            </a:r>
            <a:r>
              <a:rPr lang="ru-RU" dirty="0" err="1" smtClean="0"/>
              <a:t>індустріально-аграрна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: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тютюнова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сталеплавильна</a:t>
            </a:r>
            <a:r>
              <a:rPr lang="ru-RU" dirty="0" smtClean="0"/>
              <a:t>, </a:t>
            </a:r>
            <a:r>
              <a:rPr lang="ru-RU" dirty="0" err="1" smtClean="0"/>
              <a:t>нафтова</a:t>
            </a:r>
            <a:r>
              <a:rPr lang="ru-RU" dirty="0" smtClean="0"/>
              <a:t>, </a:t>
            </a:r>
            <a:r>
              <a:rPr lang="ru-RU" dirty="0" err="1" smtClean="0"/>
              <a:t>гірнича</a:t>
            </a:r>
            <a:r>
              <a:rPr lang="ru-RU" dirty="0" smtClean="0"/>
              <a:t>, </a:t>
            </a:r>
            <a:r>
              <a:rPr lang="ru-RU" dirty="0" err="1" smtClean="0"/>
              <a:t>текстильна</a:t>
            </a:r>
            <a:r>
              <a:rPr lang="ru-RU" dirty="0" smtClean="0"/>
              <a:t> та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моторобудівна</a:t>
            </a:r>
            <a:r>
              <a:rPr lang="ru-RU" dirty="0" smtClean="0"/>
              <a:t>, </a:t>
            </a:r>
            <a:r>
              <a:rPr lang="ru-RU" dirty="0" smtClean="0"/>
              <a:t>туризм. </a:t>
            </a:r>
            <a:r>
              <a:rPr lang="ru-RU" dirty="0" err="1" smtClean="0"/>
              <a:t>Паливно-енергетичний</a:t>
            </a:r>
            <a:r>
              <a:rPr lang="ru-RU" dirty="0" smtClean="0"/>
              <a:t> баланс </a:t>
            </a:r>
            <a:r>
              <a:rPr lang="ru-RU" dirty="0" smtClean="0"/>
              <a:t>Мексики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переважанням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газу.</a:t>
            </a:r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214818"/>
            <a:ext cx="3357586" cy="251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90e369accb9ed7c7f0029e762539b6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786190"/>
            <a:ext cx="3460034" cy="230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exico-textil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28604"/>
            <a:ext cx="2605116" cy="260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5714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Чичен-Іца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4910142" cy="5151455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err="1" smtClean="0"/>
              <a:t>Об’єкт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ЮНЕСКО, </a:t>
            </a:r>
            <a:r>
              <a:rPr lang="ru-RU" dirty="0" err="1" smtClean="0"/>
              <a:t>Чичен-Іца</a:t>
            </a:r>
            <a:r>
              <a:rPr lang="ru-RU" dirty="0" smtClean="0"/>
              <a:t> </a:t>
            </a:r>
            <a:r>
              <a:rPr lang="ru-RU" dirty="0" err="1" smtClean="0"/>
              <a:t>стоїть</a:t>
            </a:r>
            <a:r>
              <a:rPr lang="ru-RU" dirty="0" smtClean="0"/>
              <a:t>, як </a:t>
            </a:r>
            <a:r>
              <a:rPr lang="ru-RU" dirty="0" err="1" smtClean="0"/>
              <a:t>свідчення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майя. У </a:t>
            </a:r>
            <a:r>
              <a:rPr lang="ru-RU" dirty="0" err="1" smtClean="0"/>
              <a:t>владі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Ель </a:t>
            </a:r>
            <a:r>
              <a:rPr lang="ru-RU" dirty="0" err="1" smtClean="0"/>
              <a:t>Кастільо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приголомшливих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. </a:t>
            </a:r>
            <a:r>
              <a:rPr lang="ru-RU" dirty="0" err="1" smtClean="0"/>
              <a:t>Чичен-Іца</a:t>
            </a:r>
            <a:r>
              <a:rPr lang="ru-RU" dirty="0" smtClean="0"/>
              <a:t> </a:t>
            </a:r>
            <a:r>
              <a:rPr lang="ru-RU" dirty="0" err="1" smtClean="0"/>
              <a:t>обов’язково</a:t>
            </a:r>
            <a:r>
              <a:rPr lang="ru-RU" dirty="0" smtClean="0"/>
              <a:t> повинна бути в </a:t>
            </a:r>
            <a:r>
              <a:rPr lang="ru-RU" dirty="0" err="1" smtClean="0"/>
              <a:t>загальному</a:t>
            </a:r>
            <a:r>
              <a:rPr lang="ru-RU" dirty="0" smtClean="0"/>
              <a:t> списку </a:t>
            </a:r>
            <a:r>
              <a:rPr lang="ru-RU" dirty="0" err="1" smtClean="0"/>
              <a:t>місць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 в </a:t>
            </a:r>
            <a:r>
              <a:rPr lang="ru-RU" dirty="0" err="1" smtClean="0"/>
              <a:t>Мексиці</a:t>
            </a:r>
            <a:r>
              <a:rPr lang="ru-RU" dirty="0" smtClean="0"/>
              <a:t>. Коли будете </a:t>
            </a:r>
            <a:r>
              <a:rPr lang="ru-RU" dirty="0" err="1" smtClean="0"/>
              <a:t>планувати</a:t>
            </a:r>
            <a:r>
              <a:rPr lang="ru-RU" dirty="0" smtClean="0"/>
              <a:t> Вашу </a:t>
            </a:r>
            <a:r>
              <a:rPr lang="ru-RU" dirty="0" err="1" smtClean="0"/>
              <a:t>подорож</a:t>
            </a:r>
            <a:r>
              <a:rPr lang="ru-RU" dirty="0" smtClean="0"/>
              <a:t>, </a:t>
            </a:r>
            <a:r>
              <a:rPr lang="ru-RU" dirty="0" err="1" smtClean="0"/>
              <a:t>упевніться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на </a:t>
            </a:r>
            <a:r>
              <a:rPr lang="ru-RU" dirty="0" err="1" smtClean="0"/>
              <a:t>відвідування</a:t>
            </a:r>
            <a:r>
              <a:rPr lang="ru-RU" dirty="0" smtClean="0"/>
              <a:t> весь день – область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в 2.5 </a:t>
            </a:r>
            <a:r>
              <a:rPr lang="ru-RU" dirty="0" err="1" smtClean="0"/>
              <a:t>квадратних</a:t>
            </a:r>
            <a:r>
              <a:rPr lang="ru-RU" dirty="0" smtClean="0"/>
              <a:t> </a:t>
            </a:r>
            <a:r>
              <a:rPr lang="ru-RU" dirty="0" err="1" smtClean="0"/>
              <a:t>милі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загруженное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85728"/>
            <a:ext cx="2872249" cy="2143140"/>
          </a:xfrm>
          <a:prstGeom prst="rect">
            <a:avLst/>
          </a:prstGeom>
        </p:spPr>
      </p:pic>
      <p:pic>
        <p:nvPicPr>
          <p:cNvPr id="5" name="Рисунок 4" descr="загруженное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928934"/>
            <a:ext cx="3005140" cy="1956584"/>
          </a:xfrm>
          <a:prstGeom prst="rect">
            <a:avLst/>
          </a:prstGeom>
        </p:spPr>
      </p:pic>
      <p:pic>
        <p:nvPicPr>
          <p:cNvPr id="6" name="Рисунок 5" descr="загруженное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857760"/>
            <a:ext cx="29337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5"/>
            <a:ext cx="8686800" cy="32861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Транспорт: </a:t>
            </a:r>
            <a:r>
              <a:rPr lang="ru-RU" dirty="0" err="1" smtClean="0"/>
              <a:t>залізничний</a:t>
            </a:r>
            <a:r>
              <a:rPr lang="ru-RU" dirty="0" smtClean="0"/>
              <a:t>, </a:t>
            </a:r>
            <a:r>
              <a:rPr lang="ru-RU" dirty="0" err="1" smtClean="0"/>
              <a:t>автомобільний</a:t>
            </a:r>
            <a:r>
              <a:rPr lang="ru-RU" dirty="0" smtClean="0"/>
              <a:t>. </a:t>
            </a:r>
            <a:r>
              <a:rPr lang="ru-RU" dirty="0" err="1" smtClean="0"/>
              <a:t>морський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smtClean="0"/>
              <a:t>60</a:t>
            </a:r>
            <a:r>
              <a:rPr lang="ru-RU" dirty="0" smtClean="0"/>
              <a:t>%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вантажообігу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тр-т</a:t>
            </a:r>
            <a:r>
              <a:rPr lang="ru-RU" dirty="0" smtClean="0"/>
              <a:t>.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smtClean="0"/>
              <a:t>порти: </a:t>
            </a:r>
            <a:r>
              <a:rPr lang="ru-RU" dirty="0" err="1" smtClean="0"/>
              <a:t>Гуаймас</a:t>
            </a:r>
            <a:r>
              <a:rPr lang="ru-RU" dirty="0" smtClean="0"/>
              <a:t>, </a:t>
            </a:r>
            <a:r>
              <a:rPr lang="ru-RU" dirty="0" err="1" smtClean="0"/>
              <a:t>Коацакоалькос</a:t>
            </a:r>
            <a:r>
              <a:rPr lang="ru-RU" dirty="0" smtClean="0"/>
              <a:t>, </a:t>
            </a:r>
            <a:r>
              <a:rPr lang="ru-RU" dirty="0" err="1" smtClean="0"/>
              <a:t>Саліна-Крус</a:t>
            </a:r>
            <a:r>
              <a:rPr lang="ru-RU" dirty="0" smtClean="0"/>
              <a:t>, </a:t>
            </a:r>
            <a:r>
              <a:rPr lang="ru-RU" dirty="0" err="1" smtClean="0"/>
              <a:t>Тампіко</a:t>
            </a:r>
            <a:r>
              <a:rPr lang="ru-RU" dirty="0" smtClean="0"/>
              <a:t>, </a:t>
            </a:r>
            <a:r>
              <a:rPr lang="ru-RU" dirty="0" err="1" smtClean="0"/>
              <a:t>Веракрус</a:t>
            </a:r>
            <a:r>
              <a:rPr lang="ru-RU" dirty="0" smtClean="0"/>
              <a:t>, Акапулько, </a:t>
            </a:r>
            <a:r>
              <a:rPr lang="ru-RU" dirty="0" err="1" smtClean="0"/>
              <a:t>Прогресо</a:t>
            </a:r>
            <a:r>
              <a:rPr lang="ru-RU" dirty="0" smtClean="0"/>
              <a:t>, </a:t>
            </a:r>
            <a:r>
              <a:rPr lang="ru-RU" dirty="0" err="1" smtClean="0"/>
              <a:t>Масатлан</a:t>
            </a:r>
            <a:r>
              <a:rPr lang="ru-RU" dirty="0" smtClean="0"/>
              <a:t>, </a:t>
            </a:r>
            <a:r>
              <a:rPr lang="ru-RU" dirty="0" err="1" smtClean="0"/>
              <a:t>Мансанільо</a:t>
            </a:r>
            <a:r>
              <a:rPr lang="ru-RU" dirty="0" smtClean="0"/>
              <a:t>, </a:t>
            </a:r>
            <a:r>
              <a:rPr lang="ru-RU" dirty="0" err="1" smtClean="0"/>
              <a:t>Енсенада</a:t>
            </a:r>
            <a:r>
              <a:rPr lang="ru-RU" dirty="0" smtClean="0"/>
              <a:t>, Ла-Пас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Санта-Росалія</a:t>
            </a:r>
            <a:endParaRPr lang="ru-RU" dirty="0"/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6" y="3714752"/>
            <a:ext cx="3327917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6000768"/>
            <a:ext cx="1065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3"/>
              </a:rPr>
              <a:t>Гуаймас</a:t>
            </a:r>
            <a:endParaRPr lang="ru-RU" dirty="0"/>
          </a:p>
        </p:txBody>
      </p:sp>
      <p:pic>
        <p:nvPicPr>
          <p:cNvPr id="6" name="Рисунок 5" descr="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714752"/>
            <a:ext cx="414340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43570" y="5857892"/>
            <a:ext cx="1886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Санта-Росалия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Авіа 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4410076" cy="479426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.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авіакомпанії</a:t>
            </a:r>
            <a:r>
              <a:rPr lang="ru-RU" dirty="0" smtClean="0"/>
              <a:t> – «</a:t>
            </a:r>
            <a:r>
              <a:rPr lang="ru-RU" dirty="0" err="1" smtClean="0"/>
              <a:t>Аеромехіко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Мехсікана</a:t>
            </a:r>
            <a:r>
              <a:rPr lang="ru-RU" dirty="0" smtClean="0"/>
              <a:t>» </a:t>
            </a:r>
            <a:r>
              <a:rPr lang="ru-RU" dirty="0" err="1" smtClean="0"/>
              <a:t>мають</a:t>
            </a:r>
            <a:r>
              <a:rPr lang="ru-RU" dirty="0" smtClean="0"/>
              <a:t>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мережу </a:t>
            </a:r>
            <a:r>
              <a:rPr lang="ru-RU" dirty="0" err="1" smtClean="0"/>
              <a:t>авіаліній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польоти</a:t>
            </a:r>
            <a:r>
              <a:rPr lang="ru-RU" dirty="0" smtClean="0"/>
              <a:t> в США,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аеропорти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32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30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аеропортів</a:t>
            </a:r>
            <a:r>
              <a:rPr lang="ru-RU" dirty="0" smtClean="0"/>
              <a:t> </a:t>
            </a:r>
            <a:r>
              <a:rPr lang="ru-RU" dirty="0" err="1" smtClean="0"/>
              <a:t>обслуговують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авіакомпанії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66194027_Mexico_tran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9" y="214290"/>
            <a:ext cx="2857520" cy="1875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Aehroport-Meksi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285992"/>
            <a:ext cx="2857520" cy="190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airport_cancun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429132"/>
            <a:ext cx="3286148" cy="2013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929322" y="6488668"/>
            <a:ext cx="200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5"/>
              </a:rPr>
              <a:t>Аеропорт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Канкун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Сучасний</a:t>
            </a:r>
            <a:r>
              <a:rPr lang="ru-RU" dirty="0" smtClean="0"/>
              <a:t> стан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214422"/>
            <a:ext cx="5348294" cy="542928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мексиканської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переробці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особливо </a:t>
            </a:r>
            <a:r>
              <a:rPr lang="ru-RU" dirty="0" err="1" smtClean="0"/>
              <a:t>нафти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первинній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Мексика </a:t>
            </a:r>
            <a:r>
              <a:rPr lang="ru-RU" dirty="0" err="1" smtClean="0"/>
              <a:t>продукує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широкий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розвинену</a:t>
            </a:r>
            <a:r>
              <a:rPr lang="ru-RU" dirty="0" smtClean="0"/>
              <a:t> </a:t>
            </a:r>
            <a:r>
              <a:rPr lang="ru-RU" dirty="0" err="1" smtClean="0"/>
              <a:t>скляну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обробної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зосереджені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Мехіко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промисловій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, а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Монтеррей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Монклова</a:t>
            </a:r>
            <a:r>
              <a:rPr lang="ru-RU" dirty="0" smtClean="0"/>
              <a:t> та на </a:t>
            </a:r>
            <a:r>
              <a:rPr lang="ru-RU" dirty="0" err="1" smtClean="0"/>
              <a:t>західному</a:t>
            </a:r>
            <a:r>
              <a:rPr lang="ru-RU" dirty="0" smtClean="0"/>
              <a:t> </a:t>
            </a:r>
            <a:r>
              <a:rPr lang="ru-RU" dirty="0" err="1" smtClean="0"/>
              <a:t>побережжі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3786214" cy="28396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464344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3"/>
              </a:rPr>
              <a:t>Монтеррей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5222893"/>
          </a:xfrm>
        </p:spPr>
        <p:txBody>
          <a:bodyPr/>
          <a:lstStyle/>
          <a:p>
            <a:r>
              <a:rPr lang="ru-RU" dirty="0" err="1" smtClean="0"/>
              <a:t>Металургійні</a:t>
            </a:r>
            <a:r>
              <a:rPr lang="ru-RU" dirty="0" smtClean="0"/>
              <a:t> заводи Мексики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попит на сталь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обробної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-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чавун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сталь,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напої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електротехнічні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383536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00438"/>
            <a:ext cx="3210593" cy="2286016"/>
          </a:xfrm>
          <a:prstGeom prst="rect">
            <a:avLst/>
          </a:prstGeom>
        </p:spPr>
      </p:pic>
      <p:pic>
        <p:nvPicPr>
          <p:cNvPr id="7" name="Рисунок 6" descr="7a30161e33ada922c8579dd379b9c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00438"/>
            <a:ext cx="3892439" cy="230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Промисловість</a:t>
            </a:r>
            <a:r>
              <a:rPr lang="ru-RU" b="1" dirty="0" smtClean="0"/>
              <a:t> Мексики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714357"/>
            <a:ext cx="8686800" cy="414340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зосереджена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в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80-км </a:t>
            </a:r>
            <a:r>
              <a:rPr lang="ru-RU" dirty="0" err="1" smtClean="0"/>
              <a:t>радіусом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Мехіко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Монтеррей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Ґвадалахара</a:t>
            </a:r>
            <a:r>
              <a:rPr lang="ru-RU" dirty="0" smtClean="0"/>
              <a:t>. </a:t>
            </a:r>
            <a:r>
              <a:rPr lang="ru-RU" dirty="0" err="1" smtClean="0"/>
              <a:t>Промисловий</a:t>
            </a:r>
            <a:r>
              <a:rPr lang="ru-RU" dirty="0" smtClean="0"/>
              <a:t> коридор </a:t>
            </a:r>
            <a:r>
              <a:rPr lang="ru-RU" dirty="0" err="1" smtClean="0"/>
              <a:t>тягнеться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кордону Мексики.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зосереджений</a:t>
            </a:r>
            <a:r>
              <a:rPr lang="ru-RU" dirty="0" smtClean="0"/>
              <a:t> на </a:t>
            </a:r>
            <a:r>
              <a:rPr lang="ru-RU" dirty="0" err="1" smtClean="0"/>
              <a:t>східному</a:t>
            </a:r>
            <a:r>
              <a:rPr lang="ru-RU" dirty="0" smtClean="0"/>
              <a:t> </a:t>
            </a:r>
            <a:r>
              <a:rPr lang="ru-RU" dirty="0" err="1" smtClean="0"/>
              <a:t>побережжі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Тампіко</a:t>
            </a:r>
            <a:r>
              <a:rPr lang="ru-RU" dirty="0" smtClean="0"/>
              <a:t> до </a:t>
            </a:r>
            <a:r>
              <a:rPr lang="ru-RU" dirty="0" err="1" smtClean="0"/>
              <a:t>Вілья-Ермоса</a:t>
            </a:r>
            <a:r>
              <a:rPr lang="ru-RU" dirty="0" smtClean="0"/>
              <a:t>, на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бурових</a:t>
            </a:r>
            <a:r>
              <a:rPr lang="ru-RU" dirty="0" smtClean="0"/>
              <a:t> установках в </a:t>
            </a:r>
            <a:r>
              <a:rPr lang="ru-RU" dirty="0" err="1" smtClean="0"/>
              <a:t>затоці</a:t>
            </a:r>
            <a:r>
              <a:rPr lang="ru-RU" dirty="0" smtClean="0"/>
              <a:t> </a:t>
            </a:r>
            <a:r>
              <a:rPr lang="ru-RU" dirty="0" err="1" smtClean="0"/>
              <a:t>Кампече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ферм по </a:t>
            </a:r>
            <a:r>
              <a:rPr lang="ru-RU" dirty="0" err="1" smtClean="0"/>
              <a:t>розведенню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штатах, в них </a:t>
            </a:r>
            <a:r>
              <a:rPr lang="ru-RU" dirty="0" err="1" smtClean="0"/>
              <a:t>зосереджена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Guadalajar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357694"/>
            <a:ext cx="332468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728" y="6488668"/>
            <a:ext cx="156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Гвадалахара</a:t>
            </a:r>
            <a:endParaRPr lang="ru-RU" dirty="0"/>
          </a:p>
        </p:txBody>
      </p:sp>
      <p:pic>
        <p:nvPicPr>
          <p:cNvPr id="8" name="Рисунок 7" descr="tampico-mexico-808x480-TampicoMexicoTmpl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286256"/>
            <a:ext cx="372787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72198" y="6357958"/>
            <a:ext cx="101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Тампіко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85728"/>
            <a:ext cx="6186470" cy="607223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</a:t>
            </a:r>
            <a:r>
              <a:rPr lang="ru-RU" dirty="0" err="1" smtClean="0"/>
              <a:t>иробництво</a:t>
            </a:r>
            <a:r>
              <a:rPr lang="ru-RU" dirty="0" smtClean="0"/>
              <a:t> </a:t>
            </a:r>
            <a:r>
              <a:rPr lang="ru-RU" dirty="0" err="1" smtClean="0"/>
              <a:t>кукурудзи</a:t>
            </a:r>
            <a:r>
              <a:rPr lang="ru-RU" dirty="0" smtClean="0"/>
              <a:t>, </a:t>
            </a:r>
            <a:r>
              <a:rPr lang="ru-RU" dirty="0" err="1" smtClean="0"/>
              <a:t>бобових</a:t>
            </a:r>
            <a:r>
              <a:rPr lang="ru-RU" dirty="0" smtClean="0"/>
              <a:t>, </a:t>
            </a:r>
            <a:r>
              <a:rPr lang="ru-RU" dirty="0" err="1" smtClean="0"/>
              <a:t>гарбуза</a:t>
            </a:r>
            <a:r>
              <a:rPr lang="ru-RU" dirty="0" smtClean="0"/>
              <a:t>, </a:t>
            </a:r>
            <a:r>
              <a:rPr lang="ru-RU" dirty="0" err="1" smtClean="0"/>
              <a:t>баклажанів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чилійського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за </a:t>
            </a:r>
            <a:r>
              <a:rPr lang="ru-RU" dirty="0" err="1" smtClean="0"/>
              <a:t>винятком</a:t>
            </a:r>
            <a:r>
              <a:rPr lang="ru-RU" dirty="0" smtClean="0"/>
              <a:t> тих </a:t>
            </a:r>
            <a:r>
              <a:rPr lang="ru-RU" dirty="0" err="1" smtClean="0"/>
              <a:t>районів</a:t>
            </a:r>
            <a:r>
              <a:rPr lang="ru-RU" dirty="0" smtClean="0"/>
              <a:t>, де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перешкоджають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природна</a:t>
            </a:r>
            <a:r>
              <a:rPr lang="ru-RU" dirty="0" smtClean="0"/>
              <a:t> </a:t>
            </a:r>
            <a:r>
              <a:rPr lang="ru-RU" dirty="0" err="1" smtClean="0"/>
              <a:t>рослинність</a:t>
            </a:r>
            <a:r>
              <a:rPr lang="ru-RU" dirty="0" smtClean="0"/>
              <a:t>. </a:t>
            </a:r>
            <a:r>
              <a:rPr lang="ru-RU" dirty="0" err="1" smtClean="0"/>
              <a:t>Товарне</a:t>
            </a:r>
            <a:r>
              <a:rPr lang="ru-RU" dirty="0" smtClean="0"/>
              <a:t>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найрозвиненіше</a:t>
            </a:r>
            <a:r>
              <a:rPr lang="ru-RU" dirty="0" smtClean="0"/>
              <a:t> в районах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долини</a:t>
            </a:r>
            <a:r>
              <a:rPr lang="ru-RU" dirty="0" smtClean="0"/>
              <a:t> </a:t>
            </a:r>
            <a:r>
              <a:rPr lang="ru-RU" dirty="0" err="1" smtClean="0"/>
              <a:t>Мехіко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північно-західних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долинах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Сьєрри-Мадре</a:t>
            </a:r>
            <a:r>
              <a:rPr lang="ru-RU" dirty="0" smtClean="0"/>
              <a:t>, особливо в штатах </a:t>
            </a:r>
            <a:r>
              <a:rPr lang="ru-RU" dirty="0" err="1" smtClean="0"/>
              <a:t>Сіналоа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Сонора</a:t>
            </a:r>
            <a:r>
              <a:rPr lang="ru-RU" dirty="0" smtClean="0"/>
              <a:t>, де </a:t>
            </a:r>
            <a:r>
              <a:rPr lang="ru-RU" dirty="0" err="1" smtClean="0"/>
              <a:t>вирощуються</a:t>
            </a:r>
            <a:r>
              <a:rPr lang="ru-RU" dirty="0" smtClean="0"/>
              <a:t>, в основному на </a:t>
            </a:r>
            <a:r>
              <a:rPr lang="ru-RU" dirty="0" err="1" smtClean="0"/>
              <a:t>експорт</a:t>
            </a:r>
            <a:r>
              <a:rPr lang="ru-RU" dirty="0" smtClean="0"/>
              <a:t>, </a:t>
            </a:r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. </a:t>
            </a:r>
            <a:r>
              <a:rPr lang="ru-RU" dirty="0" err="1" smtClean="0"/>
              <a:t>Товарні</a:t>
            </a:r>
            <a:r>
              <a:rPr lang="ru-RU" dirty="0" smtClean="0"/>
              <a:t> </a:t>
            </a:r>
            <a:r>
              <a:rPr lang="ru-RU" dirty="0" err="1" smtClean="0"/>
              <a:t>тропічні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вирощуються</a:t>
            </a:r>
            <a:r>
              <a:rPr lang="ru-RU" dirty="0" smtClean="0"/>
              <a:t> на центральному </a:t>
            </a:r>
            <a:r>
              <a:rPr lang="ru-RU" dirty="0" err="1" smtClean="0"/>
              <a:t>побережжі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: </a:t>
            </a:r>
            <a:r>
              <a:rPr lang="ru-RU" dirty="0" err="1" smtClean="0"/>
              <a:t>цукрова</a:t>
            </a:r>
            <a:r>
              <a:rPr lang="ru-RU" dirty="0" smtClean="0"/>
              <a:t> тростина, пенька, </a:t>
            </a:r>
            <a:r>
              <a:rPr lang="ru-RU" dirty="0" err="1" smtClean="0"/>
              <a:t>банани</a:t>
            </a:r>
            <a:r>
              <a:rPr lang="ru-RU" dirty="0" smtClean="0"/>
              <a:t>, </a:t>
            </a:r>
            <a:r>
              <a:rPr lang="ru-RU" dirty="0" err="1" smtClean="0"/>
              <a:t>манго,гуаява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папая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ананаси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gu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318877" cy="2874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143248"/>
            <a:ext cx="90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Гуаява</a:t>
            </a:r>
            <a:endParaRPr lang="ru-RU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2575082" cy="1928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5572140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5" tooltip="Папая"/>
              </a:rPr>
              <a:t>папая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Сільське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r>
              <a:rPr lang="ru-RU" b="1" dirty="0" smtClean="0"/>
              <a:t> Мексики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3"/>
            <a:ext cx="8686800" cy="357189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пшениця</a:t>
            </a:r>
            <a:r>
              <a:rPr lang="ru-RU" dirty="0" smtClean="0"/>
              <a:t>, рис, </a:t>
            </a:r>
            <a:r>
              <a:rPr lang="ru-RU" dirty="0" err="1" smtClean="0"/>
              <a:t>ячмінь</a:t>
            </a:r>
            <a:r>
              <a:rPr lang="ru-RU" dirty="0" smtClean="0"/>
              <a:t>, </a:t>
            </a:r>
            <a:r>
              <a:rPr lang="ru-RU" dirty="0" err="1" smtClean="0"/>
              <a:t>маїс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сорго.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експортні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 особливо </a:t>
            </a:r>
            <a:r>
              <a:rPr lang="ru-RU" dirty="0" err="1" smtClean="0"/>
              <a:t>помідори</a:t>
            </a:r>
            <a:r>
              <a:rPr lang="ru-RU" dirty="0" smtClean="0"/>
              <a:t>, </a:t>
            </a:r>
            <a:r>
              <a:rPr lang="ru-RU" dirty="0" err="1" smtClean="0"/>
              <a:t>апельсини</a:t>
            </a:r>
            <a:r>
              <a:rPr lang="ru-RU" dirty="0" smtClean="0"/>
              <a:t>, манго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банани</a:t>
            </a:r>
            <a:r>
              <a:rPr lang="ru-RU" dirty="0" smtClean="0"/>
              <a:t>, </a:t>
            </a:r>
            <a:r>
              <a:rPr lang="ru-RU" dirty="0" err="1" smtClean="0"/>
              <a:t>кава</a:t>
            </a:r>
            <a:r>
              <a:rPr lang="ru-RU" dirty="0" smtClean="0"/>
              <a:t>. </a:t>
            </a:r>
            <a:r>
              <a:rPr lang="ru-RU" dirty="0" err="1" smtClean="0"/>
              <a:t>Розведення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в </a:t>
            </a:r>
            <a:r>
              <a:rPr lang="ru-RU" dirty="0" err="1" smtClean="0"/>
              <a:t>Мексиці</a:t>
            </a:r>
            <a:r>
              <a:rPr lang="ru-RU" dirty="0" smtClean="0"/>
              <a:t> </a:t>
            </a:r>
            <a:r>
              <a:rPr lang="ru-RU" dirty="0" err="1" smtClean="0"/>
              <a:t>зосереджене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північно-центральному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.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тваринництві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коні</a:t>
            </a:r>
            <a:r>
              <a:rPr lang="ru-RU" dirty="0" smtClean="0"/>
              <a:t>, </a:t>
            </a:r>
            <a:r>
              <a:rPr lang="ru-RU" dirty="0" err="1" smtClean="0"/>
              <a:t>мули</a:t>
            </a:r>
            <a:r>
              <a:rPr lang="ru-RU" dirty="0" smtClean="0"/>
              <a:t>, </a:t>
            </a:r>
            <a:r>
              <a:rPr lang="ru-RU" dirty="0" err="1" smtClean="0"/>
              <a:t>осли</a:t>
            </a:r>
            <a:r>
              <a:rPr lang="ru-RU" dirty="0" smtClean="0"/>
              <a:t>, </a:t>
            </a:r>
            <a:r>
              <a:rPr lang="ru-RU" dirty="0" err="1" smtClean="0"/>
              <a:t>вівці</a:t>
            </a:r>
            <a:r>
              <a:rPr lang="ru-RU" dirty="0" smtClean="0"/>
              <a:t>, </a:t>
            </a:r>
            <a:r>
              <a:rPr lang="ru-RU" dirty="0" err="1" smtClean="0"/>
              <a:t>кози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свині</a:t>
            </a:r>
            <a:r>
              <a:rPr lang="ru-RU" dirty="0" smtClean="0"/>
              <a:t>. </a:t>
            </a:r>
            <a:r>
              <a:rPr lang="ru-RU" dirty="0" err="1" smtClean="0"/>
              <a:t>Комерційний</a:t>
            </a:r>
            <a:r>
              <a:rPr lang="ru-RU" dirty="0" smtClean="0"/>
              <a:t> лов </a:t>
            </a:r>
            <a:r>
              <a:rPr lang="ru-RU" dirty="0" err="1" smtClean="0"/>
              <a:t>риби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розвинений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берегів</a:t>
            </a:r>
            <a:r>
              <a:rPr lang="ru-RU" dirty="0" smtClean="0"/>
              <a:t> </a:t>
            </a:r>
            <a:r>
              <a:rPr lang="ru-RU" dirty="0" err="1" smtClean="0"/>
              <a:t>Каліфорнійської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Мексиканської</a:t>
            </a:r>
            <a:r>
              <a:rPr lang="ru-RU" dirty="0" smtClean="0"/>
              <a:t> затоки.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кооперативи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00504"/>
            <a:ext cx="2943842" cy="2205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6286520"/>
            <a:ext cx="81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Сорго</a:t>
            </a:r>
            <a:endParaRPr lang="ru-RU" dirty="0"/>
          </a:p>
        </p:txBody>
      </p:sp>
      <p:pic>
        <p:nvPicPr>
          <p:cNvPr id="6" name="Рисунок 5" descr="265px-09.Moriles_Mu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00504"/>
            <a:ext cx="3365500" cy="2286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3438" y="6357958"/>
            <a:ext cx="259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Мул-гібрид</a:t>
            </a:r>
            <a:r>
              <a:rPr lang="ru-RU" dirty="0" smtClean="0"/>
              <a:t> коня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758</Words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Загальна характеристика економіки Мексики</vt:lpstr>
      <vt:lpstr>Загальна характеристика </vt:lpstr>
      <vt:lpstr>Слайд 3</vt:lpstr>
      <vt:lpstr>Авіа транспорт</vt:lpstr>
      <vt:lpstr>Сучасний стан економіки країни </vt:lpstr>
      <vt:lpstr>Слайд 6</vt:lpstr>
      <vt:lpstr>Промисловість Мексики </vt:lpstr>
      <vt:lpstr>Слайд 8</vt:lpstr>
      <vt:lpstr>Сільське господарство Мексики </vt:lpstr>
      <vt:lpstr>Енергетика </vt:lpstr>
      <vt:lpstr>Слайд 11</vt:lpstr>
      <vt:lpstr>Слайд 12</vt:lpstr>
      <vt:lpstr>Лісове господарство</vt:lpstr>
      <vt:lpstr>Рибальство</vt:lpstr>
      <vt:lpstr>Туризм</vt:lpstr>
      <vt:lpstr>Слайд 16</vt:lpstr>
      <vt:lpstr>Слайд 17</vt:lpstr>
      <vt:lpstr>Оахака. </vt:lpstr>
      <vt:lpstr>Буфадора.  </vt:lpstr>
      <vt:lpstr>Чичен-Іца.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економіки Мексики</dc:title>
  <cp:lastModifiedBy>Admin</cp:lastModifiedBy>
  <cp:revision>21</cp:revision>
  <dcterms:modified xsi:type="dcterms:W3CDTF">2014-03-17T19:50:19Z</dcterms:modified>
</cp:coreProperties>
</file>