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60" r:id="rId4"/>
    <p:sldId id="259" r:id="rId5"/>
    <p:sldId id="258" r:id="rId6"/>
    <p:sldId id="257"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9F2D49-9BE3-43AE-8282-FD1AB91210F4}" type="datetimeFigureOut">
              <a:rPr lang="ru-RU" smtClean="0"/>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F2D49-9BE3-43AE-8282-FD1AB91210F4}" type="datetimeFigureOut">
              <a:rPr lang="ru-RU" smtClean="0"/>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F2D49-9BE3-43AE-8282-FD1AB91210F4}" type="datetimeFigureOut">
              <a:rPr lang="ru-RU" smtClean="0"/>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F2D49-9BE3-43AE-8282-FD1AB91210F4}" type="datetimeFigureOut">
              <a:rPr lang="ru-RU" smtClean="0"/>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9F2D49-9BE3-43AE-8282-FD1AB91210F4}" type="datetimeFigureOut">
              <a:rPr lang="ru-RU" smtClean="0"/>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9F2D49-9BE3-43AE-8282-FD1AB91210F4}" type="datetimeFigureOut">
              <a:rPr lang="ru-RU" smtClean="0"/>
              <a:t>03.12.2012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9F2D49-9BE3-43AE-8282-FD1AB91210F4}" type="datetimeFigureOut">
              <a:rPr lang="ru-RU" smtClean="0"/>
              <a:t>03.12.2012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9F2D49-9BE3-43AE-8282-FD1AB91210F4}" type="datetimeFigureOut">
              <a:rPr lang="ru-RU" smtClean="0"/>
              <a:t>03.12.2012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9F2D49-9BE3-43AE-8282-FD1AB91210F4}" type="datetimeFigureOut">
              <a:rPr lang="ru-RU" smtClean="0"/>
              <a:t>03.12.2012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9F2D49-9BE3-43AE-8282-FD1AB91210F4}" type="datetimeFigureOut">
              <a:rPr lang="ru-RU" smtClean="0"/>
              <a:t>03.12.2012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9F2D49-9BE3-43AE-8282-FD1AB91210F4}" type="datetimeFigureOut">
              <a:rPr lang="ru-RU" smtClean="0"/>
              <a:t>03.12.2012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BA433B1-4BF2-47B0-9698-E90BECB4443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F2D49-9BE3-43AE-8282-FD1AB91210F4}" type="datetimeFigureOut">
              <a:rPr lang="ru-RU" smtClean="0"/>
              <a:t>03.12.2012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433B1-4BF2-47B0-9698-E90BECB4443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Заголовок 4"/>
          <p:cNvSpPr>
            <a:spLocks noGrp="1"/>
          </p:cNvSpPr>
          <p:nvPr>
            <p:ph type="ctrTitle"/>
          </p:nvPr>
        </p:nvSpPr>
        <p:spPr>
          <a:xfrm>
            <a:off x="0" y="0"/>
            <a:ext cx="9144000" cy="1124744"/>
          </a:xfrm>
        </p:spPr>
        <p:txBody>
          <a:bodyPr>
            <a:noAutofit/>
          </a:bodyPr>
          <a:lstStyle/>
          <a:p>
            <a:r>
              <a:rPr lang="ru-RU" sz="5400" b="1" dirty="0" smtClean="0">
                <a:solidFill>
                  <a:srgbClr val="FF0000"/>
                </a:solidFill>
              </a:rPr>
              <a:t>ГОТИКА</a:t>
            </a:r>
            <a:endParaRPr lang="ru-RU" sz="5400" b="1" dirty="0">
              <a:solidFill>
                <a:srgbClr val="FF0000"/>
              </a:solidFill>
            </a:endParaRPr>
          </a:p>
        </p:txBody>
      </p:sp>
      <p:sp>
        <p:nvSpPr>
          <p:cNvPr id="6" name="Подзаголовок 5"/>
          <p:cNvSpPr>
            <a:spLocks noGrp="1"/>
          </p:cNvSpPr>
          <p:nvPr>
            <p:ph type="subTitle" idx="1"/>
          </p:nvPr>
        </p:nvSpPr>
        <p:spPr>
          <a:xfrm>
            <a:off x="0" y="980728"/>
            <a:ext cx="4788024" cy="5877272"/>
          </a:xfrm>
        </p:spPr>
        <p:txBody>
          <a:bodyPr>
            <a:noAutofit/>
          </a:bodyPr>
          <a:lstStyle/>
          <a:p>
            <a:pPr algn="l"/>
            <a:r>
              <a:rPr lang="uk-UA" sz="2400" b="1" dirty="0" smtClean="0">
                <a:solidFill>
                  <a:srgbClr val="FF0000"/>
                </a:solidFill>
              </a:rPr>
              <a:t>Готика</a:t>
            </a:r>
            <a:r>
              <a:rPr lang="uk-UA" sz="2000" b="1" dirty="0" smtClean="0">
                <a:solidFill>
                  <a:schemeClr val="bg1"/>
                </a:solidFill>
              </a:rPr>
              <a:t> - період у розвитку середньовічного мистецтва на території Західної, Центральної і частково Східної Європи з XII по XV-XVI століття. Готика прийшла на зміну романському стилю, поступово витісняючи його. Термін «готика» найчастіше застосовується до відомого стилю архітектурних споруд, який можна коротко охарактеризувати як «страхітливо величний». Але готика охоплює практично всі твори образотворчого мистецтва даного періоду: скульптуру, живопис, книжкову мініатюру, вітраж, фреску та багато інших.</a:t>
            </a:r>
            <a:endParaRPr lang="ru-RU" sz="2000" b="1" dirty="0">
              <a:solidFill>
                <a:schemeClr val="bg1"/>
              </a:solidFill>
            </a:endParaRPr>
          </a:p>
        </p:txBody>
      </p:sp>
      <p:pic>
        <p:nvPicPr>
          <p:cNvPr id="14338" name="Picture 2" descr="http://copypast.ru/uploads/posts/thumbs/1221362654_shartrskijj_sobor.jpg"/>
          <p:cNvPicPr>
            <a:picLocks noChangeAspect="1" noChangeArrowheads="1"/>
          </p:cNvPicPr>
          <p:nvPr/>
        </p:nvPicPr>
        <p:blipFill>
          <a:blip r:embed="rId3" cstate="print"/>
          <a:srcRect/>
          <a:stretch>
            <a:fillRect/>
          </a:stretch>
        </p:blipFill>
        <p:spPr bwMode="auto">
          <a:xfrm>
            <a:off x="4788024" y="908720"/>
            <a:ext cx="4206227" cy="576064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 name="Заголовок 2"/>
          <p:cNvSpPr>
            <a:spLocks noGrp="1"/>
          </p:cNvSpPr>
          <p:nvPr>
            <p:ph type="ctrTitle"/>
          </p:nvPr>
        </p:nvSpPr>
        <p:spPr>
          <a:xfrm>
            <a:off x="0" y="188640"/>
            <a:ext cx="9144000" cy="1124743"/>
          </a:xfrm>
        </p:spPr>
        <p:txBody>
          <a:bodyPr>
            <a:noAutofit/>
          </a:bodyPr>
          <a:lstStyle/>
          <a:p>
            <a:r>
              <a:rPr lang="ru-RU" b="1" dirty="0" smtClean="0">
                <a:solidFill>
                  <a:srgbClr val="FF0000"/>
                </a:solidFill>
              </a:rPr>
              <a:t>ЛЬВІВСЬКИЙ КАФЕДРАЛЬНИЙ КОСТЕЛ У НАШ ЧАС</a:t>
            </a:r>
            <a:endParaRPr lang="ru-RU" b="1" dirty="0">
              <a:solidFill>
                <a:srgbClr val="FF0000"/>
              </a:solidFill>
            </a:endParaRPr>
          </a:p>
        </p:txBody>
      </p:sp>
      <p:pic>
        <p:nvPicPr>
          <p:cNvPr id="23554" name="Picture 2" descr="http://turson.at.ua/_si/0/39302371.jpg"/>
          <p:cNvPicPr>
            <a:picLocks noChangeAspect="1" noChangeArrowheads="1"/>
          </p:cNvPicPr>
          <p:nvPr/>
        </p:nvPicPr>
        <p:blipFill>
          <a:blip r:embed="rId3" cstate="print"/>
          <a:srcRect/>
          <a:stretch>
            <a:fillRect/>
          </a:stretch>
        </p:blipFill>
        <p:spPr bwMode="auto">
          <a:xfrm>
            <a:off x="1115616" y="1340768"/>
            <a:ext cx="6876968" cy="5154817"/>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 name="Заголовок 2"/>
          <p:cNvSpPr>
            <a:spLocks noGrp="1"/>
          </p:cNvSpPr>
          <p:nvPr>
            <p:ph type="ctrTitle"/>
          </p:nvPr>
        </p:nvSpPr>
        <p:spPr>
          <a:xfrm>
            <a:off x="0" y="1"/>
            <a:ext cx="9144000" cy="1196752"/>
          </a:xfrm>
        </p:spPr>
        <p:txBody>
          <a:bodyPr/>
          <a:lstStyle/>
          <a:p>
            <a:r>
              <a:rPr lang="uk-UA" b="1" dirty="0" smtClean="0">
                <a:solidFill>
                  <a:srgbClr val="FF0000"/>
                </a:solidFill>
              </a:rPr>
              <a:t>ЦЕРКВА СВЯТОЇ ЄЛИЗАВЕТИ В ХУСТІ</a:t>
            </a:r>
            <a:endParaRPr lang="ru-RU" b="1" dirty="0">
              <a:solidFill>
                <a:srgbClr val="FF0000"/>
              </a:solidFill>
            </a:endParaRPr>
          </a:p>
        </p:txBody>
      </p:sp>
      <p:pic>
        <p:nvPicPr>
          <p:cNvPr id="22530" name="Picture 2" descr="http://www.nice-places.com/data/articles/gallery/637/9378.jpg"/>
          <p:cNvPicPr>
            <a:picLocks noChangeAspect="1" noChangeArrowheads="1"/>
          </p:cNvPicPr>
          <p:nvPr/>
        </p:nvPicPr>
        <p:blipFill>
          <a:blip r:embed="rId3" cstate="print"/>
          <a:srcRect/>
          <a:stretch>
            <a:fillRect/>
          </a:stretch>
        </p:blipFill>
        <p:spPr bwMode="auto">
          <a:xfrm>
            <a:off x="827584" y="980728"/>
            <a:ext cx="7632848" cy="5721407"/>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6" name="Заголовок 5"/>
          <p:cNvSpPr>
            <a:spLocks noGrp="1"/>
          </p:cNvSpPr>
          <p:nvPr>
            <p:ph type="title"/>
          </p:nvPr>
        </p:nvSpPr>
        <p:spPr>
          <a:xfrm>
            <a:off x="0" y="0"/>
            <a:ext cx="9144000" cy="1124744"/>
          </a:xfrm>
        </p:spPr>
        <p:txBody>
          <a:bodyPr/>
          <a:lstStyle/>
          <a:p>
            <a:r>
              <a:rPr lang="uk-UA" b="1" dirty="0" smtClean="0">
                <a:solidFill>
                  <a:srgbClr val="FF0000"/>
                </a:solidFill>
              </a:rPr>
              <a:t>КОСТЕЛ ПРЕСВЯТОЇ ДІВИ МАРІЇ</a:t>
            </a:r>
            <a:endParaRPr lang="ru-RU" b="1" dirty="0">
              <a:solidFill>
                <a:srgbClr val="FF0000"/>
              </a:solidFill>
            </a:endParaRPr>
          </a:p>
        </p:txBody>
      </p:sp>
      <p:pic>
        <p:nvPicPr>
          <p:cNvPr id="21510" name="Picture 6" descr="http://www.ukrmandry.com.ua/see_img_3477-2.jpg"/>
          <p:cNvPicPr>
            <a:picLocks noChangeAspect="1" noChangeArrowheads="1"/>
          </p:cNvPicPr>
          <p:nvPr/>
        </p:nvPicPr>
        <p:blipFill>
          <a:blip r:embed="rId3" cstate="print"/>
          <a:srcRect/>
          <a:stretch>
            <a:fillRect/>
          </a:stretch>
        </p:blipFill>
        <p:spPr bwMode="auto">
          <a:xfrm>
            <a:off x="179512" y="908720"/>
            <a:ext cx="4248472" cy="5664630"/>
          </a:xfrm>
          <a:prstGeom prst="rect">
            <a:avLst/>
          </a:prstGeom>
          <a:noFill/>
        </p:spPr>
      </p:pic>
      <p:pic>
        <p:nvPicPr>
          <p:cNvPr id="21512" name="Picture 8" descr="http://hiblogger.net/img/articles_img/7/f/f/263032_498443.jpg"/>
          <p:cNvPicPr>
            <a:picLocks noChangeAspect="1" noChangeArrowheads="1"/>
          </p:cNvPicPr>
          <p:nvPr/>
        </p:nvPicPr>
        <p:blipFill>
          <a:blip r:embed="rId4" cstate="print"/>
          <a:srcRect/>
          <a:stretch>
            <a:fillRect/>
          </a:stretch>
        </p:blipFill>
        <p:spPr bwMode="auto">
          <a:xfrm>
            <a:off x="4716016" y="908720"/>
            <a:ext cx="4258408" cy="5688632"/>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Заголовок 4"/>
          <p:cNvSpPr>
            <a:spLocks noGrp="1"/>
          </p:cNvSpPr>
          <p:nvPr>
            <p:ph type="ctrTitle"/>
          </p:nvPr>
        </p:nvSpPr>
        <p:spPr>
          <a:xfrm>
            <a:off x="0" y="0"/>
            <a:ext cx="9144000" cy="980727"/>
          </a:xfrm>
        </p:spPr>
        <p:txBody>
          <a:bodyPr>
            <a:normAutofit/>
          </a:bodyPr>
          <a:lstStyle/>
          <a:p>
            <a:r>
              <a:rPr lang="ru-RU" sz="5400" b="1" dirty="0" smtClean="0">
                <a:solidFill>
                  <a:srgbClr val="FF0000"/>
                </a:solidFill>
              </a:rPr>
              <a:t>ГОТИЧНА АРХ</a:t>
            </a:r>
            <a:r>
              <a:rPr lang="uk-UA" sz="5400" b="1" dirty="0" smtClean="0">
                <a:solidFill>
                  <a:srgbClr val="FF0000"/>
                </a:solidFill>
              </a:rPr>
              <a:t>ІТЕКТУРА</a:t>
            </a:r>
            <a:endParaRPr lang="ru-RU" sz="5400" dirty="0">
              <a:solidFill>
                <a:srgbClr val="FF0000"/>
              </a:solidFill>
            </a:endParaRPr>
          </a:p>
        </p:txBody>
      </p:sp>
      <p:sp>
        <p:nvSpPr>
          <p:cNvPr id="6" name="Подзаголовок 5"/>
          <p:cNvSpPr>
            <a:spLocks noGrp="1"/>
          </p:cNvSpPr>
          <p:nvPr>
            <p:ph type="subTitle" idx="1"/>
          </p:nvPr>
        </p:nvSpPr>
        <p:spPr>
          <a:xfrm>
            <a:off x="0" y="1052736"/>
            <a:ext cx="5148064" cy="5805264"/>
          </a:xfrm>
        </p:spPr>
        <p:txBody>
          <a:bodyPr>
            <a:normAutofit lnSpcReduction="10000"/>
          </a:bodyPr>
          <a:lstStyle/>
          <a:p>
            <a:pPr algn="l"/>
            <a:r>
              <a:rPr lang="uk-UA" sz="2400" dirty="0" smtClean="0">
                <a:solidFill>
                  <a:schemeClr val="bg1"/>
                </a:solidFill>
              </a:rPr>
              <a:t>Готичний стиль, в основному, проявився в архітектурі храмів, соборів, церков, монастирів. Розвивався на основі романської, точніше кажучи - бургундської архітектури. На відміну від романського стилю, з його круглими арками, масивними стінами і маленькими вікнами, для готики характерні арки з загостреним верхом, вузькі і високі башти і колони, багато прикрашений фасад з різьбленими деталями і багатоколірні </a:t>
            </a:r>
            <a:r>
              <a:rPr lang="uk-UA" sz="2400" dirty="0" err="1" smtClean="0">
                <a:solidFill>
                  <a:schemeClr val="bg1"/>
                </a:solidFill>
              </a:rPr>
              <a:t>вітражні</a:t>
            </a:r>
            <a:r>
              <a:rPr lang="uk-UA" sz="2400" dirty="0" smtClean="0">
                <a:solidFill>
                  <a:schemeClr val="bg1"/>
                </a:solidFill>
              </a:rPr>
              <a:t> стрілчасті вікна . Всі елементи стилю підкреслюють вертикаль, що символізує прагнення до небес.</a:t>
            </a:r>
            <a:endParaRPr lang="ru-RU" sz="2400" dirty="0">
              <a:solidFill>
                <a:schemeClr val="bg1"/>
              </a:solidFill>
            </a:endParaRPr>
          </a:p>
        </p:txBody>
      </p:sp>
      <p:pic>
        <p:nvPicPr>
          <p:cNvPr id="15362" name="Picture 2" descr="http://img1.liveinternet.ru/images/attach/b/3/16/425/16425823_notrDam.jpg"/>
          <p:cNvPicPr>
            <a:picLocks noChangeAspect="1" noChangeArrowheads="1"/>
          </p:cNvPicPr>
          <p:nvPr/>
        </p:nvPicPr>
        <p:blipFill>
          <a:blip r:embed="rId3" cstate="print"/>
          <a:srcRect/>
          <a:stretch>
            <a:fillRect/>
          </a:stretch>
        </p:blipFill>
        <p:spPr bwMode="auto">
          <a:xfrm>
            <a:off x="5004047" y="980728"/>
            <a:ext cx="3978815" cy="5688632"/>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Заголовок 4"/>
          <p:cNvSpPr>
            <a:spLocks noGrp="1"/>
          </p:cNvSpPr>
          <p:nvPr>
            <p:ph type="ctrTitle"/>
          </p:nvPr>
        </p:nvSpPr>
        <p:spPr>
          <a:xfrm>
            <a:off x="0" y="1"/>
            <a:ext cx="9144000" cy="1124744"/>
          </a:xfrm>
        </p:spPr>
        <p:txBody>
          <a:bodyPr/>
          <a:lstStyle/>
          <a:p>
            <a:r>
              <a:rPr lang="ru-RU" b="1" dirty="0" smtClean="0">
                <a:solidFill>
                  <a:srgbClr val="FF0000"/>
                </a:solidFill>
              </a:rPr>
              <a:t>ФРАНЦУЗЬКА ГОТИКА</a:t>
            </a:r>
            <a:endParaRPr lang="ru-RU" b="1" dirty="0">
              <a:solidFill>
                <a:srgbClr val="FF0000"/>
              </a:solidFill>
            </a:endParaRPr>
          </a:p>
        </p:txBody>
      </p:sp>
      <p:sp>
        <p:nvSpPr>
          <p:cNvPr id="6" name="Подзаголовок 5"/>
          <p:cNvSpPr>
            <a:spLocks noGrp="1"/>
          </p:cNvSpPr>
          <p:nvPr>
            <p:ph type="subTitle" idx="1"/>
          </p:nvPr>
        </p:nvSpPr>
        <p:spPr>
          <a:xfrm>
            <a:off x="0" y="1124744"/>
            <a:ext cx="5436096" cy="5733256"/>
          </a:xfrm>
        </p:spPr>
        <p:txBody>
          <a:bodyPr>
            <a:normAutofit/>
          </a:bodyPr>
          <a:lstStyle/>
          <a:p>
            <a:pPr algn="l"/>
            <a:r>
              <a:rPr lang="uk-UA" sz="2400" dirty="0">
                <a:solidFill>
                  <a:schemeClr val="bg1">
                    <a:lumMod val="95000"/>
                  </a:schemeClr>
                </a:solidFill>
              </a:rPr>
              <a:t>А</a:t>
            </a:r>
            <a:r>
              <a:rPr lang="uk-UA" sz="2400" dirty="0" smtClean="0">
                <a:solidFill>
                  <a:schemeClr val="bg1">
                    <a:lumMod val="95000"/>
                  </a:schemeClr>
                </a:solidFill>
              </a:rPr>
              <a:t>рхітектурний стиль, який був широко поширений на території сучасної Франції з 40-х років </a:t>
            </a:r>
            <a:r>
              <a:rPr lang="en-US" sz="2400" dirty="0" smtClean="0">
                <a:solidFill>
                  <a:schemeClr val="bg1">
                    <a:lumMod val="95000"/>
                  </a:schemeClr>
                </a:solidFill>
              </a:rPr>
              <a:t>XII </a:t>
            </a:r>
            <a:r>
              <a:rPr lang="uk-UA" sz="2400" dirty="0" smtClean="0">
                <a:solidFill>
                  <a:schemeClr val="bg1">
                    <a:lumMod val="95000"/>
                  </a:schemeClr>
                </a:solidFill>
              </a:rPr>
              <a:t>століття до початку </a:t>
            </a:r>
            <a:r>
              <a:rPr lang="en-US" sz="2400" dirty="0" smtClean="0">
                <a:solidFill>
                  <a:schemeClr val="bg1">
                    <a:lumMod val="95000"/>
                  </a:schemeClr>
                </a:solidFill>
              </a:rPr>
              <a:t>XVI </a:t>
            </a:r>
            <a:r>
              <a:rPr lang="uk-UA" sz="2400" dirty="0" smtClean="0">
                <a:solidFill>
                  <a:schemeClr val="bg1">
                    <a:lumMod val="95000"/>
                  </a:schemeClr>
                </a:solidFill>
              </a:rPr>
              <a:t>століття , коли йому на зміну прийшов Ренесанс. Зародившись в королівському домені в центрі країни, готичний стиль швидко поширився на територію всієї Франції і за її межі. Майстерність архітекторів досягло свого піку в середині </a:t>
            </a:r>
            <a:r>
              <a:rPr lang="en-US" sz="2400" dirty="0" smtClean="0">
                <a:solidFill>
                  <a:schemeClr val="bg1">
                    <a:lumMod val="95000"/>
                  </a:schemeClr>
                </a:solidFill>
              </a:rPr>
              <a:t>XIII </a:t>
            </a:r>
            <a:r>
              <a:rPr lang="uk-UA" sz="2400" dirty="0" smtClean="0">
                <a:solidFill>
                  <a:schemeClr val="bg1">
                    <a:lumMod val="95000"/>
                  </a:schemeClr>
                </a:solidFill>
              </a:rPr>
              <a:t>століття, після чого розвиток йшов шляхом застосування прикладних ремесел, зокрема, обробки каменю.</a:t>
            </a:r>
          </a:p>
          <a:p>
            <a:pPr algn="l"/>
            <a:endParaRPr lang="ru-RU" sz="2400" dirty="0">
              <a:solidFill>
                <a:schemeClr val="bg1">
                  <a:lumMod val="95000"/>
                </a:schemeClr>
              </a:solidFill>
            </a:endParaRPr>
          </a:p>
        </p:txBody>
      </p:sp>
      <p:pic>
        <p:nvPicPr>
          <p:cNvPr id="16386" name="Picture 2" descr="File:Sainte Chapelle - Upper level 1.jpg"/>
          <p:cNvPicPr>
            <a:picLocks noChangeAspect="1" noChangeArrowheads="1"/>
          </p:cNvPicPr>
          <p:nvPr/>
        </p:nvPicPr>
        <p:blipFill>
          <a:blip r:embed="rId3" cstate="print"/>
          <a:srcRect/>
          <a:stretch>
            <a:fillRect/>
          </a:stretch>
        </p:blipFill>
        <p:spPr bwMode="auto">
          <a:xfrm>
            <a:off x="5652120" y="836712"/>
            <a:ext cx="2952328" cy="5855777"/>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 name="Подзаголовок 2"/>
          <p:cNvSpPr>
            <a:spLocks noGrp="1"/>
          </p:cNvSpPr>
          <p:nvPr>
            <p:ph type="subTitle" idx="1"/>
          </p:nvPr>
        </p:nvSpPr>
        <p:spPr>
          <a:xfrm>
            <a:off x="0" y="0"/>
            <a:ext cx="9144000" cy="2276872"/>
          </a:xfrm>
        </p:spPr>
        <p:txBody>
          <a:bodyPr>
            <a:normAutofit/>
          </a:bodyPr>
          <a:lstStyle/>
          <a:p>
            <a:r>
              <a:rPr lang="uk-UA" sz="4000" b="1" dirty="0" smtClean="0">
                <a:solidFill>
                  <a:srgbClr val="FF0000"/>
                </a:solidFill>
              </a:rPr>
              <a:t>ЯСКРАВИЙ ПРИКЛАД ФРАНЦУЗЬКОЇ ГОТИКИ – НОТР-ДАМ-ДЕ-ПАРІ</a:t>
            </a:r>
            <a:endParaRPr lang="ru-RU" sz="4000" b="1" dirty="0">
              <a:solidFill>
                <a:srgbClr val="FF0000"/>
              </a:solidFill>
            </a:endParaRPr>
          </a:p>
        </p:txBody>
      </p:sp>
      <p:pic>
        <p:nvPicPr>
          <p:cNvPr id="17410" name="Picture 2" descr="http://www.fotoalbom.su/fotos/picture17777.jpg"/>
          <p:cNvPicPr>
            <a:picLocks noChangeAspect="1" noChangeArrowheads="1"/>
          </p:cNvPicPr>
          <p:nvPr/>
        </p:nvPicPr>
        <p:blipFill>
          <a:blip r:embed="rId3" cstate="print"/>
          <a:srcRect/>
          <a:stretch>
            <a:fillRect/>
          </a:stretch>
        </p:blipFill>
        <p:spPr bwMode="auto">
          <a:xfrm>
            <a:off x="971600" y="1250728"/>
            <a:ext cx="7200800" cy="5397554"/>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Заголовок 4"/>
          <p:cNvSpPr>
            <a:spLocks noGrp="1"/>
          </p:cNvSpPr>
          <p:nvPr>
            <p:ph type="ctrTitle"/>
          </p:nvPr>
        </p:nvSpPr>
        <p:spPr>
          <a:xfrm>
            <a:off x="0" y="0"/>
            <a:ext cx="9144000" cy="1124744"/>
          </a:xfrm>
        </p:spPr>
        <p:txBody>
          <a:bodyPr>
            <a:normAutofit/>
          </a:bodyPr>
          <a:lstStyle/>
          <a:p>
            <a:r>
              <a:rPr lang="ru-RU" sz="5400" b="1" dirty="0" smtClean="0">
                <a:solidFill>
                  <a:srgbClr val="FF0000"/>
                </a:solidFill>
              </a:rPr>
              <a:t>АНГЛІЙСЬКА ГОТИКА</a:t>
            </a:r>
            <a:endParaRPr lang="ru-RU" sz="5400" b="1" dirty="0">
              <a:solidFill>
                <a:srgbClr val="FF0000"/>
              </a:solidFill>
            </a:endParaRPr>
          </a:p>
        </p:txBody>
      </p:sp>
      <p:sp>
        <p:nvSpPr>
          <p:cNvPr id="6" name="Подзаголовок 5"/>
          <p:cNvSpPr>
            <a:spLocks noGrp="1"/>
          </p:cNvSpPr>
          <p:nvPr>
            <p:ph type="subTitle" idx="1"/>
          </p:nvPr>
        </p:nvSpPr>
        <p:spPr>
          <a:xfrm>
            <a:off x="0" y="836712"/>
            <a:ext cx="9144000" cy="2808312"/>
          </a:xfrm>
        </p:spPr>
        <p:txBody>
          <a:bodyPr>
            <a:normAutofit/>
          </a:bodyPr>
          <a:lstStyle/>
          <a:p>
            <a:pPr algn="l"/>
            <a:r>
              <a:rPr lang="uk-UA" sz="2000" b="1" dirty="0" smtClean="0">
                <a:solidFill>
                  <a:schemeClr val="bg1"/>
                </a:solidFill>
              </a:rPr>
              <a:t>Готика Англії виникла дуже рано (наприкінці XII в.) Й існувала до XVI ст. Млявий розвиток міст призвів до того, що готичний собор тут став не міським, а монастирським, оточеним полями і луками. Звідси, очевидно, його «</a:t>
            </a:r>
            <a:r>
              <a:rPr lang="uk-UA" sz="2000" b="1" dirty="0" err="1" smtClean="0">
                <a:solidFill>
                  <a:schemeClr val="bg1"/>
                </a:solidFill>
              </a:rPr>
              <a:t>розпластаність</a:t>
            </a:r>
            <a:r>
              <a:rPr lang="uk-UA" sz="2000" b="1" dirty="0" smtClean="0">
                <a:solidFill>
                  <a:schemeClr val="bg1"/>
                </a:solidFill>
              </a:rPr>
              <a:t>» по горизонталі, розтягнутість у ширину, наявність безлічі прибудов. Домінанта собору - величезна вежа. Найчистіший зразок ранньої англійської готики - собор у. Він стане темою полотна Джона </a:t>
            </a:r>
            <a:r>
              <a:rPr lang="uk-UA" sz="2000" b="1" dirty="0" err="1" smtClean="0">
                <a:solidFill>
                  <a:schemeClr val="bg1"/>
                </a:solidFill>
              </a:rPr>
              <a:t>Констебла</a:t>
            </a:r>
            <a:r>
              <a:rPr lang="uk-UA" sz="2000" b="1" dirty="0" smtClean="0">
                <a:solidFill>
                  <a:schemeClr val="bg1"/>
                </a:solidFill>
              </a:rPr>
              <a:t> - зберігається в музеї мистецтва Метрополітен, Нью-Йорк.</a:t>
            </a:r>
            <a:endParaRPr lang="ru-RU" sz="2000" b="1" dirty="0">
              <a:solidFill>
                <a:schemeClr val="bg1"/>
              </a:solidFill>
            </a:endParaRPr>
          </a:p>
        </p:txBody>
      </p:sp>
      <p:pic>
        <p:nvPicPr>
          <p:cNvPr id="18434" name="Picture 2" descr="http://www.5arts.info/wp-content/uploads/2012/06/06_constable.jpg"/>
          <p:cNvPicPr>
            <a:picLocks noChangeAspect="1" noChangeArrowheads="1"/>
          </p:cNvPicPr>
          <p:nvPr/>
        </p:nvPicPr>
        <p:blipFill>
          <a:blip r:embed="rId3" cstate="print"/>
          <a:srcRect/>
          <a:stretch>
            <a:fillRect/>
          </a:stretch>
        </p:blipFill>
        <p:spPr bwMode="auto">
          <a:xfrm>
            <a:off x="2051720" y="3118701"/>
            <a:ext cx="4752528" cy="3739299"/>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Заголовок 1"/>
          <p:cNvSpPr>
            <a:spLocks noGrp="1"/>
          </p:cNvSpPr>
          <p:nvPr>
            <p:ph type="ctrTitle"/>
          </p:nvPr>
        </p:nvSpPr>
        <p:spPr>
          <a:xfrm>
            <a:off x="0" y="0"/>
            <a:ext cx="9144000" cy="1484784"/>
          </a:xfrm>
        </p:spPr>
        <p:txBody>
          <a:bodyPr/>
          <a:lstStyle/>
          <a:p>
            <a:r>
              <a:rPr lang="uk-UA" b="1" dirty="0" smtClean="0">
                <a:solidFill>
                  <a:srgbClr val="FF0000"/>
                </a:solidFill>
              </a:rPr>
              <a:t>ЯСКРАВИЙ ПРИКЛАД АНГЛІЙСЬКОЇ ГОТИКИ – ЙОРКСЬКИЙ СОБОР</a:t>
            </a:r>
            <a:endParaRPr lang="ru-RU" b="1" dirty="0">
              <a:solidFill>
                <a:srgbClr val="FF0000"/>
              </a:solidFill>
            </a:endParaRPr>
          </a:p>
        </p:txBody>
      </p:sp>
      <p:pic>
        <p:nvPicPr>
          <p:cNvPr id="19458" name="Picture 2" descr="http://www.vidpochivay.com/wp-content/uploads/2011/05/Iorkskii-sobor.jpg"/>
          <p:cNvPicPr>
            <a:picLocks noChangeAspect="1" noChangeArrowheads="1"/>
          </p:cNvPicPr>
          <p:nvPr/>
        </p:nvPicPr>
        <p:blipFill>
          <a:blip r:embed="rId3" cstate="print"/>
          <a:srcRect/>
          <a:stretch>
            <a:fillRect/>
          </a:stretch>
        </p:blipFill>
        <p:spPr bwMode="auto">
          <a:xfrm>
            <a:off x="1115616" y="1340768"/>
            <a:ext cx="7056784" cy="5299245"/>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6" name="Заголовок 5"/>
          <p:cNvSpPr>
            <a:spLocks noGrp="1"/>
          </p:cNvSpPr>
          <p:nvPr>
            <p:ph type="ctrTitle"/>
          </p:nvPr>
        </p:nvSpPr>
        <p:spPr>
          <a:xfrm>
            <a:off x="0" y="1"/>
            <a:ext cx="9144000" cy="1052735"/>
          </a:xfrm>
        </p:spPr>
        <p:txBody>
          <a:bodyPr>
            <a:normAutofit/>
          </a:bodyPr>
          <a:lstStyle/>
          <a:p>
            <a:r>
              <a:rPr lang="uk-UA" sz="5400" b="1" dirty="0" smtClean="0">
                <a:solidFill>
                  <a:srgbClr val="FF0000"/>
                </a:solidFill>
              </a:rPr>
              <a:t>ГОТИКА ІСПАНІЇ</a:t>
            </a:r>
            <a:endParaRPr lang="ru-RU" sz="5400" b="1" dirty="0">
              <a:solidFill>
                <a:srgbClr val="FF0000"/>
              </a:solidFill>
            </a:endParaRPr>
          </a:p>
        </p:txBody>
      </p:sp>
      <p:sp>
        <p:nvSpPr>
          <p:cNvPr id="7" name="Подзаголовок 6"/>
          <p:cNvSpPr>
            <a:spLocks noGrp="1"/>
          </p:cNvSpPr>
          <p:nvPr>
            <p:ph type="subTitle" idx="1"/>
          </p:nvPr>
        </p:nvSpPr>
        <p:spPr>
          <a:xfrm>
            <a:off x="0" y="980728"/>
            <a:ext cx="4716016" cy="5877272"/>
          </a:xfrm>
        </p:spPr>
        <p:txBody>
          <a:bodyPr>
            <a:normAutofit/>
          </a:bodyPr>
          <a:lstStyle/>
          <a:p>
            <a:pPr algn="l"/>
            <a:r>
              <a:rPr lang="ru-RU" sz="2400" dirty="0" smtClean="0">
                <a:solidFill>
                  <a:schemeClr val="bg1"/>
                </a:solidFill>
              </a:rPr>
              <a:t>В </a:t>
            </a:r>
            <a:r>
              <a:rPr lang="ru-RU" sz="2400" dirty="0" err="1" smtClean="0">
                <a:solidFill>
                  <a:schemeClr val="bg1"/>
                </a:solidFill>
              </a:rPr>
              <a:t>Іспанії</a:t>
            </a:r>
            <a:r>
              <a:rPr lang="ru-RU" sz="2400" dirty="0" smtClean="0">
                <a:solidFill>
                  <a:schemeClr val="bg1"/>
                </a:solidFill>
              </a:rPr>
              <a:t> </a:t>
            </a:r>
            <a:r>
              <a:rPr lang="ru-RU" sz="2400" dirty="0" err="1" smtClean="0">
                <a:solidFill>
                  <a:schemeClr val="bg1"/>
                </a:solidFill>
              </a:rPr>
              <a:t>з</a:t>
            </a:r>
            <a:r>
              <a:rPr lang="ru-RU" sz="2400" dirty="0" smtClean="0">
                <a:solidFill>
                  <a:schemeClr val="bg1"/>
                </a:solidFill>
              </a:rPr>
              <a:t> </a:t>
            </a:r>
            <a:r>
              <a:rPr lang="ru-RU" sz="2400" dirty="0" err="1" smtClean="0">
                <a:solidFill>
                  <a:schemeClr val="bg1"/>
                </a:solidFill>
              </a:rPr>
              <a:t>її</a:t>
            </a:r>
            <a:r>
              <a:rPr lang="ru-RU" sz="2400" dirty="0" smtClean="0">
                <a:solidFill>
                  <a:schemeClr val="bg1"/>
                </a:solidFill>
              </a:rPr>
              <a:t> </a:t>
            </a:r>
            <a:r>
              <a:rPr lang="ru-RU" sz="2400" dirty="0" err="1" smtClean="0">
                <a:solidFill>
                  <a:schemeClr val="bg1"/>
                </a:solidFill>
              </a:rPr>
              <a:t>сліпучим</a:t>
            </a:r>
            <a:r>
              <a:rPr lang="ru-RU" sz="2400" dirty="0" smtClean="0">
                <a:solidFill>
                  <a:schemeClr val="bg1"/>
                </a:solidFill>
              </a:rPr>
              <a:t> </a:t>
            </a:r>
            <a:r>
              <a:rPr lang="ru-RU" sz="2400" dirty="0" err="1" smtClean="0">
                <a:solidFill>
                  <a:schemeClr val="bg1"/>
                </a:solidFill>
              </a:rPr>
              <a:t>сонцем</a:t>
            </a:r>
            <a:r>
              <a:rPr lang="ru-RU" sz="2400" dirty="0" smtClean="0">
                <a:solidFill>
                  <a:schemeClr val="bg1"/>
                </a:solidFill>
              </a:rPr>
              <a:t> </a:t>
            </a:r>
            <a:r>
              <a:rPr lang="ru-RU" sz="2400" dirty="0" err="1" smtClean="0">
                <a:solidFill>
                  <a:schemeClr val="bg1"/>
                </a:solidFill>
              </a:rPr>
              <a:t>зменшували</a:t>
            </a:r>
            <a:r>
              <a:rPr lang="ru-RU" sz="2400" dirty="0" smtClean="0">
                <a:solidFill>
                  <a:schemeClr val="bg1"/>
                </a:solidFill>
              </a:rPr>
              <a:t> </a:t>
            </a:r>
            <a:r>
              <a:rPr lang="ru-RU" sz="2400" dirty="0" err="1" smtClean="0">
                <a:solidFill>
                  <a:schemeClr val="bg1"/>
                </a:solidFill>
              </a:rPr>
              <a:t>поверхню</a:t>
            </a:r>
            <a:r>
              <a:rPr lang="ru-RU" sz="2400" dirty="0" smtClean="0">
                <a:solidFill>
                  <a:schemeClr val="bg1"/>
                </a:solidFill>
              </a:rPr>
              <a:t>, </a:t>
            </a:r>
            <a:r>
              <a:rPr lang="ru-RU" sz="2400" dirty="0" err="1" smtClean="0">
                <a:solidFill>
                  <a:schemeClr val="bg1"/>
                </a:solidFill>
              </a:rPr>
              <a:t>що</a:t>
            </a:r>
            <a:r>
              <a:rPr lang="ru-RU" sz="2400" dirty="0" smtClean="0">
                <a:solidFill>
                  <a:schemeClr val="bg1"/>
                </a:solidFill>
              </a:rPr>
              <a:t> </a:t>
            </a:r>
            <a:r>
              <a:rPr lang="ru-RU" sz="2400" dirty="0" err="1" smtClean="0">
                <a:solidFill>
                  <a:schemeClr val="bg1"/>
                </a:solidFill>
              </a:rPr>
              <a:t>призначалася</a:t>
            </a:r>
            <a:r>
              <a:rPr lang="ru-RU" sz="2400" dirty="0" smtClean="0">
                <a:solidFill>
                  <a:schemeClr val="bg1"/>
                </a:solidFill>
              </a:rPr>
              <a:t> для </a:t>
            </a:r>
            <a:r>
              <a:rPr lang="ru-RU" sz="2400" dirty="0" err="1" smtClean="0">
                <a:solidFill>
                  <a:schemeClr val="bg1"/>
                </a:solidFill>
              </a:rPr>
              <a:t>скління</a:t>
            </a:r>
            <a:r>
              <a:rPr lang="ru-RU" sz="2400" dirty="0" smtClean="0">
                <a:solidFill>
                  <a:schemeClr val="bg1"/>
                </a:solidFill>
              </a:rPr>
              <a:t>, </a:t>
            </a:r>
            <a:r>
              <a:rPr lang="ru-RU" sz="2400" dirty="0" err="1" smtClean="0">
                <a:solidFill>
                  <a:schemeClr val="bg1"/>
                </a:solidFill>
              </a:rPr>
              <a:t>і</a:t>
            </a:r>
            <a:r>
              <a:rPr lang="ru-RU" sz="2400" dirty="0" smtClean="0">
                <a:solidFill>
                  <a:schemeClr val="bg1"/>
                </a:solidFill>
              </a:rPr>
              <a:t> </a:t>
            </a:r>
            <a:r>
              <a:rPr lang="ru-RU" sz="2400" dirty="0" err="1" smtClean="0">
                <a:solidFill>
                  <a:schemeClr val="bg1"/>
                </a:solidFill>
              </a:rPr>
              <a:t>кілька</a:t>
            </a:r>
            <a:r>
              <a:rPr lang="ru-RU" sz="2400" dirty="0" smtClean="0">
                <a:solidFill>
                  <a:schemeClr val="bg1"/>
                </a:solidFill>
              </a:rPr>
              <a:t> </a:t>
            </a:r>
            <a:r>
              <a:rPr lang="ru-RU" sz="2400" dirty="0" err="1" smtClean="0">
                <a:solidFill>
                  <a:schemeClr val="bg1"/>
                </a:solidFill>
              </a:rPr>
              <a:t>збільшували</a:t>
            </a:r>
            <a:r>
              <a:rPr lang="ru-RU" sz="2400" dirty="0" smtClean="0">
                <a:solidFill>
                  <a:schemeClr val="bg1"/>
                </a:solidFill>
              </a:rPr>
              <a:t> </a:t>
            </a:r>
            <a:r>
              <a:rPr lang="ru-RU" sz="2400" dirty="0" err="1" smtClean="0">
                <a:solidFill>
                  <a:schemeClr val="bg1"/>
                </a:solidFill>
              </a:rPr>
              <a:t>товщину</a:t>
            </a:r>
            <a:r>
              <a:rPr lang="ru-RU" sz="2400" dirty="0" smtClean="0">
                <a:solidFill>
                  <a:schemeClr val="bg1"/>
                </a:solidFill>
              </a:rPr>
              <a:t> </a:t>
            </a:r>
            <a:r>
              <a:rPr lang="ru-RU" sz="2400" dirty="0" err="1" smtClean="0">
                <a:solidFill>
                  <a:schemeClr val="bg1"/>
                </a:solidFill>
              </a:rPr>
              <a:t>стін</a:t>
            </a:r>
            <a:r>
              <a:rPr lang="ru-RU" sz="2400" dirty="0" smtClean="0">
                <a:solidFill>
                  <a:schemeClr val="bg1"/>
                </a:solidFill>
              </a:rPr>
              <a:t>, </a:t>
            </a:r>
            <a:r>
              <a:rPr lang="ru-RU" sz="2400" dirty="0" err="1" smtClean="0">
                <a:solidFill>
                  <a:schemeClr val="bg1"/>
                </a:solidFill>
              </a:rPr>
              <a:t>щоб</a:t>
            </a:r>
            <a:r>
              <a:rPr lang="ru-RU" sz="2400" dirty="0" smtClean="0">
                <a:solidFill>
                  <a:schemeClr val="bg1"/>
                </a:solidFill>
              </a:rPr>
              <a:t> </a:t>
            </a:r>
            <a:r>
              <a:rPr lang="ru-RU" sz="2400" dirty="0" err="1" smtClean="0">
                <a:solidFill>
                  <a:schemeClr val="bg1"/>
                </a:solidFill>
              </a:rPr>
              <a:t>зробити</a:t>
            </a:r>
            <a:r>
              <a:rPr lang="ru-RU" sz="2400" dirty="0" smtClean="0">
                <a:solidFill>
                  <a:schemeClr val="bg1"/>
                </a:solidFill>
              </a:rPr>
              <a:t> </a:t>
            </a:r>
            <a:r>
              <a:rPr lang="ru-RU" sz="2400" dirty="0" err="1" smtClean="0">
                <a:solidFill>
                  <a:schemeClr val="bg1"/>
                </a:solidFill>
              </a:rPr>
              <a:t>внутрішній</a:t>
            </a:r>
            <a:r>
              <a:rPr lang="ru-RU" sz="2400" dirty="0" smtClean="0">
                <a:solidFill>
                  <a:schemeClr val="bg1"/>
                </a:solidFill>
              </a:rPr>
              <a:t> </a:t>
            </a:r>
            <a:r>
              <a:rPr lang="ru-RU" sz="2400" dirty="0" err="1" smtClean="0">
                <a:solidFill>
                  <a:schemeClr val="bg1"/>
                </a:solidFill>
              </a:rPr>
              <a:t>простір</a:t>
            </a:r>
            <a:r>
              <a:rPr lang="ru-RU" sz="2400" dirty="0" smtClean="0">
                <a:solidFill>
                  <a:schemeClr val="bg1"/>
                </a:solidFill>
              </a:rPr>
              <a:t> </a:t>
            </a:r>
            <a:r>
              <a:rPr lang="ru-RU" sz="2400" dirty="0" err="1" smtClean="0">
                <a:solidFill>
                  <a:schemeClr val="bg1"/>
                </a:solidFill>
              </a:rPr>
              <a:t>прохолодним</a:t>
            </a:r>
            <a:r>
              <a:rPr lang="ru-RU" sz="2400" dirty="0" smtClean="0">
                <a:solidFill>
                  <a:schemeClr val="bg1"/>
                </a:solidFill>
              </a:rPr>
              <a:t> </a:t>
            </a:r>
            <a:r>
              <a:rPr lang="ru-RU" sz="2400" dirty="0" err="1" smtClean="0">
                <a:solidFill>
                  <a:schemeClr val="bg1"/>
                </a:solidFill>
              </a:rPr>
              <a:t>і</a:t>
            </a:r>
            <a:r>
              <a:rPr lang="ru-RU" sz="2400" dirty="0" smtClean="0">
                <a:solidFill>
                  <a:schemeClr val="bg1"/>
                </a:solidFill>
              </a:rPr>
              <a:t> </a:t>
            </a:r>
            <a:r>
              <a:rPr lang="ru-RU" sz="2400" dirty="0" err="1" smtClean="0">
                <a:solidFill>
                  <a:schemeClr val="bg1"/>
                </a:solidFill>
              </a:rPr>
              <a:t>тінистих</a:t>
            </a:r>
            <a:r>
              <a:rPr lang="ru-RU" sz="2400" dirty="0" smtClean="0">
                <a:solidFill>
                  <a:schemeClr val="bg1"/>
                </a:solidFill>
              </a:rPr>
              <a:t>. В </a:t>
            </a:r>
            <a:r>
              <a:rPr lang="ru-RU" sz="2400" dirty="0" err="1" smtClean="0">
                <a:solidFill>
                  <a:schemeClr val="bg1"/>
                </a:solidFill>
              </a:rPr>
              <a:t>Іспанії</a:t>
            </a:r>
            <a:r>
              <a:rPr lang="ru-RU" sz="2400" dirty="0" smtClean="0">
                <a:solidFill>
                  <a:schemeClr val="bg1"/>
                </a:solidFill>
              </a:rPr>
              <a:t> </a:t>
            </a:r>
            <a:r>
              <a:rPr lang="ru-RU" sz="2400" dirty="0" err="1" smtClean="0">
                <a:solidFill>
                  <a:schemeClr val="bg1"/>
                </a:solidFill>
              </a:rPr>
              <a:t>в</a:t>
            </a:r>
            <a:r>
              <a:rPr lang="ru-RU" sz="2400" dirty="0" smtClean="0">
                <a:solidFill>
                  <a:schemeClr val="bg1"/>
                </a:solidFill>
              </a:rPr>
              <a:t> </a:t>
            </a:r>
            <a:r>
              <a:rPr lang="ru-RU" sz="2400" dirty="0" err="1" smtClean="0">
                <a:solidFill>
                  <a:schemeClr val="bg1"/>
                </a:solidFill>
              </a:rPr>
              <a:t>готичному</a:t>
            </a:r>
            <a:r>
              <a:rPr lang="ru-RU" sz="2400" dirty="0" smtClean="0">
                <a:solidFill>
                  <a:schemeClr val="bg1"/>
                </a:solidFill>
              </a:rPr>
              <a:t> </a:t>
            </a:r>
            <a:r>
              <a:rPr lang="ru-RU" sz="2400" dirty="0" err="1" smtClean="0">
                <a:solidFill>
                  <a:schemeClr val="bg1"/>
                </a:solidFill>
              </a:rPr>
              <a:t>стилі</a:t>
            </a:r>
            <a:r>
              <a:rPr lang="ru-RU" sz="2400" dirty="0" smtClean="0">
                <a:solidFill>
                  <a:schemeClr val="bg1"/>
                </a:solidFill>
              </a:rPr>
              <a:t> </a:t>
            </a:r>
            <a:r>
              <a:rPr lang="ru-RU" sz="2400" dirty="0" err="1" smtClean="0">
                <a:solidFill>
                  <a:schemeClr val="bg1"/>
                </a:solidFill>
              </a:rPr>
              <a:t>створювали</a:t>
            </a:r>
            <a:r>
              <a:rPr lang="ru-RU" sz="2400" dirty="0" smtClean="0">
                <a:solidFill>
                  <a:schemeClr val="bg1"/>
                </a:solidFill>
              </a:rPr>
              <a:t> </a:t>
            </a:r>
            <a:r>
              <a:rPr lang="ru-RU" sz="2400" dirty="0" err="1" smtClean="0">
                <a:solidFill>
                  <a:schemeClr val="bg1"/>
                </a:solidFill>
              </a:rPr>
              <a:t>також</a:t>
            </a:r>
            <a:r>
              <a:rPr lang="ru-RU" sz="2400" dirty="0" smtClean="0">
                <a:solidFill>
                  <a:schemeClr val="bg1"/>
                </a:solidFill>
              </a:rPr>
              <a:t> </a:t>
            </a:r>
            <a:r>
              <a:rPr lang="ru-RU" sz="2400" dirty="0" err="1" smtClean="0">
                <a:solidFill>
                  <a:schemeClr val="bg1"/>
                </a:solidFill>
              </a:rPr>
              <a:t>вівтарні</a:t>
            </a:r>
            <a:r>
              <a:rPr lang="ru-RU" sz="2400" dirty="0" smtClean="0">
                <a:solidFill>
                  <a:schemeClr val="bg1"/>
                </a:solidFill>
              </a:rPr>
              <a:t> </a:t>
            </a:r>
            <a:r>
              <a:rPr lang="ru-RU" sz="2400" dirty="0" err="1" smtClean="0">
                <a:solidFill>
                  <a:schemeClr val="bg1"/>
                </a:solidFill>
              </a:rPr>
              <a:t>перешкоди</a:t>
            </a:r>
            <a:r>
              <a:rPr lang="ru-RU" sz="2400" dirty="0" smtClean="0">
                <a:solidFill>
                  <a:schemeClr val="bg1"/>
                </a:solidFill>
              </a:rPr>
              <a:t>, </a:t>
            </a:r>
            <a:r>
              <a:rPr lang="ru-RU" sz="2400" dirty="0" err="1" smtClean="0">
                <a:solidFill>
                  <a:schemeClr val="bg1"/>
                </a:solidFill>
              </a:rPr>
              <a:t>або</a:t>
            </a:r>
            <a:r>
              <a:rPr lang="ru-RU" sz="2400" dirty="0" smtClean="0">
                <a:solidFill>
                  <a:schemeClr val="bg1"/>
                </a:solidFill>
              </a:rPr>
              <a:t> "</a:t>
            </a:r>
            <a:r>
              <a:rPr lang="ru-RU" sz="2400" dirty="0" err="1" smtClean="0">
                <a:solidFill>
                  <a:schemeClr val="bg1"/>
                </a:solidFill>
              </a:rPr>
              <a:t>коро</a:t>
            </a:r>
            <a:r>
              <a:rPr lang="ru-RU" sz="2400" dirty="0" smtClean="0">
                <a:solidFill>
                  <a:schemeClr val="bg1"/>
                </a:solidFill>
              </a:rPr>
              <a:t>", </a:t>
            </a:r>
            <a:r>
              <a:rPr lang="ru-RU" sz="2400" dirty="0" err="1" smtClean="0">
                <a:solidFill>
                  <a:schemeClr val="bg1"/>
                </a:solidFill>
              </a:rPr>
              <a:t>що</a:t>
            </a:r>
            <a:r>
              <a:rPr lang="ru-RU" sz="2400" dirty="0" smtClean="0">
                <a:solidFill>
                  <a:schemeClr val="bg1"/>
                </a:solidFill>
              </a:rPr>
              <a:t> </a:t>
            </a:r>
            <a:r>
              <a:rPr lang="ru-RU" sz="2400" dirty="0" err="1" smtClean="0">
                <a:solidFill>
                  <a:schemeClr val="bg1"/>
                </a:solidFill>
              </a:rPr>
              <a:t>відокремлювали</a:t>
            </a:r>
            <a:r>
              <a:rPr lang="ru-RU" sz="2400" dirty="0" smtClean="0">
                <a:solidFill>
                  <a:schemeClr val="bg1"/>
                </a:solidFill>
              </a:rPr>
              <a:t> хор </a:t>
            </a:r>
            <a:r>
              <a:rPr lang="ru-RU" sz="2400" dirty="0" err="1" smtClean="0">
                <a:solidFill>
                  <a:schemeClr val="bg1"/>
                </a:solidFill>
              </a:rPr>
              <a:t>від</a:t>
            </a:r>
            <a:r>
              <a:rPr lang="ru-RU" sz="2400" dirty="0" smtClean="0">
                <a:solidFill>
                  <a:schemeClr val="bg1"/>
                </a:solidFill>
              </a:rPr>
              <a:t> основного простору церкви</a:t>
            </a:r>
            <a:endParaRPr lang="ru-RU" sz="2400" dirty="0">
              <a:solidFill>
                <a:schemeClr val="bg1"/>
              </a:solidFill>
            </a:endParaRPr>
          </a:p>
        </p:txBody>
      </p:sp>
      <p:pic>
        <p:nvPicPr>
          <p:cNvPr id="26626" name="Picture 2" descr="http://img0.liveinternet.ru/images/attach/b/3/16/515/16515752_1201814149_x_ebdd65766d.jpg"/>
          <p:cNvPicPr>
            <a:picLocks noChangeAspect="1" noChangeArrowheads="1"/>
          </p:cNvPicPr>
          <p:nvPr/>
        </p:nvPicPr>
        <p:blipFill>
          <a:blip r:embed="rId3" cstate="print"/>
          <a:srcRect/>
          <a:stretch>
            <a:fillRect/>
          </a:stretch>
        </p:blipFill>
        <p:spPr bwMode="auto">
          <a:xfrm>
            <a:off x="4665010" y="980728"/>
            <a:ext cx="4325731" cy="5256584"/>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 name="Заголовок 2"/>
          <p:cNvSpPr>
            <a:spLocks noGrp="1"/>
          </p:cNvSpPr>
          <p:nvPr>
            <p:ph type="ctrTitle"/>
          </p:nvPr>
        </p:nvSpPr>
        <p:spPr>
          <a:xfrm>
            <a:off x="0" y="1"/>
            <a:ext cx="9144000" cy="1412775"/>
          </a:xfrm>
        </p:spPr>
        <p:txBody>
          <a:bodyPr>
            <a:noAutofit/>
          </a:bodyPr>
          <a:lstStyle/>
          <a:p>
            <a:r>
              <a:rPr lang="uk-UA" sz="4000" b="1" dirty="0" smtClean="0">
                <a:solidFill>
                  <a:srgbClr val="FF0000"/>
                </a:solidFill>
              </a:rPr>
              <a:t>ЯСКРАВИЙ ПРИКЛАД ІСПАНСЬКОЇ ГОТИКИ – СОБОР СВЯТОГО ІАКОВА</a:t>
            </a:r>
            <a:endParaRPr lang="ru-RU" sz="4000" b="1" dirty="0">
              <a:solidFill>
                <a:srgbClr val="FF0000"/>
              </a:solidFill>
            </a:endParaRPr>
          </a:p>
        </p:txBody>
      </p:sp>
      <p:pic>
        <p:nvPicPr>
          <p:cNvPr id="8" name="Picture 4" descr="http://top.azblok.net/uploads/posts/2012-09/thumbs/1348302022_88-2.jpg"/>
          <p:cNvPicPr>
            <a:picLocks noChangeAspect="1" noChangeArrowheads="1"/>
          </p:cNvPicPr>
          <p:nvPr/>
        </p:nvPicPr>
        <p:blipFill>
          <a:blip r:embed="rId3" cstate="print"/>
          <a:srcRect/>
          <a:stretch>
            <a:fillRect/>
          </a:stretch>
        </p:blipFill>
        <p:spPr bwMode="auto">
          <a:xfrm>
            <a:off x="971600" y="1268760"/>
            <a:ext cx="7272808" cy="5454606"/>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otobg.ru/upload/img134786918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 name="Заголовок 2"/>
          <p:cNvSpPr>
            <a:spLocks noGrp="1"/>
          </p:cNvSpPr>
          <p:nvPr>
            <p:ph type="ctrTitle"/>
          </p:nvPr>
        </p:nvSpPr>
        <p:spPr>
          <a:xfrm>
            <a:off x="0" y="0"/>
            <a:ext cx="9144000" cy="1124744"/>
          </a:xfrm>
        </p:spPr>
        <p:txBody>
          <a:bodyPr>
            <a:normAutofit/>
          </a:bodyPr>
          <a:lstStyle/>
          <a:p>
            <a:r>
              <a:rPr lang="uk-UA" sz="5400" b="1" dirty="0" smtClean="0">
                <a:solidFill>
                  <a:srgbClr val="FF0000"/>
                </a:solidFill>
              </a:rPr>
              <a:t>ГОТИКА В УКРАЇНІ</a:t>
            </a:r>
            <a:endParaRPr lang="ru-RU" sz="5400" b="1" dirty="0">
              <a:solidFill>
                <a:srgbClr val="FF0000"/>
              </a:solidFill>
            </a:endParaRPr>
          </a:p>
        </p:txBody>
      </p:sp>
      <p:sp>
        <p:nvSpPr>
          <p:cNvPr id="4" name="Подзаголовок 3"/>
          <p:cNvSpPr>
            <a:spLocks noGrp="1"/>
          </p:cNvSpPr>
          <p:nvPr>
            <p:ph type="subTitle" idx="1"/>
          </p:nvPr>
        </p:nvSpPr>
        <p:spPr>
          <a:xfrm>
            <a:off x="0" y="1052736"/>
            <a:ext cx="4427984" cy="5805264"/>
          </a:xfrm>
        </p:spPr>
        <p:txBody>
          <a:bodyPr>
            <a:normAutofit fontScale="62500" lnSpcReduction="20000"/>
          </a:bodyPr>
          <a:lstStyle/>
          <a:p>
            <a:pPr algn="l"/>
            <a:r>
              <a:rPr lang="ru-RU" dirty="0" smtClean="0">
                <a:solidFill>
                  <a:schemeClr val="bg1"/>
                </a:solidFill>
              </a:rPr>
              <a:t>Один </a:t>
            </a:r>
            <a:r>
              <a:rPr lang="ru-RU" dirty="0" err="1" smtClean="0">
                <a:solidFill>
                  <a:schemeClr val="bg1"/>
                </a:solidFill>
              </a:rPr>
              <a:t>з</a:t>
            </a:r>
            <a:r>
              <a:rPr lang="ru-RU" dirty="0" smtClean="0">
                <a:solidFill>
                  <a:schemeClr val="bg1"/>
                </a:solidFill>
              </a:rPr>
              <a:t> </a:t>
            </a:r>
            <a:r>
              <a:rPr lang="ru-RU" dirty="0" err="1" smtClean="0">
                <a:solidFill>
                  <a:schemeClr val="bg1"/>
                </a:solidFill>
              </a:rPr>
              <a:t>найцікавіших</a:t>
            </a:r>
            <a:r>
              <a:rPr lang="ru-RU" dirty="0" smtClean="0">
                <a:solidFill>
                  <a:schemeClr val="bg1"/>
                </a:solidFill>
              </a:rPr>
              <a:t> </a:t>
            </a:r>
            <a:r>
              <a:rPr lang="ru-RU" dirty="0" err="1" smtClean="0">
                <a:solidFill>
                  <a:schemeClr val="bg1"/>
                </a:solidFill>
              </a:rPr>
              <a:t>періодів</a:t>
            </a:r>
            <a:r>
              <a:rPr lang="ru-RU" dirty="0" smtClean="0">
                <a:solidFill>
                  <a:schemeClr val="bg1"/>
                </a:solidFill>
              </a:rPr>
              <a:t> </a:t>
            </a:r>
            <a:r>
              <a:rPr lang="ru-RU" dirty="0" err="1" smtClean="0">
                <a:solidFill>
                  <a:schemeClr val="bg1"/>
                </a:solidFill>
              </a:rPr>
              <a:t>історії</a:t>
            </a:r>
            <a:r>
              <a:rPr lang="ru-RU" dirty="0" smtClean="0">
                <a:solidFill>
                  <a:schemeClr val="bg1"/>
                </a:solidFill>
              </a:rPr>
              <a:t> </a:t>
            </a:r>
            <a:r>
              <a:rPr lang="ru-RU" dirty="0" err="1" smtClean="0">
                <a:solidFill>
                  <a:schemeClr val="bg1"/>
                </a:solidFill>
              </a:rPr>
              <a:t>архітектури</a:t>
            </a:r>
            <a:r>
              <a:rPr lang="ru-RU" dirty="0" smtClean="0">
                <a:solidFill>
                  <a:schemeClr val="bg1"/>
                </a:solidFill>
              </a:rPr>
              <a:t> </a:t>
            </a:r>
            <a:r>
              <a:rPr lang="ru-RU" dirty="0" err="1" smtClean="0">
                <a:solidFill>
                  <a:schemeClr val="bg1"/>
                </a:solidFill>
              </a:rPr>
              <a:t>України</a:t>
            </a:r>
            <a:r>
              <a:rPr lang="ru-RU" dirty="0" smtClean="0">
                <a:solidFill>
                  <a:schemeClr val="bg1"/>
                </a:solidFill>
              </a:rPr>
              <a:t> — </a:t>
            </a:r>
            <a:r>
              <a:rPr lang="ru-RU" dirty="0" err="1" smtClean="0">
                <a:solidFill>
                  <a:schemeClr val="bg1"/>
                </a:solidFill>
              </a:rPr>
              <a:t>кінець</a:t>
            </a:r>
            <a:r>
              <a:rPr lang="ru-RU" dirty="0" smtClean="0">
                <a:solidFill>
                  <a:schemeClr val="bg1"/>
                </a:solidFill>
              </a:rPr>
              <a:t> XIV — перша І половина XV </a:t>
            </a:r>
            <a:r>
              <a:rPr lang="ru-RU" dirty="0" err="1" smtClean="0">
                <a:solidFill>
                  <a:schemeClr val="bg1"/>
                </a:solidFill>
              </a:rPr>
              <a:t>століття</a:t>
            </a:r>
            <a:r>
              <a:rPr lang="ru-RU" dirty="0" smtClean="0">
                <a:solidFill>
                  <a:schemeClr val="bg1"/>
                </a:solidFill>
              </a:rPr>
              <a:t>. На </a:t>
            </a:r>
            <a:r>
              <a:rPr lang="ru-RU" dirty="0" err="1" smtClean="0">
                <a:solidFill>
                  <a:schemeClr val="bg1"/>
                </a:solidFill>
              </a:rPr>
              <a:t>західних</a:t>
            </a:r>
            <a:r>
              <a:rPr lang="ru-RU" dirty="0" smtClean="0">
                <a:solidFill>
                  <a:schemeClr val="bg1"/>
                </a:solidFill>
              </a:rPr>
              <a:t> землях, </a:t>
            </a:r>
            <a:r>
              <a:rPr lang="ru-RU" dirty="0" err="1" smtClean="0">
                <a:solidFill>
                  <a:schemeClr val="bg1"/>
                </a:solidFill>
              </a:rPr>
              <a:t>які</a:t>
            </a:r>
            <a:r>
              <a:rPr lang="ru-RU" dirty="0" smtClean="0">
                <a:solidFill>
                  <a:schemeClr val="bg1"/>
                </a:solidFill>
              </a:rPr>
              <a:t> </a:t>
            </a:r>
            <a:r>
              <a:rPr lang="ru-RU" dirty="0" err="1" smtClean="0">
                <a:solidFill>
                  <a:schemeClr val="bg1"/>
                </a:solidFill>
              </a:rPr>
              <a:t>менше</a:t>
            </a:r>
            <a:r>
              <a:rPr lang="ru-RU" dirty="0" smtClean="0">
                <a:solidFill>
                  <a:schemeClr val="bg1"/>
                </a:solidFill>
              </a:rPr>
              <a:t> за </a:t>
            </a:r>
            <a:r>
              <a:rPr lang="ru-RU" dirty="0" err="1" smtClean="0">
                <a:solidFill>
                  <a:schemeClr val="bg1"/>
                </a:solidFill>
              </a:rPr>
              <a:t>інші</a:t>
            </a:r>
            <a:r>
              <a:rPr lang="ru-RU" dirty="0" smtClean="0">
                <a:solidFill>
                  <a:schemeClr val="bg1"/>
                </a:solidFill>
              </a:rPr>
              <a:t> </a:t>
            </a:r>
            <a:r>
              <a:rPr lang="ru-RU" dirty="0" err="1" smtClean="0">
                <a:solidFill>
                  <a:schemeClr val="bg1"/>
                </a:solidFill>
              </a:rPr>
              <a:t>потерпіли</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монголо-татарської</a:t>
            </a:r>
            <a:r>
              <a:rPr lang="ru-RU" dirty="0" smtClean="0">
                <a:solidFill>
                  <a:schemeClr val="bg1"/>
                </a:solidFill>
              </a:rPr>
              <a:t> навали, </a:t>
            </a:r>
            <a:r>
              <a:rPr lang="ru-RU" dirty="0" err="1" smtClean="0">
                <a:solidFill>
                  <a:schemeClr val="bg1"/>
                </a:solidFill>
              </a:rPr>
              <a:t>тоді</a:t>
            </a:r>
            <a:r>
              <a:rPr lang="ru-RU" dirty="0" smtClean="0">
                <a:solidFill>
                  <a:schemeClr val="bg1"/>
                </a:solidFill>
              </a:rPr>
              <a:t> </a:t>
            </a:r>
            <a:r>
              <a:rPr lang="ru-RU" dirty="0" err="1" smtClean="0">
                <a:solidFill>
                  <a:schemeClr val="bg1"/>
                </a:solidFill>
              </a:rPr>
              <a:t>зростають</a:t>
            </a:r>
            <a:r>
              <a:rPr lang="ru-RU" dirty="0" smtClean="0">
                <a:solidFill>
                  <a:schemeClr val="bg1"/>
                </a:solidFill>
              </a:rPr>
              <a:t> </a:t>
            </a:r>
            <a:r>
              <a:rPr lang="ru-RU" dirty="0" err="1" smtClean="0">
                <a:solidFill>
                  <a:schemeClr val="bg1"/>
                </a:solidFill>
              </a:rPr>
              <a:t>міста</a:t>
            </a:r>
            <a:r>
              <a:rPr lang="ru-RU" dirty="0" smtClean="0">
                <a:solidFill>
                  <a:schemeClr val="bg1"/>
                </a:solidFill>
              </a:rPr>
              <a:t>, </a:t>
            </a:r>
            <a:r>
              <a:rPr lang="ru-RU" dirty="0" err="1" smtClean="0">
                <a:solidFill>
                  <a:schemeClr val="bg1"/>
                </a:solidFill>
              </a:rPr>
              <a:t>розвиваються</a:t>
            </a:r>
            <a:r>
              <a:rPr lang="ru-RU" dirty="0" smtClean="0">
                <a:solidFill>
                  <a:schemeClr val="bg1"/>
                </a:solidFill>
              </a:rPr>
              <a:t> ремесла </a:t>
            </a:r>
            <a:r>
              <a:rPr lang="ru-RU" dirty="0" err="1" smtClean="0">
                <a:solidFill>
                  <a:schemeClr val="bg1"/>
                </a:solidFill>
              </a:rPr>
              <a:t>й</a:t>
            </a:r>
            <a:r>
              <a:rPr lang="ru-RU" dirty="0" smtClean="0">
                <a:solidFill>
                  <a:schemeClr val="bg1"/>
                </a:solidFill>
              </a:rPr>
              <a:t> </a:t>
            </a:r>
            <a:r>
              <a:rPr lang="ru-RU" dirty="0" err="1" smtClean="0">
                <a:solidFill>
                  <a:schemeClr val="bg1"/>
                </a:solidFill>
              </a:rPr>
              <a:t>торгівля</a:t>
            </a:r>
            <a:r>
              <a:rPr lang="ru-RU" dirty="0" smtClean="0">
                <a:solidFill>
                  <a:schemeClr val="bg1"/>
                </a:solidFill>
              </a:rPr>
              <a:t>. В </a:t>
            </a:r>
            <a:r>
              <a:rPr lang="ru-RU" dirty="0" err="1" smtClean="0">
                <a:solidFill>
                  <a:schemeClr val="bg1"/>
                </a:solidFill>
              </a:rPr>
              <a:t>українські</a:t>
            </a:r>
            <a:r>
              <a:rPr lang="ru-RU" dirty="0" smtClean="0">
                <a:solidFill>
                  <a:schemeClr val="bg1"/>
                </a:solidFill>
              </a:rPr>
              <a:t> </a:t>
            </a:r>
            <a:r>
              <a:rPr lang="ru-RU" dirty="0" err="1" smtClean="0">
                <a:solidFill>
                  <a:schemeClr val="bg1"/>
                </a:solidFill>
              </a:rPr>
              <a:t>міста</a:t>
            </a:r>
            <a:r>
              <a:rPr lang="ru-RU" dirty="0" smtClean="0">
                <a:solidFill>
                  <a:schemeClr val="bg1"/>
                </a:solidFill>
              </a:rPr>
              <a:t> </a:t>
            </a:r>
            <a:r>
              <a:rPr lang="ru-RU" dirty="0" err="1" smtClean="0">
                <a:solidFill>
                  <a:schemeClr val="bg1"/>
                </a:solidFill>
              </a:rPr>
              <a:t>прибуває</a:t>
            </a:r>
            <a:r>
              <a:rPr lang="ru-RU" dirty="0" smtClean="0">
                <a:solidFill>
                  <a:schemeClr val="bg1"/>
                </a:solidFill>
              </a:rPr>
              <a:t> </a:t>
            </a:r>
            <a:r>
              <a:rPr lang="ru-RU" dirty="0" err="1" smtClean="0">
                <a:solidFill>
                  <a:schemeClr val="bg1"/>
                </a:solidFill>
              </a:rPr>
              <a:t>багато</a:t>
            </a:r>
            <a:r>
              <a:rPr lang="ru-RU" dirty="0" smtClean="0">
                <a:solidFill>
                  <a:schemeClr val="bg1"/>
                </a:solidFill>
              </a:rPr>
              <a:t> </a:t>
            </a:r>
            <a:r>
              <a:rPr lang="ru-RU" dirty="0" err="1" smtClean="0">
                <a:solidFill>
                  <a:schemeClr val="bg1"/>
                </a:solidFill>
              </a:rPr>
              <a:t>поселенців</a:t>
            </a:r>
            <a:r>
              <a:rPr lang="ru-RU" dirty="0" smtClean="0">
                <a:solidFill>
                  <a:schemeClr val="bg1"/>
                </a:solidFill>
              </a:rPr>
              <a:t>, </a:t>
            </a:r>
            <a:r>
              <a:rPr lang="ru-RU" dirty="0" err="1" smtClean="0">
                <a:solidFill>
                  <a:schemeClr val="bg1"/>
                </a:solidFill>
              </a:rPr>
              <a:t>переважно</a:t>
            </a:r>
            <a:r>
              <a:rPr lang="ru-RU" dirty="0" smtClean="0">
                <a:solidFill>
                  <a:schemeClr val="bg1"/>
                </a:solidFill>
              </a:rPr>
              <a:t> </a:t>
            </a:r>
            <a:r>
              <a:rPr lang="ru-RU" dirty="0" err="1" smtClean="0">
                <a:solidFill>
                  <a:schemeClr val="bg1"/>
                </a:solidFill>
              </a:rPr>
              <a:t>німців</a:t>
            </a:r>
            <a:r>
              <a:rPr lang="ru-RU" dirty="0" smtClean="0">
                <a:solidFill>
                  <a:schemeClr val="bg1"/>
                </a:solidFill>
              </a:rPr>
              <a:t>, </a:t>
            </a:r>
            <a:r>
              <a:rPr lang="ru-RU" dirty="0" err="1" smtClean="0">
                <a:solidFill>
                  <a:schemeClr val="bg1"/>
                </a:solidFill>
              </a:rPr>
              <a:t>які</a:t>
            </a:r>
            <a:r>
              <a:rPr lang="ru-RU" dirty="0" smtClean="0">
                <a:solidFill>
                  <a:schemeClr val="bg1"/>
                </a:solidFill>
              </a:rPr>
              <a:t> принесли в </a:t>
            </a:r>
            <a:r>
              <a:rPr lang="ru-RU" dirty="0" err="1" smtClean="0">
                <a:solidFill>
                  <a:schemeClr val="bg1"/>
                </a:solidFill>
              </a:rPr>
              <a:t>мистецтво</a:t>
            </a:r>
            <a:r>
              <a:rPr lang="ru-RU" dirty="0" smtClean="0">
                <a:solidFill>
                  <a:schemeClr val="bg1"/>
                </a:solidFill>
              </a:rPr>
              <a:t>, а </a:t>
            </a:r>
            <a:r>
              <a:rPr lang="ru-RU" dirty="0" err="1" smtClean="0">
                <a:solidFill>
                  <a:schemeClr val="bg1"/>
                </a:solidFill>
              </a:rPr>
              <a:t>зокрема</a:t>
            </a:r>
            <a:r>
              <a:rPr lang="ru-RU" dirty="0" smtClean="0">
                <a:solidFill>
                  <a:schemeClr val="bg1"/>
                </a:solidFill>
              </a:rPr>
              <a:t> в </a:t>
            </a:r>
            <a:r>
              <a:rPr lang="ru-RU" dirty="0" err="1" smtClean="0">
                <a:solidFill>
                  <a:schemeClr val="bg1"/>
                </a:solidFill>
              </a:rPr>
              <a:t>архітектуру</a:t>
            </a:r>
            <a:r>
              <a:rPr lang="ru-RU" dirty="0" smtClean="0">
                <a:solidFill>
                  <a:schemeClr val="bg1"/>
                </a:solidFill>
              </a:rPr>
              <a:t>, </a:t>
            </a:r>
            <a:r>
              <a:rPr lang="ru-RU" dirty="0" err="1" smtClean="0">
                <a:solidFill>
                  <a:schemeClr val="bg1"/>
                </a:solidFill>
              </a:rPr>
              <a:t>нові</a:t>
            </a:r>
            <a:r>
              <a:rPr lang="ru-RU" dirty="0" smtClean="0">
                <a:solidFill>
                  <a:schemeClr val="bg1"/>
                </a:solidFill>
              </a:rPr>
              <a:t> </a:t>
            </a:r>
            <a:r>
              <a:rPr lang="ru-RU" dirty="0" err="1" smtClean="0">
                <a:solidFill>
                  <a:schemeClr val="bg1"/>
                </a:solidFill>
              </a:rPr>
              <a:t>стильові</a:t>
            </a:r>
            <a:r>
              <a:rPr lang="ru-RU" dirty="0" smtClean="0">
                <a:solidFill>
                  <a:schemeClr val="bg1"/>
                </a:solidFill>
              </a:rPr>
              <a:t> </a:t>
            </a:r>
            <a:r>
              <a:rPr lang="ru-RU" dirty="0" err="1" smtClean="0">
                <a:solidFill>
                  <a:schemeClr val="bg1"/>
                </a:solidFill>
              </a:rPr>
              <a:t>форми</a:t>
            </a:r>
            <a:r>
              <a:rPr lang="ru-RU" dirty="0" smtClean="0">
                <a:solidFill>
                  <a:schemeClr val="bg1"/>
                </a:solidFill>
              </a:rPr>
              <a:t>. </a:t>
            </a:r>
            <a:r>
              <a:rPr lang="ru-RU" dirty="0" err="1" smtClean="0">
                <a:solidFill>
                  <a:schemeClr val="bg1"/>
                </a:solidFill>
              </a:rPr>
              <a:t>Серед</a:t>
            </a:r>
            <a:r>
              <a:rPr lang="ru-RU" dirty="0" smtClean="0">
                <a:solidFill>
                  <a:schemeClr val="bg1"/>
                </a:solidFill>
              </a:rPr>
              <a:t> </a:t>
            </a:r>
            <a:r>
              <a:rPr lang="ru-RU" dirty="0" err="1" smtClean="0">
                <a:solidFill>
                  <a:schemeClr val="bg1"/>
                </a:solidFill>
              </a:rPr>
              <a:t>культових</a:t>
            </a:r>
            <a:r>
              <a:rPr lang="ru-RU" dirty="0" smtClean="0">
                <a:solidFill>
                  <a:schemeClr val="bg1"/>
                </a:solidFill>
              </a:rPr>
              <a:t> </a:t>
            </a:r>
            <a:r>
              <a:rPr lang="ru-RU" dirty="0" err="1" smtClean="0">
                <a:solidFill>
                  <a:schemeClr val="bg1"/>
                </a:solidFill>
              </a:rPr>
              <a:t>споруд</a:t>
            </a:r>
            <a:r>
              <a:rPr lang="ru-RU" dirty="0" smtClean="0">
                <a:solidFill>
                  <a:schemeClr val="bg1"/>
                </a:solidFill>
              </a:rPr>
              <a:t> </a:t>
            </a:r>
            <a:r>
              <a:rPr lang="ru-RU" dirty="0" err="1" smtClean="0">
                <a:solidFill>
                  <a:schemeClr val="bg1"/>
                </a:solidFill>
              </a:rPr>
              <a:t>переважали</a:t>
            </a:r>
            <a:r>
              <a:rPr lang="ru-RU" dirty="0" smtClean="0">
                <a:solidFill>
                  <a:schemeClr val="bg1"/>
                </a:solidFill>
              </a:rPr>
              <a:t> </a:t>
            </a:r>
            <a:r>
              <a:rPr lang="ru-RU" dirty="0" err="1" smtClean="0">
                <a:solidFill>
                  <a:schemeClr val="bg1"/>
                </a:solidFill>
              </a:rPr>
              <a:t>католицькі</a:t>
            </a:r>
            <a:r>
              <a:rPr lang="ru-RU" dirty="0" smtClean="0">
                <a:solidFill>
                  <a:schemeClr val="bg1"/>
                </a:solidFill>
              </a:rPr>
              <a:t> </a:t>
            </a:r>
            <a:r>
              <a:rPr lang="ru-RU" dirty="0" err="1" smtClean="0">
                <a:solidFill>
                  <a:schemeClr val="bg1"/>
                </a:solidFill>
              </a:rPr>
              <a:t>костели</a:t>
            </a:r>
            <a:r>
              <a:rPr lang="ru-RU" dirty="0" smtClean="0">
                <a:solidFill>
                  <a:schemeClr val="bg1"/>
                </a:solidFill>
              </a:rPr>
              <a:t>. </a:t>
            </a:r>
            <a:r>
              <a:rPr lang="ru-RU" dirty="0" err="1" smtClean="0">
                <a:solidFill>
                  <a:schemeClr val="bg1"/>
                </a:solidFill>
              </a:rPr>
              <a:t>Вирішальну</a:t>
            </a:r>
            <a:r>
              <a:rPr lang="ru-RU" dirty="0" smtClean="0">
                <a:solidFill>
                  <a:schemeClr val="bg1"/>
                </a:solidFill>
              </a:rPr>
              <a:t> роль у </a:t>
            </a:r>
            <a:r>
              <a:rPr lang="ru-RU" dirty="0" err="1" smtClean="0">
                <a:solidFill>
                  <a:schemeClr val="bg1"/>
                </a:solidFill>
              </a:rPr>
              <a:t>формуванні</a:t>
            </a:r>
            <a:r>
              <a:rPr lang="ru-RU" dirty="0" smtClean="0">
                <a:solidFill>
                  <a:schemeClr val="bg1"/>
                </a:solidFill>
              </a:rPr>
              <a:t> нового стилю </a:t>
            </a:r>
            <a:r>
              <a:rPr lang="ru-RU" dirty="0" err="1" smtClean="0">
                <a:solidFill>
                  <a:schemeClr val="bg1"/>
                </a:solidFill>
              </a:rPr>
              <a:t>відіграв</a:t>
            </a:r>
            <a:r>
              <a:rPr lang="ru-RU" dirty="0" smtClean="0">
                <a:solidFill>
                  <a:schemeClr val="bg1"/>
                </a:solidFill>
              </a:rPr>
              <a:t> </a:t>
            </a:r>
            <a:r>
              <a:rPr lang="ru-RU" dirty="0" err="1" smtClean="0">
                <a:solidFill>
                  <a:schemeClr val="bg1"/>
                </a:solidFill>
              </a:rPr>
              <a:t>Львівський</a:t>
            </a:r>
            <a:r>
              <a:rPr lang="ru-RU" dirty="0" smtClean="0">
                <a:solidFill>
                  <a:schemeClr val="bg1"/>
                </a:solidFill>
              </a:rPr>
              <a:t> </a:t>
            </a:r>
            <a:r>
              <a:rPr lang="ru-RU" dirty="0" err="1" smtClean="0">
                <a:solidFill>
                  <a:schemeClr val="bg1"/>
                </a:solidFill>
              </a:rPr>
              <a:t>кафедральний</a:t>
            </a:r>
            <a:r>
              <a:rPr lang="ru-RU" dirty="0" smtClean="0">
                <a:solidFill>
                  <a:schemeClr val="bg1"/>
                </a:solidFill>
              </a:rPr>
              <a:t> костел. </a:t>
            </a:r>
            <a:r>
              <a:rPr lang="ru-RU" dirty="0" err="1" smtClean="0">
                <a:solidFill>
                  <a:schemeClr val="bg1"/>
                </a:solidFill>
              </a:rPr>
              <a:t>Його</a:t>
            </a:r>
            <a:r>
              <a:rPr lang="ru-RU" dirty="0" smtClean="0">
                <a:solidFill>
                  <a:schemeClr val="bg1"/>
                </a:solidFill>
              </a:rPr>
              <a:t> заклали на початку 60-х </a:t>
            </a:r>
            <a:r>
              <a:rPr lang="ru-RU" dirty="0" err="1" smtClean="0">
                <a:solidFill>
                  <a:schemeClr val="bg1"/>
                </a:solidFill>
              </a:rPr>
              <a:t>років</a:t>
            </a:r>
            <a:r>
              <a:rPr lang="ru-RU" dirty="0" smtClean="0">
                <a:solidFill>
                  <a:schemeClr val="bg1"/>
                </a:solidFill>
              </a:rPr>
              <a:t> XIV </a:t>
            </a:r>
            <a:r>
              <a:rPr lang="ru-RU" dirty="0" err="1" smtClean="0">
                <a:solidFill>
                  <a:schemeClr val="bg1"/>
                </a:solidFill>
              </a:rPr>
              <a:t>століття</a:t>
            </a:r>
            <a:r>
              <a:rPr lang="ru-RU" dirty="0" smtClean="0">
                <a:solidFill>
                  <a:schemeClr val="bg1"/>
                </a:solidFill>
              </a:rPr>
              <a:t>, а завершили в основному в 80-х роках </a:t>
            </a:r>
            <a:r>
              <a:rPr lang="ru-RU" dirty="0" err="1" smtClean="0">
                <a:solidFill>
                  <a:schemeClr val="bg1"/>
                </a:solidFill>
              </a:rPr>
              <a:t>наступного</a:t>
            </a:r>
            <a:r>
              <a:rPr lang="ru-RU" dirty="0" smtClean="0">
                <a:solidFill>
                  <a:schemeClr val="bg1"/>
                </a:solidFill>
              </a:rPr>
              <a:t>. У </a:t>
            </a:r>
            <a:r>
              <a:rPr lang="ru-RU" dirty="0" err="1" smtClean="0">
                <a:solidFill>
                  <a:schemeClr val="bg1"/>
                </a:solidFill>
              </a:rPr>
              <a:t>подальших</a:t>
            </a:r>
            <a:r>
              <a:rPr lang="ru-RU" dirty="0" smtClean="0">
                <a:solidFill>
                  <a:schemeClr val="bg1"/>
                </a:solidFill>
              </a:rPr>
              <a:t> </a:t>
            </a:r>
            <a:r>
              <a:rPr lang="ru-RU" dirty="0" err="1" smtClean="0">
                <a:solidFill>
                  <a:schemeClr val="bg1"/>
                </a:solidFill>
              </a:rPr>
              <a:t>століттях</a:t>
            </a:r>
            <a:r>
              <a:rPr lang="ru-RU" dirty="0" smtClean="0">
                <a:solidFill>
                  <a:schemeClr val="bg1"/>
                </a:solidFill>
              </a:rPr>
              <a:t> костел </a:t>
            </a:r>
            <a:r>
              <a:rPr lang="ru-RU" dirty="0" err="1" smtClean="0">
                <a:solidFill>
                  <a:schemeClr val="bg1"/>
                </a:solidFill>
              </a:rPr>
              <a:t>зазнав</a:t>
            </a:r>
            <a:r>
              <a:rPr lang="ru-RU" dirty="0" smtClean="0">
                <a:solidFill>
                  <a:schemeClr val="bg1"/>
                </a:solidFill>
              </a:rPr>
              <a:t> </a:t>
            </a:r>
            <a:r>
              <a:rPr lang="ru-RU" dirty="0" err="1" smtClean="0">
                <a:solidFill>
                  <a:schemeClr val="bg1"/>
                </a:solidFill>
              </a:rPr>
              <a:t>численних</a:t>
            </a:r>
            <a:r>
              <a:rPr lang="ru-RU" dirty="0" smtClean="0">
                <a:solidFill>
                  <a:schemeClr val="bg1"/>
                </a:solidFill>
              </a:rPr>
              <a:t> </a:t>
            </a:r>
            <a:r>
              <a:rPr lang="ru-RU" dirty="0" err="1" smtClean="0">
                <a:solidFill>
                  <a:schemeClr val="bg1"/>
                </a:solidFill>
              </a:rPr>
              <a:t>перебудов</a:t>
            </a:r>
            <a:r>
              <a:rPr lang="ru-RU" dirty="0" smtClean="0">
                <a:solidFill>
                  <a:schemeClr val="bg1"/>
                </a:solidFill>
              </a:rPr>
              <a:t>, </a:t>
            </a:r>
            <a:r>
              <a:rPr lang="ru-RU" dirty="0" err="1" smtClean="0">
                <a:solidFill>
                  <a:schemeClr val="bg1"/>
                </a:solidFill>
              </a:rPr>
              <a:t>втратив</a:t>
            </a:r>
            <a:r>
              <a:rPr lang="ru-RU" dirty="0" smtClean="0">
                <a:solidFill>
                  <a:schemeClr val="bg1"/>
                </a:solidFill>
              </a:rPr>
              <a:t> одну </a:t>
            </a:r>
            <a:r>
              <a:rPr lang="ru-RU" dirty="0" err="1" smtClean="0">
                <a:solidFill>
                  <a:schemeClr val="bg1"/>
                </a:solidFill>
              </a:rPr>
              <a:t>з</a:t>
            </a:r>
            <a:r>
              <a:rPr lang="ru-RU" dirty="0" smtClean="0">
                <a:solidFill>
                  <a:schemeClr val="bg1"/>
                </a:solidFill>
              </a:rPr>
              <a:t> </a:t>
            </a:r>
            <a:r>
              <a:rPr lang="ru-RU" dirty="0" err="1" smtClean="0">
                <a:solidFill>
                  <a:schemeClr val="bg1"/>
                </a:solidFill>
              </a:rPr>
              <a:t>двох</a:t>
            </a:r>
            <a:r>
              <a:rPr lang="ru-RU" dirty="0" smtClean="0">
                <a:solidFill>
                  <a:schemeClr val="bg1"/>
                </a:solidFill>
              </a:rPr>
              <a:t> веж </a:t>
            </a:r>
            <a:r>
              <a:rPr lang="ru-RU" dirty="0" err="1" smtClean="0">
                <a:solidFill>
                  <a:schemeClr val="bg1"/>
                </a:solidFill>
              </a:rPr>
              <a:t>і</a:t>
            </a:r>
            <a:r>
              <a:rPr lang="ru-RU" dirty="0" smtClean="0">
                <a:solidFill>
                  <a:schemeClr val="bg1"/>
                </a:solidFill>
              </a:rPr>
              <a:t> </a:t>
            </a:r>
            <a:r>
              <a:rPr lang="ru-RU" dirty="0" err="1" smtClean="0">
                <a:solidFill>
                  <a:schemeClr val="bg1"/>
                </a:solidFill>
              </a:rPr>
              <a:t>отримав</a:t>
            </a:r>
            <a:r>
              <a:rPr lang="ru-RU" dirty="0" smtClean="0">
                <a:solidFill>
                  <a:schemeClr val="bg1"/>
                </a:solidFill>
              </a:rPr>
              <a:t> </a:t>
            </a:r>
            <a:r>
              <a:rPr lang="ru-RU" dirty="0" err="1" smtClean="0">
                <a:solidFill>
                  <a:schemeClr val="bg1"/>
                </a:solidFill>
              </a:rPr>
              <a:t>цілком</a:t>
            </a:r>
            <a:r>
              <a:rPr lang="ru-RU" dirty="0" smtClean="0">
                <a:solidFill>
                  <a:schemeClr val="bg1"/>
                </a:solidFill>
              </a:rPr>
              <a:t> </a:t>
            </a:r>
            <a:r>
              <a:rPr lang="ru-RU" dirty="0" err="1" smtClean="0">
                <a:solidFill>
                  <a:schemeClr val="bg1"/>
                </a:solidFill>
              </a:rPr>
              <a:t>новий</a:t>
            </a:r>
            <a:r>
              <a:rPr lang="ru-RU" dirty="0" smtClean="0">
                <a:solidFill>
                  <a:schemeClr val="bg1"/>
                </a:solidFill>
              </a:rPr>
              <a:t> </a:t>
            </a:r>
            <a:r>
              <a:rPr lang="ru-RU" dirty="0" err="1" smtClean="0">
                <a:solidFill>
                  <a:schemeClr val="bg1"/>
                </a:solidFill>
              </a:rPr>
              <a:t>вигляд</a:t>
            </a:r>
            <a:r>
              <a:rPr lang="ru-RU" dirty="0" smtClean="0">
                <a:solidFill>
                  <a:schemeClr val="bg1"/>
                </a:solidFill>
              </a:rPr>
              <a:t>, </a:t>
            </a:r>
            <a:r>
              <a:rPr lang="ru-RU" dirty="0" err="1" smtClean="0">
                <a:solidFill>
                  <a:schemeClr val="bg1"/>
                </a:solidFill>
              </a:rPr>
              <a:t>однак</a:t>
            </a:r>
            <a:r>
              <a:rPr lang="ru-RU" dirty="0" smtClean="0">
                <a:solidFill>
                  <a:schemeClr val="bg1"/>
                </a:solidFill>
              </a:rPr>
              <a:t> </a:t>
            </a:r>
            <a:r>
              <a:rPr lang="ru-RU" dirty="0" err="1" smtClean="0">
                <a:solidFill>
                  <a:schemeClr val="bg1"/>
                </a:solidFill>
              </a:rPr>
              <a:t>планувальна</a:t>
            </a:r>
            <a:r>
              <a:rPr lang="ru-RU" dirty="0" smtClean="0">
                <a:solidFill>
                  <a:schemeClr val="bg1"/>
                </a:solidFill>
              </a:rPr>
              <a:t> структура </a:t>
            </a:r>
            <a:r>
              <a:rPr lang="ru-RU" dirty="0" err="1" smtClean="0">
                <a:solidFill>
                  <a:schemeClr val="bg1"/>
                </a:solidFill>
              </a:rPr>
              <a:t>залишилась</a:t>
            </a:r>
            <a:r>
              <a:rPr lang="ru-RU" dirty="0" smtClean="0">
                <a:solidFill>
                  <a:schemeClr val="bg1"/>
                </a:solidFill>
              </a:rPr>
              <a:t> </a:t>
            </a:r>
            <a:r>
              <a:rPr lang="ru-RU" dirty="0" err="1" smtClean="0">
                <a:solidFill>
                  <a:schemeClr val="bg1"/>
                </a:solidFill>
              </a:rPr>
              <a:t>первісною</a:t>
            </a:r>
            <a:r>
              <a:rPr lang="ru-RU" dirty="0" smtClean="0">
                <a:solidFill>
                  <a:schemeClr val="bg1"/>
                </a:solidFill>
              </a:rPr>
              <a:t>.</a:t>
            </a:r>
            <a:endParaRPr lang="ru-RU" dirty="0">
              <a:solidFill>
                <a:schemeClr val="bg1"/>
              </a:solidFill>
            </a:endParaRPr>
          </a:p>
        </p:txBody>
      </p:sp>
      <p:pic>
        <p:nvPicPr>
          <p:cNvPr id="24578" name="Picture 2" descr="http://lvivposter.com/resize/width/460/files/images/fotoalbom/karel_auer/latinskiy-katedralnyj_sobor.gif"/>
          <p:cNvPicPr>
            <a:picLocks noChangeAspect="1" noChangeArrowheads="1"/>
          </p:cNvPicPr>
          <p:nvPr/>
        </p:nvPicPr>
        <p:blipFill>
          <a:blip r:embed="rId3" cstate="print"/>
          <a:srcRect/>
          <a:stretch>
            <a:fillRect/>
          </a:stretch>
        </p:blipFill>
        <p:spPr bwMode="auto">
          <a:xfrm>
            <a:off x="4716016" y="836712"/>
            <a:ext cx="4257090" cy="5774362"/>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546</Words>
  <Application>Microsoft Office PowerPoint</Application>
  <PresentationFormat>Экран (4:3)</PresentationFormat>
  <Paragraphs>18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ГОТИКА</vt:lpstr>
      <vt:lpstr>ГОТИЧНА АРХІТЕКТУРА</vt:lpstr>
      <vt:lpstr>ФРАНЦУЗЬКА ГОТИКА</vt:lpstr>
      <vt:lpstr>Слайд 4</vt:lpstr>
      <vt:lpstr>АНГЛІЙСЬКА ГОТИКА</vt:lpstr>
      <vt:lpstr>ЯСКРАВИЙ ПРИКЛАД АНГЛІЙСЬКОЇ ГОТИКИ – ЙОРКСЬКИЙ СОБОР</vt:lpstr>
      <vt:lpstr>ГОТИКА ІСПАНІЇ</vt:lpstr>
      <vt:lpstr>ЯСКРАВИЙ ПРИКЛАД ІСПАНСЬКОЇ ГОТИКИ – СОБОР СВЯТОГО ІАКОВА</vt:lpstr>
      <vt:lpstr>ГОТИКА В УКРАЇНІ</vt:lpstr>
      <vt:lpstr>ЛЬВІВСЬКИЙ КАФЕДРАЛЬНИЙ КОСТЕЛ У НАШ ЧАС</vt:lpstr>
      <vt:lpstr>ЦЕРКВА СВЯТОЇ ЄЛИЗАВЕТИ В ХУСТІ</vt:lpstr>
      <vt:lpstr>КОСТЕЛ ПРЕСВЯТОЇ ДІВИ МАРІЇ</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71</cp:revision>
  <dcterms:created xsi:type="dcterms:W3CDTF">2012-12-03T18:09:28Z</dcterms:created>
  <dcterms:modified xsi:type="dcterms:W3CDTF">2012-12-03T21:00:14Z</dcterms:modified>
</cp:coreProperties>
</file>