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92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7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65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03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41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0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67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23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10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4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84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6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1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5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53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CFBEFC-8050-414B-994C-D7CFBBD6B17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E7C512-F747-4FE0-8111-7577887AF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2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Іван Скоропадський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Гетьман</a:t>
            </a:r>
            <a:r>
              <a:rPr lang="ru-RU" b="1" dirty="0"/>
              <a:t> </a:t>
            </a:r>
            <a:r>
              <a:rPr lang="ru-RU" b="1" dirty="0" err="1"/>
              <a:t>Лівобережної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1708—1722 </a:t>
            </a:r>
            <a:r>
              <a:rPr lang="ru-RU" b="1" dirty="0" err="1"/>
              <a:t>pp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1449859"/>
            <a:ext cx="8158690" cy="313655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Скоропадський</a:t>
            </a:r>
            <a:r>
              <a:rPr lang="ru-RU" dirty="0"/>
              <a:t>, як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попередник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Мазепа, </a:t>
            </a:r>
            <a:r>
              <a:rPr lang="ru-RU" dirty="0" err="1"/>
              <a:t>відзначився</a:t>
            </a:r>
            <a:r>
              <a:rPr lang="ru-RU" dirty="0"/>
              <a:t> </a:t>
            </a:r>
            <a:r>
              <a:rPr lang="ru-RU" dirty="0" err="1"/>
              <a:t>благодійництвом</a:t>
            </a:r>
            <a:r>
              <a:rPr lang="ru-RU" dirty="0"/>
              <a:t>. Так,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започаткував</a:t>
            </a:r>
            <a:r>
              <a:rPr lang="ru-RU" dirty="0"/>
              <a:t> </a:t>
            </a:r>
            <a:r>
              <a:rPr lang="ru-RU" dirty="0" err="1"/>
              <a:t>спорудження</a:t>
            </a:r>
            <a:r>
              <a:rPr lang="ru-RU" dirty="0"/>
              <a:t> </a:t>
            </a:r>
            <a:r>
              <a:rPr lang="ru-RU" dirty="0" err="1"/>
              <a:t>Гамаліївського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, а в </a:t>
            </a:r>
            <a:r>
              <a:rPr lang="ru-RU" dirty="0" err="1"/>
              <a:t>Стародубі</a:t>
            </a:r>
            <a:r>
              <a:rPr lang="ru-RU" dirty="0"/>
              <a:t> на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Ілліча</a:t>
            </a:r>
            <a:r>
              <a:rPr lang="ru-RU" dirty="0"/>
              <a:t> </a:t>
            </a:r>
            <a:r>
              <a:rPr lang="ru-RU" dirty="0" err="1"/>
              <a:t>зведена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Предтечі</a:t>
            </a:r>
            <a:r>
              <a:rPr lang="ru-RU" dirty="0"/>
              <a:t>. </a:t>
            </a:r>
            <a:r>
              <a:rPr lang="ru-RU" dirty="0" err="1"/>
              <a:t>Турбувався</a:t>
            </a:r>
            <a:r>
              <a:rPr lang="ru-RU" dirty="0"/>
              <a:t> </a:t>
            </a:r>
            <a:r>
              <a:rPr lang="ru-RU" dirty="0" err="1"/>
              <a:t>гетьман</a:t>
            </a:r>
            <a:r>
              <a:rPr lang="ru-RU" dirty="0"/>
              <a:t> і про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Чернігівського</a:t>
            </a:r>
            <a:r>
              <a:rPr lang="ru-RU" dirty="0"/>
              <a:t> </a:t>
            </a:r>
            <a:r>
              <a:rPr lang="ru-RU" dirty="0" err="1"/>
              <a:t>Єлецького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великим </a:t>
            </a:r>
            <a:r>
              <a:rPr lang="ru-RU" dirty="0" err="1"/>
              <a:t>шанувальником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Так,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 1718 року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постраждала</a:t>
            </a:r>
            <a:r>
              <a:rPr lang="ru-RU" dirty="0"/>
              <a:t> </a:t>
            </a:r>
            <a:r>
              <a:rPr lang="ru-RU" dirty="0" err="1"/>
              <a:t>Києво-Печерська</a:t>
            </a:r>
            <a:r>
              <a:rPr lang="ru-RU" dirty="0"/>
              <a:t> лавра.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Скоропадський</a:t>
            </a:r>
            <a:r>
              <a:rPr lang="ru-RU" dirty="0"/>
              <a:t> </a:t>
            </a:r>
            <a:r>
              <a:rPr lang="ru-RU" dirty="0" err="1"/>
              <a:t>опікується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розписів</a:t>
            </a:r>
            <a:r>
              <a:rPr lang="ru-RU" dirty="0"/>
              <a:t> </a:t>
            </a:r>
            <a:r>
              <a:rPr lang="ru-RU" dirty="0" err="1"/>
              <a:t>Успенського</a:t>
            </a:r>
            <a:r>
              <a:rPr lang="ru-RU" dirty="0"/>
              <a:t> собору. У </a:t>
            </a:r>
            <a:r>
              <a:rPr lang="ru-RU" dirty="0" err="1"/>
              <a:t>чернігівській</a:t>
            </a:r>
            <a:r>
              <a:rPr lang="ru-RU" dirty="0"/>
              <a:t> </a:t>
            </a:r>
            <a:r>
              <a:rPr lang="ru-RU" dirty="0" err="1"/>
              <a:t>друкарні</a:t>
            </a:r>
            <a:r>
              <a:rPr lang="ru-RU" dirty="0"/>
              <a:t> (вона </a:t>
            </a:r>
            <a:r>
              <a:rPr lang="ru-RU" dirty="0" err="1"/>
              <a:t>знаходилась</a:t>
            </a:r>
            <a:r>
              <a:rPr lang="ru-RU" dirty="0"/>
              <a:t> в </a:t>
            </a:r>
            <a:r>
              <a:rPr lang="ru-RU" dirty="0" err="1"/>
              <a:t>Троїцько-Іллінському</a:t>
            </a:r>
            <a:r>
              <a:rPr lang="ru-RU" dirty="0"/>
              <a:t> </a:t>
            </a:r>
            <a:r>
              <a:rPr lang="ru-RU" dirty="0" err="1"/>
              <a:t>монастирі</a:t>
            </a:r>
            <a:r>
              <a:rPr lang="ru-RU" dirty="0"/>
              <a:t>) на початку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видані</a:t>
            </a:r>
            <a:r>
              <a:rPr lang="ru-RU" dirty="0"/>
              <a:t> книги </a:t>
            </a:r>
            <a:r>
              <a:rPr lang="ru-RU" dirty="0" err="1"/>
              <a:t>Іоанна</a:t>
            </a:r>
            <a:r>
              <a:rPr lang="ru-RU" dirty="0"/>
              <a:t> Максимовича, </a:t>
            </a:r>
            <a:r>
              <a:rPr lang="ru-RU" dirty="0" err="1"/>
              <a:t>зокрема</a:t>
            </a:r>
            <a:r>
              <a:rPr lang="ru-RU" dirty="0"/>
              <a:t> «Молитва Отче Наш на </a:t>
            </a:r>
            <a:r>
              <a:rPr lang="ru-RU" dirty="0" err="1"/>
              <a:t>седьм</a:t>
            </a:r>
            <a:r>
              <a:rPr lang="ru-RU" dirty="0"/>
              <a:t> </a:t>
            </a:r>
            <a:r>
              <a:rPr lang="ru-RU" dirty="0" err="1"/>
              <a:t>богомыслий</a:t>
            </a:r>
            <a:r>
              <a:rPr lang="ru-RU" dirty="0"/>
              <a:t> расположения» та «Краткое поучение о 7 </a:t>
            </a:r>
            <a:r>
              <a:rPr lang="ru-RU" dirty="0" err="1"/>
              <a:t>сакраментах</a:t>
            </a:r>
            <a:r>
              <a:rPr lang="ru-RU" dirty="0"/>
              <a:t> или тайнах церкви». </a:t>
            </a:r>
            <a:r>
              <a:rPr lang="ru-RU" dirty="0" err="1"/>
              <a:t>Унікальні</a:t>
            </a:r>
            <a:r>
              <a:rPr lang="ru-RU" dirty="0"/>
              <a:t> книги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родовий</a:t>
            </a:r>
            <a:r>
              <a:rPr lang="ru-RU" dirty="0"/>
              <a:t> герб </a:t>
            </a:r>
            <a:r>
              <a:rPr lang="ru-RU" dirty="0" err="1"/>
              <a:t>Скоропадського</a:t>
            </a:r>
            <a:r>
              <a:rPr lang="ru-RU" dirty="0"/>
              <a:t> і </a:t>
            </a:r>
            <a:r>
              <a:rPr lang="ru-RU" dirty="0" err="1"/>
              <a:t>робилися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1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Гамаліївський монастир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67" y="2560320"/>
            <a:ext cx="4413249" cy="33099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368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Церква Предтечі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19" y="2560638"/>
            <a:ext cx="4615162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14861"/>
            <a:ext cx="4718050" cy="3201491"/>
          </a:xfrm>
        </p:spPr>
      </p:pic>
    </p:spTree>
    <p:extLst>
      <p:ext uri="{BB962C8B-B14F-4D97-AF65-F5344CB8AC3E}">
        <p14:creationId xmlns:p14="http://schemas.microsoft.com/office/powerpoint/2010/main" val="2489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Поштова марка України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2038575"/>
            <a:ext cx="5470525" cy="2780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Сім'я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3" y="3728321"/>
            <a:ext cx="1054878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Дружина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1675):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Пелагія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Каленикович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(Калениченко) —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донька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чернігівського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полковника.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Донька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Ірина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Іванівна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Скоропадська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(1679</a:t>
            </a:r>
            <a:r>
              <a:rPr lang="ru-RU" altLang="ru-RU" sz="1800" dirty="0">
                <a:latin typeface="Arial" panose="020B0604020202020204" pitchFamily="34" charset="0"/>
              </a:rPr>
              <a:t>-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1744)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+ Семен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Лизогуб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бунчуковий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товариш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Дружина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1700):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Анастасія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Маркович,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донька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прилуцького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орендаря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єврейського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вихреста</a:t>
            </a:r>
            <a:r>
              <a:rPr lang="ru-RU" altLang="ru-RU" sz="1800" dirty="0">
                <a:latin typeface="Arial" panose="020B0604020202020204" pitchFamily="34" charset="0"/>
              </a:rPr>
              <a:t>.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Донька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Уляна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Іванівна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Скоропадська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(9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березня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1703 - 13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березня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1733)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Помер 14 </a:t>
            </a:r>
            <a:r>
              <a:rPr lang="ru-RU" dirty="0" err="1"/>
              <a:t>липня</a:t>
            </a:r>
            <a:r>
              <a:rPr lang="ru-RU" dirty="0"/>
              <a:t> 1722 р. </a:t>
            </a:r>
            <a:r>
              <a:rPr lang="ru-RU" dirty="0" err="1"/>
              <a:t>Похований</a:t>
            </a:r>
            <a:r>
              <a:rPr lang="ru-RU" dirty="0"/>
              <a:t> у </a:t>
            </a:r>
            <a:r>
              <a:rPr lang="ru-RU" dirty="0" err="1"/>
              <a:t>Гамаліївському</a:t>
            </a:r>
            <a:r>
              <a:rPr lang="ru-RU" dirty="0"/>
              <a:t> </a:t>
            </a:r>
            <a:r>
              <a:rPr lang="ru-RU" dirty="0" err="1"/>
              <a:t>монастирі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Глухова.</a:t>
            </a:r>
          </a:p>
        </p:txBody>
      </p:sp>
    </p:spTree>
    <p:extLst>
      <p:ext uri="{BB962C8B-B14F-4D97-AF65-F5344CB8AC3E}">
        <p14:creationId xmlns:p14="http://schemas.microsoft.com/office/powerpoint/2010/main" val="7781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Іва́н</a:t>
            </a:r>
            <a:r>
              <a:rPr lang="ru-RU" b="1" dirty="0"/>
              <a:t> </a:t>
            </a:r>
            <a:r>
              <a:rPr lang="ru-RU" b="1" dirty="0" err="1"/>
              <a:t>Скоропа́дський</a:t>
            </a:r>
            <a:r>
              <a:rPr lang="ru-RU" dirty="0"/>
              <a:t> </a:t>
            </a:r>
            <a:r>
              <a:rPr lang="ru-RU" dirty="0" smtClean="0"/>
              <a:t>(1646 </a:t>
            </a:r>
            <a:r>
              <a:rPr lang="ru-RU" dirty="0"/>
              <a:t>- †14 </a:t>
            </a:r>
            <a:r>
              <a:rPr lang="ru-RU" dirty="0" err="1"/>
              <a:t>липня</a:t>
            </a:r>
            <a:r>
              <a:rPr lang="ru-RU" dirty="0"/>
              <a:t> 1722) —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, </a:t>
            </a:r>
            <a:r>
              <a:rPr lang="ru-RU" dirty="0" err="1"/>
              <a:t>політичний</a:t>
            </a:r>
            <a:r>
              <a:rPr lang="ru-RU" dirty="0"/>
              <a:t> і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. 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Запорозького</a:t>
            </a:r>
            <a:r>
              <a:rPr lang="ru-RU" dirty="0"/>
              <a:t>, голова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</a:t>
            </a:r>
            <a:r>
              <a:rPr lang="ru-RU" dirty="0" err="1"/>
              <a:t>Лівобережній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(1708-1722).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роду </a:t>
            </a:r>
            <a:r>
              <a:rPr lang="ru-RU" dirty="0" err="1" smtClean="0"/>
              <a:t>Скоропадських</a:t>
            </a:r>
            <a:r>
              <a:rPr lang="ru-RU" dirty="0" smtClean="0"/>
              <a:t>. </a:t>
            </a:r>
            <a:r>
              <a:rPr lang="ru-RU" dirty="0"/>
              <a:t>Старший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Іллі</a:t>
            </a:r>
            <a:r>
              <a:rPr lang="ru-RU" dirty="0"/>
              <a:t> </a:t>
            </a:r>
            <a:r>
              <a:rPr lang="ru-RU" dirty="0" err="1"/>
              <a:t>Скоропадського</a:t>
            </a:r>
            <a:r>
              <a:rPr lang="ru-RU" dirty="0"/>
              <a:t>. </a:t>
            </a:r>
            <a:r>
              <a:rPr lang="ru-RU" dirty="0" err="1"/>
              <a:t>Генеральний</a:t>
            </a:r>
            <a:r>
              <a:rPr lang="ru-RU" dirty="0"/>
              <a:t> </a:t>
            </a:r>
            <a:r>
              <a:rPr lang="ru-RU" dirty="0" err="1"/>
              <a:t>бунчужний</a:t>
            </a:r>
            <a:r>
              <a:rPr lang="ru-RU" dirty="0"/>
              <a:t> (1698-1699), </a:t>
            </a:r>
            <a:r>
              <a:rPr lang="ru-RU" dirty="0" err="1"/>
              <a:t>генеральний</a:t>
            </a:r>
            <a:r>
              <a:rPr lang="ru-RU" dirty="0"/>
              <a:t> </a:t>
            </a:r>
            <a:r>
              <a:rPr lang="ru-RU" dirty="0" err="1"/>
              <a:t>осавул</a:t>
            </a:r>
            <a:r>
              <a:rPr lang="ru-RU" dirty="0"/>
              <a:t> (1701-1706), </a:t>
            </a:r>
            <a:r>
              <a:rPr lang="ru-RU" dirty="0" err="1"/>
              <a:t>стародубський</a:t>
            </a:r>
            <a:r>
              <a:rPr lang="ru-RU" dirty="0"/>
              <a:t> полковник (1706-1708). </a:t>
            </a:r>
            <a:r>
              <a:rPr lang="ru-RU" dirty="0" err="1"/>
              <a:t>Після</a:t>
            </a:r>
            <a:r>
              <a:rPr lang="ru-RU" dirty="0"/>
              <a:t> переходу </a:t>
            </a:r>
            <a:r>
              <a:rPr lang="ru-RU" dirty="0" err="1"/>
              <a:t>Мазепи</a:t>
            </a:r>
            <a:r>
              <a:rPr lang="ru-RU" dirty="0"/>
              <a:t> на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шведів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головою </a:t>
            </a:r>
            <a:r>
              <a:rPr lang="ru-RU" dirty="0" err="1"/>
              <a:t>Гетьманщини</a:t>
            </a:r>
            <a:r>
              <a:rPr lang="ru-RU" dirty="0"/>
              <a:t> з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царя Петра І. </a:t>
            </a:r>
            <a:r>
              <a:rPr lang="ru-RU" dirty="0" err="1"/>
              <a:t>Безуспішно</a:t>
            </a:r>
            <a:r>
              <a:rPr lang="ru-RU" dirty="0"/>
              <a:t>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протистояти</a:t>
            </a:r>
            <a:r>
              <a:rPr lang="ru-RU" dirty="0"/>
              <a:t> </a:t>
            </a:r>
            <a:r>
              <a:rPr lang="ru-RU" dirty="0" err="1"/>
              <a:t>російським</a:t>
            </a:r>
            <a:r>
              <a:rPr lang="ru-RU" dirty="0"/>
              <a:t> планам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автономії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2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r="1195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883832"/>
            <a:ext cx="6241816" cy="3200400"/>
          </a:xfrm>
        </p:spPr>
        <p:txBody>
          <a:bodyPr>
            <a:normAutofit/>
          </a:bodyPr>
          <a:lstStyle/>
          <a:p>
            <a:r>
              <a:rPr lang="ru-RU" dirty="0" err="1"/>
              <a:t>Народився</a:t>
            </a:r>
            <a:r>
              <a:rPr lang="ru-RU" dirty="0"/>
              <a:t> у 1646 р. у м. </a:t>
            </a:r>
            <a:r>
              <a:rPr lang="ru-RU" dirty="0" err="1"/>
              <a:t>Умані</a:t>
            </a:r>
            <a:r>
              <a:rPr lang="ru-RU" dirty="0"/>
              <a:t> в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старшини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зруйнування</a:t>
            </a:r>
            <a:r>
              <a:rPr lang="ru-RU" dirty="0"/>
              <a:t> турками </a:t>
            </a:r>
            <a:r>
              <a:rPr lang="ru-RU" dirty="0" err="1"/>
              <a:t>Умані</a:t>
            </a:r>
            <a:r>
              <a:rPr lang="ru-RU" dirty="0"/>
              <a:t> у 1674 р. разом з </a:t>
            </a:r>
            <a:r>
              <a:rPr lang="ru-RU" dirty="0" err="1"/>
              <a:t>братами</a:t>
            </a:r>
            <a:r>
              <a:rPr lang="ru-RU" dirty="0"/>
              <a:t> </a:t>
            </a:r>
            <a:r>
              <a:rPr lang="ru-RU" dirty="0" err="1"/>
              <a:t>переїхав</a:t>
            </a:r>
            <a:r>
              <a:rPr lang="ru-RU" dirty="0"/>
              <a:t> у </a:t>
            </a:r>
            <a:r>
              <a:rPr lang="ru-RU" dirty="0" err="1"/>
              <a:t>Лівобережну</a:t>
            </a:r>
            <a:r>
              <a:rPr lang="ru-RU" dirty="0"/>
              <a:t> </a:t>
            </a:r>
            <a:r>
              <a:rPr lang="ru-RU" dirty="0" err="1"/>
              <a:t>Україну</a:t>
            </a:r>
            <a:r>
              <a:rPr lang="ru-RU" dirty="0"/>
              <a:t>, де вступив на службу до </a:t>
            </a:r>
            <a:r>
              <a:rPr lang="ru-RU" dirty="0" err="1"/>
              <a:t>гетьмана</a:t>
            </a:r>
            <a:r>
              <a:rPr lang="ru-RU" dirty="0"/>
              <a:t> І. Самойловича. </a:t>
            </a:r>
            <a:r>
              <a:rPr lang="ru-RU" dirty="0" err="1"/>
              <a:t>Обіймав</a:t>
            </a:r>
            <a:r>
              <a:rPr lang="ru-RU" dirty="0"/>
              <a:t> посаду </a:t>
            </a:r>
            <a:r>
              <a:rPr lang="ru-RU" dirty="0" err="1"/>
              <a:t>військового</a:t>
            </a:r>
            <a:r>
              <a:rPr lang="ru-RU" dirty="0"/>
              <a:t> канцеляриста, </a:t>
            </a:r>
            <a:r>
              <a:rPr lang="ru-RU" dirty="0" err="1"/>
              <a:t>виконував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дипломатичні</a:t>
            </a:r>
            <a:r>
              <a:rPr lang="ru-RU" dirty="0"/>
              <a:t> </a:t>
            </a:r>
            <a:r>
              <a:rPr lang="ru-RU" dirty="0" err="1"/>
              <a:t>місії</a:t>
            </a:r>
            <a:r>
              <a:rPr lang="ru-RU" dirty="0"/>
              <a:t>. З 1701 по 1706 р.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генеральним</a:t>
            </a:r>
            <a:r>
              <a:rPr lang="ru-RU" dirty="0"/>
              <a:t> </a:t>
            </a:r>
            <a:r>
              <a:rPr lang="ru-RU" dirty="0" err="1"/>
              <a:t>осавулом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— полковником </a:t>
            </a:r>
            <a:r>
              <a:rPr lang="ru-RU" dirty="0" err="1"/>
              <a:t>Стародубського</a:t>
            </a:r>
            <a:r>
              <a:rPr lang="ru-RU" dirty="0"/>
              <a:t> полку.</a:t>
            </a:r>
          </a:p>
        </p:txBody>
      </p:sp>
    </p:spTree>
    <p:extLst>
      <p:ext uri="{BB962C8B-B14F-4D97-AF65-F5344CB8AC3E}">
        <p14:creationId xmlns:p14="http://schemas.microsoft.com/office/powerpoint/2010/main" val="24362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9164" y="1781333"/>
            <a:ext cx="8158690" cy="1793787"/>
          </a:xfrm>
        </p:spPr>
        <p:txBody>
          <a:bodyPr>
            <a:normAutofit fontScale="92500"/>
          </a:bodyPr>
          <a:lstStyle/>
          <a:p>
            <a:r>
              <a:rPr lang="ru-RU" dirty="0"/>
              <a:t>У 1708 р. на </a:t>
            </a:r>
            <a:r>
              <a:rPr lang="ru-RU" dirty="0" err="1"/>
              <a:t>старшинській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Глухові</a:t>
            </a:r>
            <a:r>
              <a:rPr lang="ru-RU" dirty="0"/>
              <a:t> </a:t>
            </a:r>
            <a:r>
              <a:rPr lang="ru-RU" dirty="0" err="1"/>
              <a:t>Скоропадського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dirty="0" err="1"/>
              <a:t>гетьманом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І. </a:t>
            </a:r>
            <a:r>
              <a:rPr lang="ru-RU" dirty="0" err="1"/>
              <a:t>Мазепи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1700—1721 </a:t>
            </a:r>
            <a:r>
              <a:rPr lang="en-US" dirty="0"/>
              <a:t>pp. </a:t>
            </a:r>
            <a:r>
              <a:rPr lang="ru-RU" dirty="0"/>
              <a:t>в </a:t>
            </a:r>
            <a:r>
              <a:rPr lang="ru-RU" dirty="0" err="1"/>
              <a:t>універсалах</a:t>
            </a:r>
            <a:r>
              <a:rPr lang="ru-RU" dirty="0"/>
              <a:t> </a:t>
            </a:r>
            <a:r>
              <a:rPr lang="ru-RU" dirty="0" err="1"/>
              <a:t>Скоропадський</a:t>
            </a:r>
            <a:r>
              <a:rPr lang="ru-RU" dirty="0"/>
              <a:t> закликав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боротися</a:t>
            </a:r>
            <a:r>
              <a:rPr lang="ru-RU" dirty="0"/>
              <a:t> разом з </a:t>
            </a:r>
            <a:r>
              <a:rPr lang="ru-RU" dirty="0" err="1"/>
              <a:t>російським</a:t>
            </a:r>
            <a:r>
              <a:rPr lang="ru-RU" dirty="0"/>
              <a:t> </a:t>
            </a:r>
            <a:r>
              <a:rPr lang="ru-RU" dirty="0" err="1"/>
              <a:t>військом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шведських</a:t>
            </a:r>
            <a:r>
              <a:rPr lang="ru-RU" dirty="0"/>
              <a:t> </a:t>
            </a:r>
            <a:r>
              <a:rPr lang="ru-RU" dirty="0" err="1"/>
              <a:t>загарбників</a:t>
            </a:r>
            <a:r>
              <a:rPr lang="ru-RU" dirty="0"/>
              <a:t>. У 1709 р. </a:t>
            </a:r>
            <a:r>
              <a:rPr lang="ru-RU" dirty="0" err="1"/>
              <a:t>він</a:t>
            </a:r>
            <a:r>
              <a:rPr lang="ru-RU" dirty="0"/>
              <a:t> брав участь у </a:t>
            </a:r>
            <a:r>
              <a:rPr lang="ru-RU" dirty="0" err="1"/>
              <a:t>Полтавській</a:t>
            </a:r>
            <a:r>
              <a:rPr lang="ru-RU" dirty="0"/>
              <a:t> </a:t>
            </a:r>
            <a:r>
              <a:rPr lang="ru-RU" dirty="0" err="1"/>
              <a:t>битві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3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883832"/>
            <a:ext cx="6241816" cy="3200400"/>
          </a:xfrm>
        </p:spPr>
        <p:txBody>
          <a:bodyPr/>
          <a:lstStyle/>
          <a:p>
            <a:r>
              <a:rPr lang="ru-RU" dirty="0"/>
              <a:t>У 1708 р. на </a:t>
            </a:r>
            <a:r>
              <a:rPr lang="ru-RU" dirty="0" err="1"/>
              <a:t>старшинській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Глухові</a:t>
            </a:r>
            <a:r>
              <a:rPr lang="ru-RU" dirty="0"/>
              <a:t> </a:t>
            </a:r>
            <a:r>
              <a:rPr lang="ru-RU" dirty="0" err="1"/>
              <a:t>Скоропадського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dirty="0" err="1"/>
              <a:t>гетьманом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І. </a:t>
            </a:r>
            <a:r>
              <a:rPr lang="ru-RU" dirty="0" err="1"/>
              <a:t>Мазепи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1700—1721 </a:t>
            </a:r>
            <a:r>
              <a:rPr lang="en-US" dirty="0"/>
              <a:t>pp. </a:t>
            </a:r>
            <a:r>
              <a:rPr lang="ru-RU" dirty="0"/>
              <a:t>в </a:t>
            </a:r>
            <a:r>
              <a:rPr lang="ru-RU" dirty="0" err="1"/>
              <a:t>універсалах</a:t>
            </a:r>
            <a:r>
              <a:rPr lang="ru-RU" dirty="0"/>
              <a:t> </a:t>
            </a:r>
            <a:r>
              <a:rPr lang="ru-RU" dirty="0" err="1"/>
              <a:t>Скоропадський</a:t>
            </a:r>
            <a:r>
              <a:rPr lang="ru-RU" dirty="0"/>
              <a:t> закликав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боротися</a:t>
            </a:r>
            <a:r>
              <a:rPr lang="ru-RU" dirty="0"/>
              <a:t> разом з </a:t>
            </a:r>
            <a:r>
              <a:rPr lang="ru-RU" dirty="0" err="1"/>
              <a:t>російським</a:t>
            </a:r>
            <a:r>
              <a:rPr lang="ru-RU" dirty="0"/>
              <a:t> </a:t>
            </a:r>
            <a:r>
              <a:rPr lang="ru-RU" dirty="0" err="1"/>
              <a:t>військом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шведських</a:t>
            </a:r>
            <a:r>
              <a:rPr lang="ru-RU" dirty="0"/>
              <a:t> </a:t>
            </a:r>
            <a:r>
              <a:rPr lang="ru-RU" dirty="0" err="1"/>
              <a:t>загарбників</a:t>
            </a:r>
            <a:r>
              <a:rPr lang="ru-RU" dirty="0"/>
              <a:t>. У 1709 р. </a:t>
            </a:r>
            <a:r>
              <a:rPr lang="ru-RU" dirty="0" err="1"/>
              <a:t>він</a:t>
            </a:r>
            <a:r>
              <a:rPr lang="ru-RU" dirty="0"/>
              <a:t> брав участь у </a:t>
            </a:r>
            <a:r>
              <a:rPr lang="ru-RU" dirty="0" err="1"/>
              <a:t>Полтавській</a:t>
            </a:r>
            <a:r>
              <a:rPr lang="ru-RU" dirty="0"/>
              <a:t> </a:t>
            </a:r>
            <a:r>
              <a:rPr lang="ru-RU" dirty="0" err="1"/>
              <a:t>битві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r="4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63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1752606"/>
            <a:ext cx="8158690" cy="3128317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правління</a:t>
            </a:r>
            <a:r>
              <a:rPr lang="ru-RU" dirty="0"/>
              <a:t> І. </a:t>
            </a:r>
            <a:r>
              <a:rPr lang="ru-RU" dirty="0" err="1"/>
              <a:t>Скоропадського</a:t>
            </a:r>
            <a:r>
              <a:rPr lang="ru-RU" dirty="0"/>
              <a:t> </a:t>
            </a:r>
            <a:r>
              <a:rPr lang="ru-RU" dirty="0" err="1"/>
              <a:t>посилилася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гетьманського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царського</a:t>
            </a:r>
            <a:r>
              <a:rPr lang="ru-RU" dirty="0"/>
              <a:t> уряду — </a:t>
            </a:r>
            <a:r>
              <a:rPr lang="ru-RU" dirty="0" err="1"/>
              <a:t>запроваджувався</a:t>
            </a:r>
            <a:r>
              <a:rPr lang="ru-RU" dirty="0"/>
              <a:t> контроль за </a:t>
            </a:r>
            <a:r>
              <a:rPr lang="ru-RU" dirty="0" err="1"/>
              <a:t>збиранням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, </a:t>
            </a:r>
            <a:r>
              <a:rPr lang="ru-RU" dirty="0" err="1"/>
              <a:t>витратами</a:t>
            </a:r>
            <a:r>
              <a:rPr lang="ru-RU" dirty="0"/>
              <a:t> на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,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Решетилівські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1709 р. (</a:t>
            </a:r>
            <a:r>
              <a:rPr lang="ru-RU" dirty="0" err="1"/>
              <a:t>договірні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Скоропадського</a:t>
            </a:r>
            <a:r>
              <a:rPr lang="ru-RU" dirty="0"/>
              <a:t> з </a:t>
            </a:r>
            <a:r>
              <a:rPr lang="ru-RU" dirty="0" err="1"/>
              <a:t>царським</a:t>
            </a:r>
            <a:r>
              <a:rPr lang="ru-RU" dirty="0"/>
              <a:t> урядом), </a:t>
            </a:r>
            <a:r>
              <a:rPr lang="ru-RU" dirty="0" err="1"/>
              <a:t>підтвердивши</a:t>
            </a:r>
            <a:r>
              <a:rPr lang="ru-RU" dirty="0"/>
              <a:t> </a:t>
            </a:r>
            <a:r>
              <a:rPr lang="ru-RU" dirty="0" err="1"/>
              <a:t>феодальні</a:t>
            </a:r>
            <a:r>
              <a:rPr lang="ru-RU" dirty="0"/>
              <a:t> </a:t>
            </a:r>
            <a:r>
              <a:rPr lang="ru-RU" dirty="0" err="1"/>
              <a:t>привілеї</a:t>
            </a:r>
            <a:r>
              <a:rPr lang="ru-RU" dirty="0"/>
              <a:t>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старшини</a:t>
            </a:r>
            <a:r>
              <a:rPr lang="ru-RU" dirty="0"/>
              <a:t>, </a:t>
            </a:r>
            <a:r>
              <a:rPr lang="ru-RU" dirty="0" err="1"/>
              <a:t>закріплювали</a:t>
            </a:r>
            <a:r>
              <a:rPr lang="ru-RU" dirty="0"/>
              <a:t> право </a:t>
            </a:r>
            <a:r>
              <a:rPr lang="ru-RU" dirty="0" err="1"/>
              <a:t>царських</a:t>
            </a:r>
            <a:r>
              <a:rPr lang="ru-RU" dirty="0"/>
              <a:t> </a:t>
            </a:r>
            <a:r>
              <a:rPr lang="ru-RU" dirty="0" err="1"/>
              <a:t>урядовців</a:t>
            </a:r>
            <a:r>
              <a:rPr lang="ru-RU" dirty="0"/>
              <a:t> </a:t>
            </a:r>
            <a:r>
              <a:rPr lang="ru-RU" dirty="0" err="1"/>
              <a:t>втручатися</a:t>
            </a:r>
            <a:r>
              <a:rPr lang="ru-RU" dirty="0"/>
              <a:t> у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Таким чином,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гетьманської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 почали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царські</a:t>
            </a:r>
            <a:r>
              <a:rPr lang="ru-RU" dirty="0"/>
              <a:t> </a:t>
            </a:r>
            <a:r>
              <a:rPr lang="ru-RU" dirty="0" err="1"/>
              <a:t>резиденти</a:t>
            </a:r>
            <a:r>
              <a:rPr lang="ru-RU" dirty="0"/>
              <a:t>, а в 1722 р.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було</a:t>
            </a:r>
            <a:r>
              <a:rPr lang="ru-RU" dirty="0"/>
              <a:t> створено </a:t>
            </a:r>
            <a:r>
              <a:rPr lang="ru-RU" dirty="0" err="1"/>
              <a:t>Малоросійську</a:t>
            </a:r>
            <a:r>
              <a:rPr lang="ru-RU" dirty="0"/>
              <a:t> </a:t>
            </a:r>
            <a:r>
              <a:rPr lang="ru-RU" dirty="0" err="1"/>
              <a:t>колегію</a:t>
            </a:r>
            <a:r>
              <a:rPr lang="ru-RU" dirty="0"/>
              <a:t>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підпорядковувалися</a:t>
            </a:r>
            <a:r>
              <a:rPr lang="ru-RU" dirty="0"/>
              <a:t> </a:t>
            </a:r>
            <a:r>
              <a:rPr lang="ru-RU" dirty="0" err="1"/>
              <a:t>адміністративні</a:t>
            </a:r>
            <a:r>
              <a:rPr lang="ru-RU" dirty="0"/>
              <a:t> й </a:t>
            </a:r>
            <a:r>
              <a:rPr lang="ru-RU" dirty="0" err="1"/>
              <a:t>судові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гетьманського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Лівобережної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0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1798325"/>
            <a:ext cx="8158690" cy="300227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автономію</a:t>
            </a:r>
            <a:r>
              <a:rPr lang="ru-RU" dirty="0"/>
              <a:t> </a:t>
            </a:r>
            <a:r>
              <a:rPr lang="ru-RU" dirty="0" err="1"/>
              <a:t>почався</a:t>
            </a:r>
            <a:r>
              <a:rPr lang="ru-RU" dirty="0"/>
              <a:t> </a:t>
            </a:r>
            <a:r>
              <a:rPr lang="ru-RU" dirty="0" err="1"/>
              <a:t>форсований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. </a:t>
            </a:r>
            <a:r>
              <a:rPr lang="ru-RU" dirty="0" err="1"/>
              <a:t>Гетьманську</a:t>
            </a:r>
            <a:r>
              <a:rPr lang="ru-RU" dirty="0"/>
              <a:t> </a:t>
            </a:r>
            <a:r>
              <a:rPr lang="ru-RU" dirty="0" err="1"/>
              <a:t>резиденцію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перенесено з Батурина до Глухова,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/>
              <a:t>російського</a:t>
            </a:r>
            <a:r>
              <a:rPr lang="ru-RU" dirty="0"/>
              <a:t> кордону, </a:t>
            </a:r>
            <a:r>
              <a:rPr lang="ru-RU" dirty="0" err="1"/>
              <a:t>біля</a:t>
            </a:r>
            <a:r>
              <a:rPr lang="ru-RU" dirty="0"/>
              <a:t> особи </a:t>
            </a:r>
            <a:r>
              <a:rPr lang="ru-RU" dirty="0" err="1"/>
              <a:t>гетьмана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резидент-</a:t>
            </a:r>
            <a:r>
              <a:rPr lang="ru-RU" dirty="0" err="1"/>
              <a:t>наглядач</a:t>
            </a:r>
            <a:r>
              <a:rPr lang="ru-RU" dirty="0"/>
              <a:t>, посилились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утиски</a:t>
            </a:r>
            <a:r>
              <a:rPr lang="ru-RU" dirty="0"/>
              <a:t> й </a:t>
            </a:r>
            <a:r>
              <a:rPr lang="ru-RU" dirty="0" err="1"/>
              <a:t>експлуатація</a:t>
            </a:r>
            <a:r>
              <a:rPr lang="ru-RU" dirty="0"/>
              <a:t> </a:t>
            </a:r>
            <a:r>
              <a:rPr lang="ru-RU" dirty="0" err="1"/>
              <a:t>демографічного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росіяни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землеволодіння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спричинило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непідконтрольних</a:t>
            </a:r>
            <a:r>
              <a:rPr lang="ru-RU" dirty="0"/>
              <a:t> </a:t>
            </a:r>
            <a:r>
              <a:rPr lang="ru-RU" dirty="0" err="1"/>
              <a:t>гетьману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насаджували</a:t>
            </a:r>
            <a:r>
              <a:rPr lang="ru-RU" dirty="0"/>
              <a:t> </a:t>
            </a:r>
            <a:r>
              <a:rPr lang="ru-RU" dirty="0" err="1"/>
              <a:t>вивезене</a:t>
            </a:r>
            <a:r>
              <a:rPr lang="ru-RU" dirty="0"/>
              <a:t> з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кріпацтво</a:t>
            </a:r>
            <a:r>
              <a:rPr lang="ru-RU" dirty="0"/>
              <a:t>. І. </a:t>
            </a:r>
            <a:r>
              <a:rPr lang="ru-RU" dirty="0" err="1"/>
              <a:t>Скоропадський</a:t>
            </a:r>
            <a:r>
              <a:rPr lang="ru-RU" dirty="0"/>
              <a:t> належав до великих </a:t>
            </a:r>
            <a:r>
              <a:rPr lang="ru-RU" dirty="0" err="1"/>
              <a:t>землевласників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головна</a:t>
            </a:r>
            <a:r>
              <a:rPr lang="ru-RU" dirty="0"/>
              <a:t> мета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спрямовувалась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народу.</a:t>
            </a:r>
          </a:p>
        </p:txBody>
      </p:sp>
    </p:spTree>
    <p:extLst>
      <p:ext uri="{BB962C8B-B14F-4D97-AF65-F5344CB8AC3E}">
        <p14:creationId xmlns:p14="http://schemas.microsoft.com/office/powerpoint/2010/main" val="40979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76" y="983961"/>
            <a:ext cx="10025448" cy="5105630"/>
          </a:xfrm>
        </p:spPr>
      </p:pic>
    </p:spTree>
    <p:extLst>
      <p:ext uri="{BB962C8B-B14F-4D97-AF65-F5344CB8AC3E}">
        <p14:creationId xmlns:p14="http://schemas.microsoft.com/office/powerpoint/2010/main" val="9969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215" y="698162"/>
            <a:ext cx="8158688" cy="6198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Підсумок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2115" y="1318054"/>
            <a:ext cx="8158690" cy="29470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 </a:t>
            </a:r>
            <a:r>
              <a:rPr lang="ru-RU" dirty="0" err="1"/>
              <a:t>Скоропадський</a:t>
            </a:r>
            <a:r>
              <a:rPr lang="ru-RU" dirty="0"/>
              <a:t> </a:t>
            </a:r>
            <a:r>
              <a:rPr lang="ru-RU" dirty="0" err="1"/>
              <a:t>робив</a:t>
            </a:r>
            <a:r>
              <a:rPr lang="ru-RU" dirty="0"/>
              <a:t> усе,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боронити</a:t>
            </a:r>
            <a:r>
              <a:rPr lang="ru-RU" dirty="0"/>
              <a:t> права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та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Скоропадський</a:t>
            </a:r>
            <a:r>
              <a:rPr lang="ru-RU" dirty="0"/>
              <a:t> </a:t>
            </a:r>
            <a:r>
              <a:rPr lang="ru-RU" dirty="0" err="1"/>
              <a:t>коректно</a:t>
            </a:r>
            <a:r>
              <a:rPr lang="ru-RU" dirty="0"/>
              <a:t> </a:t>
            </a:r>
            <a:r>
              <a:rPr lang="ru-RU" dirty="0" err="1"/>
              <a:t>ставився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попередника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універсалах</a:t>
            </a:r>
            <a:r>
              <a:rPr lang="ru-RU" dirty="0"/>
              <a:t> </a:t>
            </a:r>
            <a:r>
              <a:rPr lang="ru-RU" dirty="0" err="1"/>
              <a:t>уникав</a:t>
            </a:r>
            <a:r>
              <a:rPr lang="ru-RU" dirty="0"/>
              <a:t> </a:t>
            </a:r>
            <a:r>
              <a:rPr lang="ru-RU" dirty="0" err="1"/>
              <a:t>офіційної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термінології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«изменника» </a:t>
            </a:r>
            <a:r>
              <a:rPr lang="ru-RU" dirty="0" err="1"/>
              <a:t>Мазепи</a:t>
            </a:r>
            <a:r>
              <a:rPr lang="ru-RU" dirty="0"/>
              <a:t> (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блюзнірською</a:t>
            </a:r>
            <a:r>
              <a:rPr lang="ru-RU" dirty="0"/>
              <a:t>).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називав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«</a:t>
            </a:r>
            <a:r>
              <a:rPr lang="ru-RU" dirty="0" err="1"/>
              <a:t>бувшим</a:t>
            </a:r>
            <a:r>
              <a:rPr lang="ru-RU" dirty="0"/>
              <a:t> </a:t>
            </a:r>
            <a:r>
              <a:rPr lang="ru-RU" dirty="0" err="1"/>
              <a:t>гетьманом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«нашим </a:t>
            </a:r>
            <a:r>
              <a:rPr lang="ru-RU" dirty="0" err="1"/>
              <a:t>антецесором</a:t>
            </a:r>
            <a:r>
              <a:rPr lang="ru-RU" dirty="0"/>
              <a:t>». </a:t>
            </a:r>
            <a:r>
              <a:rPr lang="ru-RU" dirty="0" err="1"/>
              <a:t>Скоропадський</a:t>
            </a:r>
            <a:r>
              <a:rPr lang="ru-RU" dirty="0"/>
              <a:t> </a:t>
            </a:r>
            <a:r>
              <a:rPr lang="ru-RU" dirty="0" err="1"/>
              <a:t>протестував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утисків</a:t>
            </a:r>
            <a:r>
              <a:rPr lang="ru-RU" dirty="0"/>
              <a:t>, </a:t>
            </a:r>
            <a:r>
              <a:rPr lang="ru-RU" dirty="0" err="1"/>
              <a:t>загарбань</a:t>
            </a:r>
            <a:r>
              <a:rPr lang="ru-RU" dirty="0"/>
              <a:t> і </a:t>
            </a:r>
            <a:r>
              <a:rPr lang="ru-RU" dirty="0" err="1"/>
              <a:t>здирств</a:t>
            </a:r>
            <a:r>
              <a:rPr lang="ru-RU" dirty="0"/>
              <a:t> (</a:t>
            </a:r>
            <a:r>
              <a:rPr lang="ru-RU" dirty="0" err="1"/>
              <a:t>навіть</a:t>
            </a:r>
            <a:r>
              <a:rPr lang="ru-RU" dirty="0"/>
              <a:t> всесильного </a:t>
            </a:r>
            <a:r>
              <a:rPr lang="ru-RU" dirty="0" err="1"/>
              <a:t>Олександра</a:t>
            </a:r>
            <a:r>
              <a:rPr lang="ru-RU" dirty="0"/>
              <a:t> Меншикова),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Малоросійської</a:t>
            </a:r>
            <a:r>
              <a:rPr lang="ru-RU" dirty="0"/>
              <a:t> </a:t>
            </a:r>
            <a:r>
              <a:rPr lang="ru-RU" dirty="0" err="1"/>
              <a:t>колеґії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заходи </a:t>
            </a:r>
            <a:r>
              <a:rPr lang="ru-RU" dirty="0" err="1"/>
              <a:t>Скоропадського</a:t>
            </a:r>
            <a:r>
              <a:rPr lang="ru-RU" dirty="0"/>
              <a:t> не могли </a:t>
            </a:r>
            <a:r>
              <a:rPr lang="ru-RU" dirty="0" err="1"/>
              <a:t>вплинути</a:t>
            </a:r>
            <a:r>
              <a:rPr lang="ru-RU" dirty="0"/>
              <a:t> на Петра І, </a:t>
            </a:r>
            <a:r>
              <a:rPr lang="ru-RU" dirty="0" err="1"/>
              <a:t>який</a:t>
            </a:r>
            <a:r>
              <a:rPr lang="ru-RU" dirty="0"/>
              <a:t>,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урочистим</a:t>
            </a:r>
            <a:r>
              <a:rPr lang="ru-RU" dirty="0"/>
              <a:t> </a:t>
            </a:r>
            <a:r>
              <a:rPr lang="ru-RU" dirty="0" err="1"/>
              <a:t>обіцянкам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автономні</a:t>
            </a:r>
            <a:r>
              <a:rPr lang="ru-RU" dirty="0"/>
              <a:t> права </a:t>
            </a:r>
            <a:r>
              <a:rPr lang="ru-RU" dirty="0" err="1"/>
              <a:t>України</a:t>
            </a:r>
            <a:r>
              <a:rPr lang="ru-RU" dirty="0"/>
              <a:t>, у </a:t>
            </a:r>
            <a:r>
              <a:rPr lang="ru-RU" dirty="0" err="1"/>
              <a:t>критичний</a:t>
            </a:r>
            <a:r>
              <a:rPr lang="ru-RU" dirty="0"/>
              <a:t> момент переходу </a:t>
            </a:r>
            <a:r>
              <a:rPr lang="ru-RU" dirty="0" err="1"/>
              <a:t>Мазепи</a:t>
            </a:r>
            <a:r>
              <a:rPr lang="ru-RU" dirty="0"/>
              <a:t> на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Швеції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ліквідувати</a:t>
            </a:r>
            <a:r>
              <a:rPr lang="ru-RU" dirty="0"/>
              <a:t> </a:t>
            </a:r>
            <a:r>
              <a:rPr lang="ru-RU" dirty="0" err="1"/>
              <a:t>гетьманський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8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721</Words>
  <Application>Microsoft Office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Іван Скоропадський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</vt:lpstr>
      <vt:lpstr>Презентация PowerPoint</vt:lpstr>
      <vt:lpstr>Гамаліївський монастир</vt:lpstr>
      <vt:lpstr>Церква Предтечі</vt:lpstr>
      <vt:lpstr>Поштова марка України</vt:lpstr>
      <vt:lpstr>Сім'я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Скоропадський</dc:title>
  <dc:creator>home</dc:creator>
  <cp:lastModifiedBy>home</cp:lastModifiedBy>
  <cp:revision>6</cp:revision>
  <dcterms:created xsi:type="dcterms:W3CDTF">2014-12-14T12:05:47Z</dcterms:created>
  <dcterms:modified xsi:type="dcterms:W3CDTF">2014-12-14T13:01:25Z</dcterms:modified>
</cp:coreProperties>
</file>