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12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7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0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23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4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0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7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9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6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0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9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B1A9-FA09-4087-B4AA-A53579954F5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21C45-C40F-4A67-9995-41FA781DC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31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Глухівська загальноосвітня школа І-ІІІ ступенів №1 Глухівської міської ради Сумської області</a:t>
            </a:r>
            <a:endParaRPr lang="ru-RU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0466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72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 на тему</a:t>
            </a:r>
            <a:endParaRPr lang="ru-RU" sz="72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1239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«Загиблі в АТО жителі Сумської області»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9559" y="4282751"/>
            <a:ext cx="382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Підготувала </a:t>
            </a:r>
          </a:p>
          <a:p>
            <a:pPr algn="r"/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чениця 11 класу</a:t>
            </a:r>
          </a:p>
          <a:p>
            <a:pPr algn="r"/>
            <a:r>
              <a:rPr lang="uk-UA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Логозинська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Марина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5445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Глухів – 2014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673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81" y="70563"/>
            <a:ext cx="2444037" cy="3255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92795" y="3017520"/>
            <a:ext cx="78504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Саліпа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Сергій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Дмитрович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857416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</a:rPr>
              <a:t>Командир </a:t>
            </a:r>
            <a:r>
              <a:rPr lang="ru-RU" sz="1600" b="1" dirty="0" err="1" smtClean="0">
                <a:solidFill>
                  <a:schemeClr val="tx2"/>
                </a:solidFill>
              </a:rPr>
              <a:t>роти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забезпечення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руху</a:t>
            </a:r>
            <a:r>
              <a:rPr lang="ru-RU" sz="16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5 </a:t>
            </a:r>
            <a:r>
              <a:rPr lang="ru-RU" sz="1600" dirty="0" err="1" smtClean="0">
                <a:solidFill>
                  <a:schemeClr val="tx2"/>
                </a:solidFill>
              </a:rPr>
              <a:t>червня</a:t>
            </a:r>
            <a:r>
              <a:rPr lang="ru-RU" sz="1600" dirty="0" smtClean="0">
                <a:solidFill>
                  <a:schemeClr val="tx2"/>
                </a:solidFill>
              </a:rPr>
              <a:t> 1986, м </a:t>
            </a:r>
            <a:r>
              <a:rPr lang="ru-RU" sz="1600" dirty="0" err="1" smtClean="0">
                <a:solidFill>
                  <a:schemeClr val="tx2"/>
                </a:solidFill>
              </a:rPr>
              <a:t>Старокостянтинів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Хмельницька</a:t>
            </a:r>
            <a:r>
              <a:rPr lang="ru-RU" sz="16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Житель м. </a:t>
            </a:r>
            <a:r>
              <a:rPr lang="ru-RU" sz="1600" dirty="0" err="1" smtClean="0">
                <a:solidFill>
                  <a:schemeClr val="tx2"/>
                </a:solidFill>
              </a:rPr>
              <a:t>Охтирка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Сумська</a:t>
            </a:r>
            <a:r>
              <a:rPr lang="ru-RU" sz="16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14 </a:t>
            </a:r>
            <a:r>
              <a:rPr lang="ru-RU" sz="1600" dirty="0" err="1" smtClean="0">
                <a:solidFill>
                  <a:schemeClr val="tx2"/>
                </a:solidFill>
              </a:rPr>
              <a:t>липня</a:t>
            </a:r>
            <a:r>
              <a:rPr lang="ru-RU" sz="1600" dirty="0" smtClean="0">
                <a:solidFill>
                  <a:schemeClr val="tx2"/>
                </a:solidFill>
              </a:rPr>
              <a:t> 2014, с. </a:t>
            </a:r>
            <a:r>
              <a:rPr lang="ru-RU" sz="1600" dirty="0" err="1" smtClean="0">
                <a:solidFill>
                  <a:schemeClr val="tx2"/>
                </a:solidFill>
              </a:rPr>
              <a:t>Дмитрівка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Донецька</a:t>
            </a:r>
            <a:r>
              <a:rPr lang="ru-RU" sz="16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Звання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err="1" smtClean="0">
                <a:solidFill>
                  <a:schemeClr val="tx2"/>
                </a:solidFill>
              </a:rPr>
              <a:t>Капітан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91-й </a:t>
            </a:r>
            <a:r>
              <a:rPr lang="ru-RU" sz="1600" dirty="0" err="1" smtClean="0">
                <a:solidFill>
                  <a:schemeClr val="tx2"/>
                </a:solidFill>
              </a:rPr>
              <a:t>інженерний</a:t>
            </a:r>
            <a:r>
              <a:rPr lang="ru-RU" sz="1600" dirty="0" smtClean="0">
                <a:solidFill>
                  <a:schemeClr val="tx2"/>
                </a:solidFill>
              </a:rPr>
              <a:t> полк.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err="1" smtClean="0">
                <a:solidFill>
                  <a:schemeClr val="tx2"/>
                </a:solidFill>
              </a:rPr>
              <a:t>Загинув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біля</a:t>
            </a:r>
            <a:r>
              <a:rPr lang="ru-RU" sz="1600" dirty="0" smtClean="0">
                <a:solidFill>
                  <a:schemeClr val="tx2"/>
                </a:solidFill>
              </a:rPr>
              <a:t> села </a:t>
            </a:r>
            <a:r>
              <a:rPr lang="ru-RU" sz="1600" dirty="0" err="1" smtClean="0">
                <a:solidFill>
                  <a:schemeClr val="tx2"/>
                </a:solidFill>
              </a:rPr>
              <a:t>Дмитрівка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під</a:t>
            </a:r>
            <a:r>
              <a:rPr lang="ru-RU" sz="1600" dirty="0" smtClean="0">
                <a:solidFill>
                  <a:schemeClr val="tx2"/>
                </a:solidFill>
              </a:rPr>
              <a:t> час </a:t>
            </a:r>
            <a:r>
              <a:rPr lang="ru-RU" sz="1600" dirty="0" err="1" smtClean="0">
                <a:solidFill>
                  <a:schemeClr val="tx2"/>
                </a:solidFill>
              </a:rPr>
              <a:t>виконання</a:t>
            </a:r>
            <a:r>
              <a:rPr lang="ru-RU" sz="1600" dirty="0" smtClean="0">
                <a:solidFill>
                  <a:schemeClr val="tx2"/>
                </a:solidFill>
              </a:rPr>
              <a:t> разом з </a:t>
            </a:r>
            <a:r>
              <a:rPr lang="ru-RU" sz="1600" dirty="0" err="1" smtClean="0">
                <a:solidFill>
                  <a:schemeClr val="tx2"/>
                </a:solidFill>
              </a:rPr>
              <a:t>колегами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бойового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завдання</a:t>
            </a:r>
            <a:r>
              <a:rPr lang="ru-RU" sz="1600" dirty="0" smtClean="0">
                <a:solidFill>
                  <a:schemeClr val="tx2"/>
                </a:solidFill>
              </a:rPr>
              <a:t> по </a:t>
            </a:r>
            <a:r>
              <a:rPr lang="ru-RU" sz="1600" dirty="0" err="1" smtClean="0">
                <a:solidFill>
                  <a:schemeClr val="tx2"/>
                </a:solidFill>
              </a:rPr>
              <a:t>захисту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її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незалежності</a:t>
            </a:r>
            <a:r>
              <a:rPr lang="ru-RU" sz="1600" dirty="0" smtClean="0">
                <a:solidFill>
                  <a:schemeClr val="tx2"/>
                </a:solidFill>
              </a:rPr>
              <a:t> та </a:t>
            </a:r>
            <a:r>
              <a:rPr lang="ru-RU" sz="1600" dirty="0" err="1" smtClean="0">
                <a:solidFill>
                  <a:schemeClr val="tx2"/>
                </a:solidFill>
              </a:rPr>
              <a:t>територіальної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цілісності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перебуваючи</a:t>
            </a:r>
            <a:r>
              <a:rPr lang="ru-RU" sz="1600" dirty="0" smtClean="0">
                <a:solidFill>
                  <a:schemeClr val="tx2"/>
                </a:solidFill>
              </a:rPr>
              <a:t> у </a:t>
            </a:r>
            <a:r>
              <a:rPr lang="ru-RU" sz="1600" dirty="0" err="1" smtClean="0">
                <a:solidFill>
                  <a:schemeClr val="tx2"/>
                </a:solidFill>
              </a:rPr>
              <a:t>складі</a:t>
            </a:r>
            <a:r>
              <a:rPr lang="ru-RU" sz="1600" dirty="0" smtClean="0">
                <a:solidFill>
                  <a:schemeClr val="tx2"/>
                </a:solidFill>
              </a:rPr>
              <a:t> сил АТО в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Донецькій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Сімейний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стан: </a:t>
            </a:r>
            <a:r>
              <a:rPr lang="ru-RU" sz="1600" dirty="0" err="1" smtClean="0">
                <a:solidFill>
                  <a:schemeClr val="tx2"/>
                </a:solidFill>
              </a:rPr>
              <a:t>Залишилися</a:t>
            </a:r>
            <a:r>
              <a:rPr lang="ru-RU" sz="1600" dirty="0" smtClean="0">
                <a:solidFill>
                  <a:schemeClr val="tx2"/>
                </a:solidFill>
              </a:rPr>
              <a:t> дружина і </a:t>
            </a:r>
            <a:r>
              <a:rPr lang="ru-RU" sz="1600" dirty="0" err="1" smtClean="0">
                <a:solidFill>
                  <a:schemeClr val="tx2"/>
                </a:solidFill>
              </a:rPr>
              <a:t>двоє</a:t>
            </a:r>
            <a:r>
              <a:rPr lang="ru-RU" sz="1600" dirty="0" smtClean="0">
                <a:solidFill>
                  <a:schemeClr val="tx2"/>
                </a:solidFill>
              </a:rPr>
              <a:t> 6-річних </a:t>
            </a:r>
            <a:r>
              <a:rPr lang="ru-RU" sz="1600" dirty="0" err="1" smtClean="0">
                <a:solidFill>
                  <a:schemeClr val="tx2"/>
                </a:solidFill>
              </a:rPr>
              <a:t>синів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Указом Президента </a:t>
            </a:r>
            <a:r>
              <a:rPr lang="ru-RU" sz="1600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dirty="0" smtClean="0">
                <a:solidFill>
                  <a:schemeClr val="tx2"/>
                </a:solidFill>
              </a:rPr>
              <a:t> № 651/2014 </a:t>
            </a:r>
            <a:r>
              <a:rPr lang="ru-RU" sz="1600" dirty="0" err="1" smtClean="0">
                <a:solidFill>
                  <a:schemeClr val="tx2"/>
                </a:solidFill>
              </a:rPr>
              <a:t>від</a:t>
            </a:r>
            <a:r>
              <a:rPr lang="ru-RU" sz="1600" dirty="0" smtClean="0">
                <a:solidFill>
                  <a:schemeClr val="tx2"/>
                </a:solidFill>
              </a:rPr>
              <a:t> 14 </a:t>
            </a:r>
            <a:r>
              <a:rPr lang="ru-RU" sz="1600" dirty="0" err="1" smtClean="0">
                <a:solidFill>
                  <a:schemeClr val="tx2"/>
                </a:solidFill>
              </a:rPr>
              <a:t>серпня</a:t>
            </a:r>
            <a:r>
              <a:rPr lang="ru-RU" sz="1600" dirty="0" smtClean="0">
                <a:solidFill>
                  <a:schemeClr val="tx2"/>
                </a:solidFill>
              </a:rPr>
              <a:t> 2014 року, "За </a:t>
            </a:r>
            <a:r>
              <a:rPr lang="ru-RU" sz="1600" dirty="0" err="1" smtClean="0">
                <a:solidFill>
                  <a:schemeClr val="tx2"/>
                </a:solidFill>
              </a:rPr>
              <a:t>особисту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мужність</a:t>
            </a:r>
            <a:r>
              <a:rPr lang="ru-RU" sz="1600" dirty="0" smtClean="0">
                <a:solidFill>
                  <a:schemeClr val="tx2"/>
                </a:solidFill>
              </a:rPr>
              <a:t> і </a:t>
            </a:r>
            <a:r>
              <a:rPr lang="ru-RU" sz="1600" dirty="0" err="1" smtClean="0">
                <a:solidFill>
                  <a:schemeClr val="tx2"/>
                </a:solidFill>
              </a:rPr>
              <a:t>героїзм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проявлені</a:t>
            </a:r>
            <a:r>
              <a:rPr lang="ru-RU" sz="1600" dirty="0" smtClean="0">
                <a:solidFill>
                  <a:schemeClr val="tx2"/>
                </a:solidFill>
              </a:rPr>
              <a:t> у </a:t>
            </a:r>
            <a:r>
              <a:rPr lang="ru-RU" sz="1600" dirty="0" err="1" smtClean="0">
                <a:solidFill>
                  <a:schemeClr val="tx2"/>
                </a:solidFill>
              </a:rPr>
              <a:t>захисті</a:t>
            </a:r>
            <a:r>
              <a:rPr lang="ru-RU" sz="1600" dirty="0" smtClean="0">
                <a:solidFill>
                  <a:schemeClr val="tx2"/>
                </a:solidFill>
              </a:rPr>
              <a:t> державного </a:t>
            </a:r>
            <a:r>
              <a:rPr lang="ru-RU" sz="1600" dirty="0" err="1" smtClean="0">
                <a:solidFill>
                  <a:schemeClr val="tx2"/>
                </a:solidFill>
              </a:rPr>
              <a:t>суверенітету</a:t>
            </a:r>
            <a:r>
              <a:rPr lang="ru-RU" sz="1600" dirty="0" smtClean="0">
                <a:solidFill>
                  <a:schemeClr val="tx2"/>
                </a:solidFill>
              </a:rPr>
              <a:t> та </a:t>
            </a:r>
            <a:r>
              <a:rPr lang="ru-RU" sz="1600" dirty="0" err="1" smtClean="0">
                <a:solidFill>
                  <a:schemeClr val="tx2"/>
                </a:solidFill>
              </a:rPr>
              <a:t>територіальної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цілісності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dirty="0" smtClean="0">
                <a:solidFill>
                  <a:schemeClr val="tx2"/>
                </a:solidFill>
              </a:rPr>
              <a:t>", </a:t>
            </a:r>
            <a:r>
              <a:rPr lang="ru-RU" sz="1600" dirty="0" err="1" smtClean="0">
                <a:solidFill>
                  <a:schemeClr val="tx2"/>
                </a:solidFill>
              </a:rPr>
              <a:t>нагороджений</a:t>
            </a:r>
            <a:r>
              <a:rPr lang="ru-RU" sz="1600" dirty="0" smtClean="0">
                <a:solidFill>
                  <a:schemeClr val="tx2"/>
                </a:solidFill>
              </a:rPr>
              <a:t> орденом Богдана </a:t>
            </a:r>
            <a:r>
              <a:rPr lang="ru-RU" sz="1600" dirty="0" err="1" smtClean="0">
                <a:solidFill>
                  <a:schemeClr val="tx2"/>
                </a:solidFill>
              </a:rPr>
              <a:t>Хмельницького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III </a:t>
            </a:r>
            <a:r>
              <a:rPr lang="ru-RU" sz="1600" dirty="0" err="1" smtClean="0">
                <a:solidFill>
                  <a:schemeClr val="tx2"/>
                </a:solidFill>
              </a:rPr>
              <a:t>ступеня</a:t>
            </a:r>
            <a:r>
              <a:rPr lang="ru-RU" sz="1600" dirty="0" smtClean="0">
                <a:solidFill>
                  <a:schemeClr val="tx2"/>
                </a:solidFill>
              </a:rPr>
              <a:t> (посмертно).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13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25" y="55497"/>
            <a:ext cx="3442350" cy="33735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325289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Савченко Максим Сергеевич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28382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</a:rPr>
              <a:t>Командир взводу.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1989, </a:t>
            </a:r>
            <a:r>
              <a:rPr lang="ru-RU" sz="2000" dirty="0" err="1" smtClean="0">
                <a:solidFill>
                  <a:schemeClr val="tx2"/>
                </a:solidFill>
              </a:rPr>
              <a:t>місто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Суми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19 </a:t>
            </a:r>
            <a:r>
              <a:rPr lang="ru-RU" sz="2000" dirty="0" err="1" smtClean="0">
                <a:solidFill>
                  <a:schemeClr val="tx2"/>
                </a:solidFill>
              </a:rPr>
              <a:t>липня</a:t>
            </a:r>
            <a:r>
              <a:rPr lang="ru-RU" sz="2000" dirty="0" smtClean="0">
                <a:solidFill>
                  <a:schemeClr val="tx2"/>
                </a:solidFill>
              </a:rPr>
              <a:t> 2014, м. </a:t>
            </a:r>
            <a:r>
              <a:rPr lang="ru-RU" sz="2000" dirty="0" err="1" smtClean="0">
                <a:solidFill>
                  <a:schemeClr val="tx2"/>
                </a:solidFill>
              </a:rPr>
              <a:t>Лисичанськ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Луганська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Лейтенант.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95-а </a:t>
            </a:r>
            <a:r>
              <a:rPr lang="ru-RU" sz="2000" dirty="0" err="1" smtClean="0">
                <a:solidFill>
                  <a:schemeClr val="tx2"/>
                </a:solidFill>
              </a:rPr>
              <a:t>окрема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аеромобільна</a:t>
            </a:r>
            <a:r>
              <a:rPr lang="ru-RU" sz="2000" dirty="0" smtClean="0">
                <a:solidFill>
                  <a:schemeClr val="tx2"/>
                </a:solidFill>
              </a:rPr>
              <a:t> бригада.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 smtClean="0">
                <a:solidFill>
                  <a:schemeClr val="tx2"/>
                </a:solidFill>
              </a:rPr>
              <a:t>Загинув</a:t>
            </a:r>
            <a:r>
              <a:rPr lang="ru-RU" sz="2000" dirty="0" smtClean="0">
                <a:solidFill>
                  <a:schemeClr val="tx2"/>
                </a:solidFill>
              </a:rPr>
              <a:t> у бою </a:t>
            </a:r>
            <a:r>
              <a:rPr lang="ru-RU" sz="2000" dirty="0" err="1" smtClean="0">
                <a:solidFill>
                  <a:schemeClr val="tx2"/>
                </a:solidFill>
              </a:rPr>
              <a:t>під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Лисичанському</a:t>
            </a:r>
            <a:r>
              <a:rPr lang="ru-RU" sz="2000" dirty="0" smtClean="0">
                <a:solidFill>
                  <a:schemeClr val="tx2"/>
                </a:solidFill>
              </a:rPr>
              <a:t> в </a:t>
            </a:r>
            <a:r>
              <a:rPr lang="ru-RU" sz="2000" dirty="0" err="1" smtClean="0">
                <a:solidFill>
                  <a:schemeClr val="tx2"/>
                </a:solidFill>
              </a:rPr>
              <a:t>Луганській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області</a:t>
            </a:r>
            <a:r>
              <a:rPr lang="ru-RU" sz="2000" dirty="0" smtClean="0">
                <a:solidFill>
                  <a:schemeClr val="tx2"/>
                </a:solidFill>
              </a:rPr>
              <a:t>. </a:t>
            </a:r>
            <a:r>
              <a:rPr lang="ru-RU" sz="2000" dirty="0" err="1" smtClean="0">
                <a:solidFill>
                  <a:schemeClr val="tx2"/>
                </a:solidFill>
              </a:rPr>
              <a:t>Він</a:t>
            </a:r>
            <a:r>
              <a:rPr lang="ru-RU" sz="2000" dirty="0" smtClean="0">
                <a:solidFill>
                  <a:schemeClr val="tx2"/>
                </a:solidFill>
              </a:rPr>
              <a:t> в упор </a:t>
            </a:r>
            <a:r>
              <a:rPr lang="ru-RU" sz="2000" dirty="0" err="1" smtClean="0">
                <a:solidFill>
                  <a:schemeClr val="tx2"/>
                </a:solidFill>
              </a:rPr>
              <a:t>був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розстріляний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бойовиками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2"/>
                </a:solidFill>
              </a:rPr>
              <a:t>Максим Савченко - з </a:t>
            </a:r>
            <a:r>
              <a:rPr lang="ru-RU" sz="2000" dirty="0" err="1" smtClean="0">
                <a:solidFill>
                  <a:schemeClr val="tx2"/>
                </a:solidFill>
              </a:rPr>
              <a:t>родини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потомствених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військових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його</a:t>
            </a:r>
            <a:r>
              <a:rPr lang="ru-RU" sz="2000" dirty="0" smtClean="0">
                <a:solidFill>
                  <a:schemeClr val="tx2"/>
                </a:solidFill>
              </a:rPr>
              <a:t> брат </a:t>
            </a:r>
            <a:r>
              <a:rPr lang="ru-RU" sz="2000" dirty="0" err="1" smtClean="0">
                <a:solidFill>
                  <a:schemeClr val="tx2"/>
                </a:solidFill>
              </a:rPr>
              <a:t>також</a:t>
            </a:r>
            <a:r>
              <a:rPr lang="ru-RU" sz="2000" dirty="0" smtClean="0">
                <a:solidFill>
                  <a:schemeClr val="tx2"/>
                </a:solidFill>
              </a:rPr>
              <a:t> служить у </a:t>
            </a:r>
            <a:r>
              <a:rPr lang="ru-RU" sz="2000" dirty="0" err="1" smtClean="0">
                <a:solidFill>
                  <a:schemeClr val="tx2"/>
                </a:solidFill>
              </a:rPr>
              <a:t>зоні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антитерористичної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операції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dirty="0" err="1" smtClean="0">
                <a:solidFill>
                  <a:schemeClr val="tx2"/>
                </a:solidFill>
              </a:rPr>
              <a:t>Похований</a:t>
            </a:r>
            <a:r>
              <a:rPr lang="ru-RU" sz="2000" dirty="0" smtClean="0">
                <a:solidFill>
                  <a:schemeClr val="tx2"/>
                </a:solidFill>
              </a:rPr>
              <a:t> Максим Савченко на </a:t>
            </a:r>
            <a:r>
              <a:rPr lang="ru-RU" sz="2000" dirty="0" err="1" smtClean="0">
                <a:solidFill>
                  <a:schemeClr val="tx2"/>
                </a:solidFill>
              </a:rPr>
              <a:t>Алеї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Героїв</a:t>
            </a:r>
            <a:r>
              <a:rPr lang="ru-RU" sz="2000" dirty="0" smtClean="0">
                <a:solidFill>
                  <a:schemeClr val="tx2"/>
                </a:solidFill>
              </a:rPr>
              <a:t> Центрального </a:t>
            </a:r>
            <a:r>
              <a:rPr lang="ru-RU" sz="2000" dirty="0" err="1" smtClean="0">
                <a:solidFill>
                  <a:schemeClr val="tx2"/>
                </a:solidFill>
              </a:rPr>
              <a:t>кладовища</a:t>
            </a:r>
            <a:r>
              <a:rPr lang="ru-RU" sz="2000" dirty="0" smtClean="0">
                <a:solidFill>
                  <a:schemeClr val="tx2"/>
                </a:solidFill>
              </a:rPr>
              <a:t> Сум.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45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47" y="67841"/>
            <a:ext cx="2379306" cy="3292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3017520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Коробенков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Олексій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Олександрович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28188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</a:rPr>
              <a:t>Заступник командира </a:t>
            </a:r>
            <a:r>
              <a:rPr lang="ru-RU" sz="1600" b="1" dirty="0" err="1" smtClean="0">
                <a:solidFill>
                  <a:schemeClr val="tx2"/>
                </a:solidFill>
              </a:rPr>
              <a:t>механізованої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роти</a:t>
            </a:r>
            <a:r>
              <a:rPr lang="ru-RU" sz="1600" b="1" dirty="0" smtClean="0">
                <a:solidFill>
                  <a:schemeClr val="tx2"/>
                </a:solidFill>
              </a:rPr>
              <a:t> з </a:t>
            </a:r>
            <a:r>
              <a:rPr lang="ru-RU" sz="1600" b="1" dirty="0" err="1" smtClean="0">
                <a:solidFill>
                  <a:schemeClr val="tx2"/>
                </a:solidFill>
              </a:rPr>
              <a:t>озброєння</a:t>
            </a:r>
            <a:r>
              <a:rPr lang="ru-RU" sz="16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22.08.1990 року в с. Боброво </a:t>
            </a:r>
            <a:r>
              <a:rPr lang="ru-RU" sz="1600" dirty="0" err="1" smtClean="0">
                <a:solidFill>
                  <a:schemeClr val="tx2"/>
                </a:solidFill>
              </a:rPr>
              <a:t>Приморського</a:t>
            </a:r>
            <a:r>
              <a:rPr lang="ru-RU" sz="1600" dirty="0" smtClean="0">
                <a:solidFill>
                  <a:schemeClr val="tx2"/>
                </a:solidFill>
              </a:rPr>
              <a:t> району, </a:t>
            </a:r>
            <a:r>
              <a:rPr lang="ru-RU" sz="1600" dirty="0" err="1" smtClean="0">
                <a:solidFill>
                  <a:schemeClr val="tx2"/>
                </a:solidFill>
              </a:rPr>
              <a:t>Архангельської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Проживав у с. </a:t>
            </a:r>
            <a:r>
              <a:rPr lang="ru-RU" sz="1600" dirty="0" err="1" smtClean="0">
                <a:solidFill>
                  <a:schemeClr val="tx2"/>
                </a:solidFill>
              </a:rPr>
              <a:t>Олександрівка</a:t>
            </a:r>
            <a:r>
              <a:rPr lang="ru-RU" sz="1600" dirty="0" smtClean="0">
                <a:solidFill>
                  <a:schemeClr val="tx2"/>
                </a:solidFill>
              </a:rPr>
              <a:t> (</a:t>
            </a:r>
            <a:r>
              <a:rPr lang="ru-RU" sz="1600" dirty="0" err="1" smtClean="0">
                <a:solidFill>
                  <a:schemeClr val="tx2"/>
                </a:solidFill>
              </a:rPr>
              <a:t>Буринський</a:t>
            </a:r>
            <a:r>
              <a:rPr lang="ru-RU" sz="1600" dirty="0" smtClean="0">
                <a:solidFill>
                  <a:schemeClr val="tx2"/>
                </a:solidFill>
              </a:rPr>
              <a:t> район) </a:t>
            </a:r>
            <a:r>
              <a:rPr lang="ru-RU" sz="1600" dirty="0" err="1" smtClean="0">
                <a:solidFill>
                  <a:schemeClr val="tx2"/>
                </a:solidFill>
              </a:rPr>
              <a:t>Сумської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. У 2008 </a:t>
            </a:r>
            <a:r>
              <a:rPr lang="ru-RU" sz="1600" dirty="0" err="1" smtClean="0">
                <a:solidFill>
                  <a:schemeClr val="tx2"/>
                </a:solidFill>
              </a:rPr>
              <a:t>році</a:t>
            </a:r>
            <a:r>
              <a:rPr lang="ru-RU" sz="1600" dirty="0" smtClean="0">
                <a:solidFill>
                  <a:schemeClr val="tx2"/>
                </a:solidFill>
              </a:rPr>
              <a:t> вступив на факультет </a:t>
            </a:r>
            <a:r>
              <a:rPr lang="ru-RU" sz="1600" dirty="0" err="1" smtClean="0">
                <a:solidFill>
                  <a:schemeClr val="tx2"/>
                </a:solidFill>
              </a:rPr>
              <a:t>військової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підготовки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Харківського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політехнічного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інституту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28 </a:t>
            </a:r>
            <a:r>
              <a:rPr lang="ru-RU" sz="1600" dirty="0" err="1" smtClean="0">
                <a:solidFill>
                  <a:schemeClr val="tx2"/>
                </a:solidFill>
              </a:rPr>
              <a:t>липня</a:t>
            </a:r>
            <a:r>
              <a:rPr lang="ru-RU" sz="1600" dirty="0" smtClean="0">
                <a:solidFill>
                  <a:schemeClr val="tx2"/>
                </a:solidFill>
              </a:rPr>
              <a:t> 2014, </a:t>
            </a:r>
            <a:r>
              <a:rPr lang="ru-RU" sz="1600" dirty="0" err="1" smtClean="0">
                <a:solidFill>
                  <a:schemeClr val="tx2"/>
                </a:solidFill>
              </a:rPr>
              <a:t>під</a:t>
            </a:r>
            <a:r>
              <a:rPr lang="ru-RU" sz="1600" dirty="0" smtClean="0">
                <a:solidFill>
                  <a:schemeClr val="tx2"/>
                </a:solidFill>
              </a:rPr>
              <a:t> горою </a:t>
            </a:r>
            <a:r>
              <a:rPr lang="ru-RU" sz="1600" dirty="0" err="1" smtClean="0">
                <a:solidFill>
                  <a:schemeClr val="tx2"/>
                </a:solidFill>
              </a:rPr>
              <a:t>Саур</a:t>
            </a:r>
            <a:r>
              <a:rPr lang="ru-RU" sz="1600" dirty="0" smtClean="0">
                <a:solidFill>
                  <a:schemeClr val="tx2"/>
                </a:solidFill>
              </a:rPr>
              <a:t>-Могила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Звання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Лейтенант.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30-й </a:t>
            </a:r>
            <a:r>
              <a:rPr lang="ru-RU" sz="1600" dirty="0" err="1" smtClean="0">
                <a:solidFill>
                  <a:schemeClr val="tx2"/>
                </a:solidFill>
              </a:rPr>
              <a:t>окрема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механізована</a:t>
            </a:r>
            <a:r>
              <a:rPr lang="ru-RU" sz="1600" dirty="0" smtClean="0">
                <a:solidFill>
                  <a:schemeClr val="tx2"/>
                </a:solidFill>
              </a:rPr>
              <a:t> бригада (Новоград-</a:t>
            </a:r>
            <a:r>
              <a:rPr lang="ru-RU" sz="1600" dirty="0" err="1" smtClean="0">
                <a:solidFill>
                  <a:schemeClr val="tx2"/>
                </a:solidFill>
              </a:rPr>
              <a:t>Волинський</a:t>
            </a:r>
            <a:r>
              <a:rPr lang="ru-RU" sz="1600" dirty="0" smtClean="0">
                <a:solidFill>
                  <a:schemeClr val="tx2"/>
                </a:solidFill>
              </a:rPr>
              <a:t>).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Покликаний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err="1" smtClean="0">
                <a:solidFill>
                  <a:schemeClr val="tx2"/>
                </a:solidFill>
              </a:rPr>
              <a:t>Буринсько-Путивльським</a:t>
            </a:r>
            <a:r>
              <a:rPr lang="ru-RU" sz="1600" dirty="0" smtClean="0">
                <a:solidFill>
                  <a:schemeClr val="tx2"/>
                </a:solidFill>
              </a:rPr>
              <a:t> ОРВК.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err="1" smtClean="0">
                <a:solidFill>
                  <a:schemeClr val="tx2"/>
                </a:solidFill>
              </a:rPr>
              <a:t>Загинув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смертю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хоробрих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приблизно</a:t>
            </a:r>
            <a:r>
              <a:rPr lang="ru-RU" sz="1600" dirty="0" smtClean="0">
                <a:solidFill>
                  <a:schemeClr val="tx2"/>
                </a:solidFill>
              </a:rPr>
              <a:t> о 01:00 </a:t>
            </a:r>
            <a:r>
              <a:rPr lang="ru-RU" sz="1600" dirty="0" err="1" smtClean="0">
                <a:solidFill>
                  <a:schemeClr val="tx2"/>
                </a:solidFill>
              </a:rPr>
              <a:t>годині</a:t>
            </a:r>
            <a:r>
              <a:rPr lang="ru-RU" sz="1600" dirty="0" smtClean="0">
                <a:solidFill>
                  <a:schemeClr val="tx2"/>
                </a:solidFill>
              </a:rPr>
              <a:t> 28 </a:t>
            </a:r>
            <a:r>
              <a:rPr lang="ru-RU" sz="1600" dirty="0" err="1" smtClean="0">
                <a:solidFill>
                  <a:schemeClr val="tx2"/>
                </a:solidFill>
              </a:rPr>
              <a:t>липня</a:t>
            </a:r>
            <a:r>
              <a:rPr lang="ru-RU" sz="1600" dirty="0" smtClean="0">
                <a:solidFill>
                  <a:schemeClr val="tx2"/>
                </a:solidFill>
              </a:rPr>
              <a:t> 2014 в бою за свободу і </a:t>
            </a:r>
            <a:r>
              <a:rPr lang="ru-RU" sz="1600" dirty="0" err="1" smtClean="0">
                <a:solidFill>
                  <a:schemeClr val="tx2"/>
                </a:solidFill>
              </a:rPr>
              <a:t>незалежність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під</a:t>
            </a:r>
            <a:r>
              <a:rPr lang="ru-RU" sz="1600" dirty="0" smtClean="0">
                <a:solidFill>
                  <a:schemeClr val="tx2"/>
                </a:solidFill>
              </a:rPr>
              <a:t> горою </a:t>
            </a:r>
            <a:r>
              <a:rPr lang="ru-RU" sz="1600" dirty="0" err="1" smtClean="0">
                <a:solidFill>
                  <a:schemeClr val="tx2"/>
                </a:solidFill>
              </a:rPr>
              <a:t>Саур</a:t>
            </a:r>
            <a:r>
              <a:rPr lang="ru-RU" sz="1600" dirty="0" smtClean="0">
                <a:solidFill>
                  <a:schemeClr val="tx2"/>
                </a:solidFill>
              </a:rPr>
              <a:t>-Могила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 в </a:t>
            </a:r>
            <a:r>
              <a:rPr lang="ru-RU" sz="1600" dirty="0" err="1" smtClean="0">
                <a:solidFill>
                  <a:schemeClr val="tx2"/>
                </a:solidFill>
              </a:rPr>
              <a:t>результаті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обстрілу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невідомими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реактивними</a:t>
            </a:r>
            <a:r>
              <a:rPr lang="ru-RU" sz="1600" dirty="0" smtClean="0">
                <a:solidFill>
                  <a:schemeClr val="tx2"/>
                </a:solidFill>
              </a:rPr>
              <a:t> системами залпового </a:t>
            </a:r>
            <a:r>
              <a:rPr lang="ru-RU" sz="1600" dirty="0" err="1" smtClean="0">
                <a:solidFill>
                  <a:schemeClr val="tx2"/>
                </a:solidFill>
              </a:rPr>
              <a:t>вогню</a:t>
            </a:r>
            <a:r>
              <a:rPr lang="ru-RU" sz="1600" dirty="0" smtClean="0">
                <a:solidFill>
                  <a:schemeClr val="tx2"/>
                </a:solidFill>
              </a:rPr>
              <a:t> БМ-21 "Град".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Сімейний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стан: </a:t>
            </a:r>
            <a:r>
              <a:rPr lang="ru-RU" sz="1600" dirty="0" err="1" smtClean="0">
                <a:solidFill>
                  <a:schemeClr val="tx2"/>
                </a:solidFill>
              </a:rPr>
              <a:t>Залишилася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мати</a:t>
            </a:r>
            <a:r>
              <a:rPr lang="ru-RU" sz="1600" dirty="0" smtClean="0">
                <a:solidFill>
                  <a:schemeClr val="tx2"/>
                </a:solidFill>
              </a:rPr>
              <a:t> і сестра.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09" y="123566"/>
            <a:ext cx="3232781" cy="347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Симоненко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Дмитро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Миколайович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3725604"/>
            <a:ext cx="12192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tx2"/>
              </a:solidFill>
            </a:endParaRPr>
          </a:p>
          <a:p>
            <a:r>
              <a:rPr lang="ru-RU" sz="1400" b="1" dirty="0" err="1" smtClean="0">
                <a:solidFill>
                  <a:schemeClr val="tx2"/>
                </a:solidFill>
              </a:rPr>
              <a:t>Водій-кранівник</a:t>
            </a:r>
            <a:r>
              <a:rPr lang="ru-RU" sz="1400" b="1" dirty="0" smtClean="0">
                <a:solidFill>
                  <a:schemeClr val="tx2"/>
                </a:solidFill>
              </a:rPr>
              <a:t> взводу десантного </a:t>
            </a:r>
            <a:r>
              <a:rPr lang="ru-RU" sz="1400" b="1" dirty="0" err="1" smtClean="0">
                <a:solidFill>
                  <a:schemeClr val="tx2"/>
                </a:solidFill>
              </a:rPr>
              <a:t>забезпечення</a:t>
            </a:r>
            <a:r>
              <a:rPr lang="ru-RU" sz="1400" b="1" dirty="0" smtClean="0">
                <a:solidFill>
                  <a:schemeClr val="tx2"/>
                </a:solidFill>
              </a:rPr>
              <a:t> 3-го </a:t>
            </a:r>
            <a:r>
              <a:rPr lang="ru-RU" sz="1400" b="1" dirty="0" err="1" smtClean="0">
                <a:solidFill>
                  <a:schemeClr val="tx2"/>
                </a:solidFill>
              </a:rPr>
              <a:t>парашутно</a:t>
            </a:r>
            <a:r>
              <a:rPr lang="ru-RU" sz="1400" b="1" dirty="0" smtClean="0">
                <a:solidFill>
                  <a:schemeClr val="tx2"/>
                </a:solidFill>
              </a:rPr>
              <a:t>-десантного </a:t>
            </a:r>
            <a:r>
              <a:rPr lang="ru-RU" sz="1400" b="1" dirty="0" err="1" smtClean="0">
                <a:solidFill>
                  <a:schemeClr val="tx2"/>
                </a:solidFill>
              </a:rPr>
              <a:t>батальйону</a:t>
            </a:r>
            <a:r>
              <a:rPr lang="ru-RU" sz="1400" b="1" dirty="0" smtClean="0">
                <a:solidFill>
                  <a:schemeClr val="tx2"/>
                </a:solidFill>
              </a:rPr>
              <a:t> 25-ї </a:t>
            </a:r>
            <a:r>
              <a:rPr lang="ru-RU" sz="1400" b="1" dirty="0" err="1" smtClean="0">
                <a:solidFill>
                  <a:schemeClr val="tx2"/>
                </a:solidFill>
              </a:rPr>
              <a:t>Дніпропетровської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ru-RU" sz="1400" b="1" dirty="0" err="1" smtClean="0">
                <a:solidFill>
                  <a:schemeClr val="tx2"/>
                </a:solidFill>
              </a:rPr>
              <a:t>повітряно-десантної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ru-RU" sz="1400" b="1" dirty="0" err="1" smtClean="0">
                <a:solidFill>
                  <a:schemeClr val="tx2"/>
                </a:solidFill>
              </a:rPr>
              <a:t>бригади</a:t>
            </a:r>
            <a:r>
              <a:rPr lang="ru-RU" sz="1400" b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400" dirty="0" smtClean="0">
                <a:solidFill>
                  <a:schemeClr val="tx2"/>
                </a:solidFill>
              </a:rPr>
              <a:t>1 </a:t>
            </a:r>
            <a:r>
              <a:rPr lang="ru-RU" sz="1400" dirty="0" err="1" smtClean="0">
                <a:solidFill>
                  <a:schemeClr val="tx2"/>
                </a:solidFill>
              </a:rPr>
              <a:t>травня</a:t>
            </a:r>
            <a:r>
              <a:rPr lang="ru-RU" sz="1400" dirty="0" smtClean="0">
                <a:solidFill>
                  <a:schemeClr val="tx2"/>
                </a:solidFill>
              </a:rPr>
              <a:t> 1990, </a:t>
            </a:r>
            <a:r>
              <a:rPr lang="ru-RU" sz="1400" dirty="0" err="1" smtClean="0">
                <a:solidFill>
                  <a:schemeClr val="tx2"/>
                </a:solidFill>
              </a:rPr>
              <a:t>с.Глінск</a:t>
            </a:r>
            <a:r>
              <a:rPr lang="ru-RU" sz="1400" dirty="0" smtClean="0">
                <a:solidFill>
                  <a:schemeClr val="tx2"/>
                </a:solidFill>
              </a:rPr>
              <a:t>, </a:t>
            </a:r>
            <a:r>
              <a:rPr lang="ru-RU" sz="1400" dirty="0" err="1" smtClean="0">
                <a:solidFill>
                  <a:schemeClr val="tx2"/>
                </a:solidFill>
              </a:rPr>
              <a:t>Роменського</a:t>
            </a:r>
            <a:r>
              <a:rPr lang="ru-RU" sz="1400" dirty="0" smtClean="0">
                <a:solidFill>
                  <a:schemeClr val="tx2"/>
                </a:solidFill>
              </a:rPr>
              <a:t> району, </a:t>
            </a:r>
            <a:r>
              <a:rPr lang="ru-RU" sz="1400" dirty="0" err="1" smtClean="0">
                <a:solidFill>
                  <a:schemeClr val="tx2"/>
                </a:solidFill>
              </a:rPr>
              <a:t>Сумська</a:t>
            </a:r>
            <a:r>
              <a:rPr lang="ru-RU" sz="1400" dirty="0" smtClean="0">
                <a:solidFill>
                  <a:schemeClr val="tx2"/>
                </a:solidFill>
              </a:rPr>
              <a:t> область.</a:t>
            </a:r>
          </a:p>
          <a:p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400" dirty="0" smtClean="0">
                <a:solidFill>
                  <a:schemeClr val="tx2"/>
                </a:solidFill>
              </a:rPr>
              <a:t>31 </a:t>
            </a:r>
            <a:r>
              <a:rPr lang="ru-RU" sz="1400" dirty="0" err="1" smtClean="0">
                <a:solidFill>
                  <a:schemeClr val="tx2"/>
                </a:solidFill>
              </a:rPr>
              <a:t>липня</a:t>
            </a:r>
            <a:r>
              <a:rPr lang="ru-RU" sz="1400" dirty="0" smtClean="0">
                <a:solidFill>
                  <a:schemeClr val="tx2"/>
                </a:solidFill>
              </a:rPr>
              <a:t> 2014, м </a:t>
            </a:r>
            <a:r>
              <a:rPr lang="ru-RU" sz="1400" dirty="0" err="1" smtClean="0">
                <a:solidFill>
                  <a:schemeClr val="tx2"/>
                </a:solidFill>
              </a:rPr>
              <a:t>Шахтарськ</a:t>
            </a:r>
            <a:r>
              <a:rPr lang="ru-RU" sz="1400" dirty="0" smtClean="0">
                <a:solidFill>
                  <a:schemeClr val="tx2"/>
                </a:solidFill>
              </a:rPr>
              <a:t>, </a:t>
            </a:r>
            <a:r>
              <a:rPr lang="ru-RU" sz="1400" dirty="0" err="1" smtClean="0">
                <a:solidFill>
                  <a:schemeClr val="tx2"/>
                </a:solidFill>
              </a:rPr>
              <a:t>Донецька</a:t>
            </a:r>
            <a:r>
              <a:rPr lang="ru-RU" sz="1400" dirty="0" smtClean="0">
                <a:solidFill>
                  <a:schemeClr val="tx2"/>
                </a:solidFill>
              </a:rPr>
              <a:t> область.</a:t>
            </a:r>
          </a:p>
          <a:p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Звання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400" dirty="0" smtClean="0">
                <a:solidFill>
                  <a:schemeClr val="tx2"/>
                </a:solidFill>
              </a:rPr>
              <a:t>Сержант.</a:t>
            </a:r>
          </a:p>
          <a:p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400" dirty="0" smtClean="0">
                <a:solidFill>
                  <a:schemeClr val="tx2"/>
                </a:solidFill>
              </a:rPr>
              <a:t>25-я </a:t>
            </a:r>
            <a:r>
              <a:rPr lang="ru-RU" sz="1400" dirty="0" err="1" smtClean="0">
                <a:solidFill>
                  <a:schemeClr val="tx2"/>
                </a:solidFill>
              </a:rPr>
              <a:t>окрема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повітряно-десантна</a:t>
            </a:r>
            <a:r>
              <a:rPr lang="ru-RU" sz="1400" dirty="0" smtClean="0">
                <a:solidFill>
                  <a:schemeClr val="tx2"/>
                </a:solidFill>
              </a:rPr>
              <a:t> бригада, в / ч А1126 (</a:t>
            </a:r>
            <a:r>
              <a:rPr lang="ru-RU" sz="1400" dirty="0" err="1" smtClean="0">
                <a:solidFill>
                  <a:schemeClr val="tx2"/>
                </a:solidFill>
              </a:rPr>
              <a:t>Гвардійське</a:t>
            </a:r>
            <a:r>
              <a:rPr lang="ru-RU" sz="1400" dirty="0" smtClean="0">
                <a:solidFill>
                  <a:schemeClr val="tx2"/>
                </a:solidFill>
              </a:rPr>
              <a:t>).</a:t>
            </a:r>
          </a:p>
          <a:p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400" dirty="0" err="1" smtClean="0">
                <a:solidFill>
                  <a:schemeClr val="tx2"/>
                </a:solidFill>
              </a:rPr>
              <a:t>Загинув</a:t>
            </a:r>
            <a:r>
              <a:rPr lang="ru-RU" sz="1400" dirty="0" smtClean="0">
                <a:solidFill>
                  <a:schemeClr val="tx2"/>
                </a:solidFill>
              </a:rPr>
              <a:t> в </a:t>
            </a:r>
            <a:r>
              <a:rPr lang="ru-RU" sz="1400" dirty="0" err="1" smtClean="0">
                <a:solidFill>
                  <a:schemeClr val="tx2"/>
                </a:solidFill>
              </a:rPr>
              <a:t>результаті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потужних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обстрілів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бойовиками</a:t>
            </a:r>
            <a:r>
              <a:rPr lang="ru-RU" sz="1400" dirty="0" smtClean="0">
                <a:solidFill>
                  <a:schemeClr val="tx2"/>
                </a:solidFill>
              </a:rPr>
              <a:t> з РСЗВ "Град" </a:t>
            </a:r>
            <a:r>
              <a:rPr lang="ru-RU" sz="1400" dirty="0" err="1" smtClean="0">
                <a:solidFill>
                  <a:schemeClr val="tx2"/>
                </a:solidFill>
              </a:rPr>
              <a:t>позицій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силовиків</a:t>
            </a:r>
            <a:r>
              <a:rPr lang="ru-RU" sz="1400" dirty="0" smtClean="0">
                <a:solidFill>
                  <a:schemeClr val="tx2"/>
                </a:solidFill>
              </a:rPr>
              <a:t>, а </a:t>
            </a:r>
            <a:r>
              <a:rPr lang="ru-RU" sz="1400" dirty="0" err="1" smtClean="0">
                <a:solidFill>
                  <a:schemeClr val="tx2"/>
                </a:solidFill>
              </a:rPr>
              <a:t>також</a:t>
            </a:r>
            <a:r>
              <a:rPr lang="ru-RU" sz="1400" dirty="0" smtClean="0">
                <a:solidFill>
                  <a:schemeClr val="tx2"/>
                </a:solidFill>
              </a:rPr>
              <a:t> атаки </a:t>
            </a:r>
            <a:r>
              <a:rPr lang="ru-RU" sz="1400" dirty="0" err="1" smtClean="0">
                <a:solidFill>
                  <a:schemeClr val="tx2"/>
                </a:solidFill>
              </a:rPr>
              <a:t>бойовиків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із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засідки</a:t>
            </a:r>
            <a:r>
              <a:rPr lang="ru-RU" sz="1400" dirty="0" smtClean="0">
                <a:solidFill>
                  <a:schemeClr val="tx2"/>
                </a:solidFill>
              </a:rPr>
              <a:t> на колону БТР </a:t>
            </a:r>
            <a:r>
              <a:rPr lang="ru-RU" sz="1400" dirty="0" err="1" smtClean="0">
                <a:solidFill>
                  <a:schemeClr val="tx2"/>
                </a:solidFill>
              </a:rPr>
              <a:t>десантників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поблизу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м.Шахтарськ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Донецької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області</a:t>
            </a:r>
            <a:r>
              <a:rPr lang="ru-RU" sz="1400" dirty="0" smtClean="0">
                <a:solidFill>
                  <a:schemeClr val="tx2"/>
                </a:solidFill>
              </a:rPr>
              <a:t>. </a:t>
            </a:r>
            <a:r>
              <a:rPr lang="ru-RU" sz="1400" dirty="0" err="1" smtClean="0">
                <a:solidFill>
                  <a:schemeClr val="tx2"/>
                </a:solidFill>
              </a:rPr>
              <a:t>Дмитро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загинув</a:t>
            </a:r>
            <a:r>
              <a:rPr lang="ru-RU" sz="1400" dirty="0" smtClean="0">
                <a:solidFill>
                  <a:schemeClr val="tx2"/>
                </a:solidFill>
              </a:rPr>
              <a:t>, </a:t>
            </a:r>
            <a:r>
              <a:rPr lang="ru-RU" sz="1400" dirty="0" err="1" smtClean="0">
                <a:solidFill>
                  <a:schemeClr val="tx2"/>
                </a:solidFill>
              </a:rPr>
              <a:t>прикриваючи</a:t>
            </a:r>
            <a:r>
              <a:rPr lang="ru-RU" sz="1400" dirty="0" smtClean="0">
                <a:solidFill>
                  <a:schemeClr val="tx2"/>
                </a:solidFill>
              </a:rPr>
              <a:t> маневр </a:t>
            </a:r>
            <a:r>
              <a:rPr lang="ru-RU" sz="1400" dirty="0" err="1" smtClean="0">
                <a:solidFill>
                  <a:schemeClr val="tx2"/>
                </a:solidFill>
              </a:rPr>
              <a:t>свого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підрозділу</a:t>
            </a:r>
            <a:r>
              <a:rPr lang="ru-RU" sz="1400" dirty="0" smtClean="0">
                <a:solidFill>
                  <a:schemeClr val="tx2"/>
                </a:solidFill>
              </a:rPr>
              <a:t>. Осколок </a:t>
            </a:r>
            <a:r>
              <a:rPr lang="ru-RU" sz="1400" dirty="0" err="1" smtClean="0">
                <a:solidFill>
                  <a:schemeClr val="tx2"/>
                </a:solidFill>
              </a:rPr>
              <a:t>потрапив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між</a:t>
            </a:r>
            <a:r>
              <a:rPr lang="ru-RU" sz="1400" dirty="0" smtClean="0">
                <a:solidFill>
                  <a:schemeClr val="tx2"/>
                </a:solidFill>
              </a:rPr>
              <a:t> пластинами бронежилета і </a:t>
            </a:r>
            <a:r>
              <a:rPr lang="ru-RU" sz="1400" dirty="0" err="1" smtClean="0">
                <a:solidFill>
                  <a:schemeClr val="tx2"/>
                </a:solidFill>
              </a:rPr>
              <a:t>завдав</a:t>
            </a:r>
            <a:r>
              <a:rPr lang="ru-RU" sz="1400" dirty="0" smtClean="0">
                <a:solidFill>
                  <a:schemeClr val="tx2"/>
                </a:solidFill>
              </a:rPr>
              <a:t> смертельного </a:t>
            </a:r>
            <a:r>
              <a:rPr lang="ru-RU" sz="1400" dirty="0" err="1" smtClean="0">
                <a:solidFill>
                  <a:schemeClr val="tx2"/>
                </a:solidFill>
              </a:rPr>
              <a:t>поранення</a:t>
            </a:r>
            <a:r>
              <a:rPr lang="ru-RU" sz="1400" dirty="0" smtClean="0">
                <a:solidFill>
                  <a:schemeClr val="tx2"/>
                </a:solidFill>
              </a:rPr>
              <a:t>. </a:t>
            </a:r>
            <a:r>
              <a:rPr lang="ru-RU" sz="1400" dirty="0" err="1" smtClean="0">
                <a:solidFill>
                  <a:schemeClr val="tx2"/>
                </a:solidFill>
              </a:rPr>
              <a:t>Дмитро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ще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відстрілювався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навіть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тоді</a:t>
            </a:r>
            <a:r>
              <a:rPr lang="ru-RU" sz="1400" dirty="0" smtClean="0">
                <a:solidFill>
                  <a:schemeClr val="tx2"/>
                </a:solidFill>
              </a:rPr>
              <a:t>, коли </a:t>
            </a:r>
            <a:r>
              <a:rPr lang="ru-RU" sz="1400" dirty="0" err="1" smtClean="0">
                <a:solidFill>
                  <a:schemeClr val="tx2"/>
                </a:solidFill>
              </a:rPr>
              <a:t>його</a:t>
            </a:r>
            <a:r>
              <a:rPr lang="ru-RU" sz="1400" dirty="0" smtClean="0">
                <a:solidFill>
                  <a:schemeClr val="tx2"/>
                </a:solidFill>
              </a:rPr>
              <a:t> вносили з поля бою.</a:t>
            </a:r>
          </a:p>
          <a:p>
            <a:r>
              <a:rPr lang="ru-RU" sz="14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Сімейний</a:t>
            </a:r>
            <a:r>
              <a:rPr lang="ru-RU" sz="14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стан: </a:t>
            </a:r>
            <a:r>
              <a:rPr lang="ru-RU" sz="1400" dirty="0" err="1" smtClean="0">
                <a:solidFill>
                  <a:schemeClr val="tx2"/>
                </a:solidFill>
              </a:rPr>
              <a:t>Залишилася</a:t>
            </a:r>
            <a:r>
              <a:rPr lang="ru-RU" sz="1400" dirty="0" smtClean="0">
                <a:solidFill>
                  <a:schemeClr val="tx2"/>
                </a:solidFill>
              </a:rPr>
              <a:t> дружина і </a:t>
            </a:r>
            <a:r>
              <a:rPr lang="ru-RU" sz="1400" dirty="0" err="1" smtClean="0">
                <a:solidFill>
                  <a:schemeClr val="tx2"/>
                </a:solidFill>
              </a:rPr>
              <a:t>прийомний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син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1400" dirty="0" err="1" smtClean="0">
                <a:solidFill>
                  <a:schemeClr val="tx2"/>
                </a:solidFill>
              </a:rPr>
              <a:t>Під</a:t>
            </a:r>
            <a:r>
              <a:rPr lang="ru-RU" sz="1400" dirty="0" smtClean="0">
                <a:solidFill>
                  <a:schemeClr val="tx2"/>
                </a:solidFill>
              </a:rPr>
              <a:t> час </a:t>
            </a:r>
            <a:r>
              <a:rPr lang="ru-RU" sz="1400" dirty="0" err="1" smtClean="0">
                <a:solidFill>
                  <a:schemeClr val="tx2"/>
                </a:solidFill>
              </a:rPr>
              <a:t>подій</a:t>
            </a:r>
            <a:r>
              <a:rPr lang="ru-RU" sz="1400" dirty="0" smtClean="0">
                <a:solidFill>
                  <a:schemeClr val="tx2"/>
                </a:solidFill>
              </a:rPr>
              <a:t> на </a:t>
            </a:r>
            <a:r>
              <a:rPr lang="ru-RU" sz="1400" dirty="0" err="1" smtClean="0">
                <a:solidFill>
                  <a:schemeClr val="tx2"/>
                </a:solidFill>
              </a:rPr>
              <a:t>Майдані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підрозділ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Дмитра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намагалися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перекинути</a:t>
            </a:r>
            <a:r>
              <a:rPr lang="ru-RU" sz="1400" dirty="0" smtClean="0">
                <a:solidFill>
                  <a:schemeClr val="tx2"/>
                </a:solidFill>
              </a:rPr>
              <a:t> на </a:t>
            </a:r>
            <a:r>
              <a:rPr lang="ru-RU" sz="1400" dirty="0" err="1" smtClean="0">
                <a:solidFill>
                  <a:schemeClr val="tx2"/>
                </a:solidFill>
              </a:rPr>
              <a:t>його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придушення</a:t>
            </a:r>
            <a:r>
              <a:rPr lang="ru-RU" sz="1400" dirty="0" smtClean="0">
                <a:solidFill>
                  <a:schemeClr val="tx2"/>
                </a:solidFill>
              </a:rPr>
              <a:t>. </a:t>
            </a:r>
            <a:r>
              <a:rPr lang="ru-RU" sz="1400" dirty="0" err="1" smtClean="0">
                <a:solidFill>
                  <a:schemeClr val="tx2"/>
                </a:solidFill>
              </a:rPr>
              <a:t>Дмитро</a:t>
            </a:r>
            <a:r>
              <a:rPr lang="ru-RU" sz="1400" dirty="0" smtClean="0">
                <a:solidFill>
                  <a:schemeClr val="tx2"/>
                </a:solidFill>
              </a:rPr>
              <a:t> і </a:t>
            </a:r>
            <a:r>
              <a:rPr lang="ru-RU" sz="1400" dirty="0" err="1" smtClean="0">
                <a:solidFill>
                  <a:schemeClr val="tx2"/>
                </a:solidFill>
              </a:rPr>
              <a:t>група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десантників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відмовилися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їхати</a:t>
            </a:r>
            <a:r>
              <a:rPr lang="ru-RU" sz="1400" dirty="0" smtClean="0">
                <a:solidFill>
                  <a:schemeClr val="tx2"/>
                </a:solidFill>
              </a:rPr>
              <a:t> на Майдан, за </a:t>
            </a:r>
            <a:r>
              <a:rPr lang="ru-RU" sz="1400" dirty="0" err="1" smtClean="0">
                <a:solidFill>
                  <a:schemeClr val="tx2"/>
                </a:solidFill>
              </a:rPr>
              <a:t>це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їх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звільнили</a:t>
            </a:r>
            <a:r>
              <a:rPr lang="ru-RU" sz="1400" dirty="0" smtClean="0">
                <a:solidFill>
                  <a:schemeClr val="tx2"/>
                </a:solidFill>
              </a:rPr>
              <a:t> з ВСУ. Але </a:t>
            </a:r>
            <a:r>
              <a:rPr lang="ru-RU" sz="1400" dirty="0" err="1" smtClean="0">
                <a:solidFill>
                  <a:schemeClr val="tx2"/>
                </a:solidFill>
              </a:rPr>
              <a:t>після</a:t>
            </a:r>
            <a:r>
              <a:rPr lang="ru-RU" sz="1400" dirty="0" smtClean="0">
                <a:solidFill>
                  <a:schemeClr val="tx2"/>
                </a:solidFill>
              </a:rPr>
              <a:t> перемоги Майдану </a:t>
            </a:r>
            <a:r>
              <a:rPr lang="ru-RU" sz="1400" dirty="0" err="1" smtClean="0">
                <a:solidFill>
                  <a:schemeClr val="tx2"/>
                </a:solidFill>
              </a:rPr>
              <a:t>відновився</a:t>
            </a:r>
            <a:r>
              <a:rPr lang="ru-RU" sz="1400" dirty="0" smtClean="0">
                <a:solidFill>
                  <a:schemeClr val="tx2"/>
                </a:solidFill>
              </a:rPr>
              <a:t> і </a:t>
            </a:r>
            <a:r>
              <a:rPr lang="ru-RU" sz="1400" dirty="0" err="1" smtClean="0">
                <a:solidFill>
                  <a:schemeClr val="tx2"/>
                </a:solidFill>
              </a:rPr>
              <a:t>був</a:t>
            </a:r>
            <a:r>
              <a:rPr lang="ru-RU" sz="1400" dirty="0" smtClean="0">
                <a:solidFill>
                  <a:schemeClr val="tx2"/>
                </a:solidFill>
              </a:rPr>
              <a:t> направлений для </a:t>
            </a:r>
            <a:r>
              <a:rPr lang="ru-RU" sz="1400" dirty="0" err="1" smtClean="0">
                <a:solidFill>
                  <a:schemeClr val="tx2"/>
                </a:solidFill>
              </a:rPr>
              <a:t>участі</a:t>
            </a:r>
            <a:r>
              <a:rPr lang="ru-RU" sz="1400" dirty="0" smtClean="0">
                <a:solidFill>
                  <a:schemeClr val="tx2"/>
                </a:solidFill>
              </a:rPr>
              <a:t> в АТО, з перших </a:t>
            </a:r>
            <a:r>
              <a:rPr lang="ru-RU" sz="1400" dirty="0" err="1" smtClean="0">
                <a:solidFill>
                  <a:schemeClr val="tx2"/>
                </a:solidFill>
              </a:rPr>
              <a:t>днів</a:t>
            </a:r>
            <a:r>
              <a:rPr lang="ru-RU" sz="1400" dirty="0" smtClean="0">
                <a:solidFill>
                  <a:schemeClr val="tx2"/>
                </a:solidFill>
              </a:rPr>
              <a:t> брав участь у </a:t>
            </a:r>
            <a:r>
              <a:rPr lang="ru-RU" sz="1400" dirty="0" err="1" smtClean="0">
                <a:solidFill>
                  <a:schemeClr val="tx2"/>
                </a:solidFill>
              </a:rPr>
              <a:t>бойових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операціях</a:t>
            </a:r>
            <a:r>
              <a:rPr lang="ru-RU" sz="1400" dirty="0" smtClean="0">
                <a:solidFill>
                  <a:schemeClr val="tx2"/>
                </a:solidFill>
              </a:rPr>
              <a:t>. За </a:t>
            </a:r>
            <a:r>
              <a:rPr lang="ru-RU" sz="1400" dirty="0" err="1" smtClean="0">
                <a:solidFill>
                  <a:schemeClr val="tx2"/>
                </a:solidFill>
              </a:rPr>
              <a:t>цей</a:t>
            </a:r>
            <a:r>
              <a:rPr lang="ru-RU" sz="1400" dirty="0" smtClean="0">
                <a:solidFill>
                  <a:schemeClr val="tx2"/>
                </a:solidFill>
              </a:rPr>
              <a:t> час его бронежилет </a:t>
            </a:r>
            <a:r>
              <a:rPr lang="ru-RU" sz="1400" dirty="0" err="1" smtClean="0">
                <a:solidFill>
                  <a:schemeClr val="tx2"/>
                </a:solidFill>
              </a:rPr>
              <a:t>витримав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чотири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ворожі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кулі</a:t>
            </a:r>
            <a:r>
              <a:rPr lang="ru-RU" sz="1400" dirty="0" smtClean="0">
                <a:solidFill>
                  <a:schemeClr val="tx2"/>
                </a:solidFill>
              </a:rPr>
              <a:t>, а сам </a:t>
            </a:r>
            <a:r>
              <a:rPr lang="ru-RU" sz="1400" dirty="0" err="1" smtClean="0">
                <a:solidFill>
                  <a:schemeClr val="tx2"/>
                </a:solidFill>
              </a:rPr>
              <a:t>він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отримав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поранення</a:t>
            </a:r>
            <a:r>
              <a:rPr lang="ru-RU" sz="1400" dirty="0" smtClean="0">
                <a:solidFill>
                  <a:schemeClr val="tx2"/>
                </a:solidFill>
              </a:rPr>
              <a:t> плеча, </a:t>
            </a:r>
            <a:r>
              <a:rPr lang="ru-RU" sz="1400" dirty="0" err="1" smtClean="0">
                <a:solidFill>
                  <a:schemeClr val="tx2"/>
                </a:solidFill>
              </a:rPr>
              <a:t>проте</a:t>
            </a:r>
            <a:r>
              <a:rPr lang="ru-RU" sz="1400" dirty="0" smtClean="0">
                <a:solidFill>
                  <a:schemeClr val="tx2"/>
                </a:solidFill>
              </a:rPr>
              <a:t> не </a:t>
            </a:r>
            <a:r>
              <a:rPr lang="ru-RU" sz="1400" dirty="0" err="1" smtClean="0">
                <a:solidFill>
                  <a:schemeClr val="tx2"/>
                </a:solidFill>
              </a:rPr>
              <a:t>залишив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підрозділ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2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57" y="93311"/>
            <a:ext cx="2885686" cy="3416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335944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Кутовий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Вадим Борисович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49486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tx2"/>
                </a:solidFill>
              </a:rPr>
              <a:t>Механік-водій.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3 </a:t>
            </a:r>
            <a:r>
              <a:rPr lang="ru-RU" sz="2000" dirty="0" err="1" smtClean="0">
                <a:solidFill>
                  <a:schemeClr val="tx2"/>
                </a:solidFill>
              </a:rPr>
              <a:t>вересня</a:t>
            </a:r>
            <a:r>
              <a:rPr lang="ru-RU" sz="2000" dirty="0" smtClean="0">
                <a:solidFill>
                  <a:schemeClr val="tx2"/>
                </a:solidFill>
              </a:rPr>
              <a:t> 1986, м </a:t>
            </a:r>
            <a:r>
              <a:rPr lang="ru-RU" sz="2000" dirty="0" err="1" smtClean="0">
                <a:solidFill>
                  <a:schemeClr val="tx2"/>
                </a:solidFill>
              </a:rPr>
              <a:t>Охтирка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Сумська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5 </a:t>
            </a:r>
            <a:r>
              <a:rPr lang="ru-RU" sz="2000" dirty="0" err="1" smtClean="0">
                <a:solidFill>
                  <a:schemeClr val="tx2"/>
                </a:solidFill>
              </a:rPr>
              <a:t>серпня</a:t>
            </a:r>
            <a:r>
              <a:rPr lang="ru-RU" sz="2000" dirty="0" smtClean="0">
                <a:solidFill>
                  <a:schemeClr val="tx2"/>
                </a:solidFill>
              </a:rPr>
              <a:t> 2014, </a:t>
            </a:r>
            <a:r>
              <a:rPr lang="ru-RU" sz="2000" dirty="0" err="1" smtClean="0">
                <a:solidFill>
                  <a:schemeClr val="tx2"/>
                </a:solidFill>
              </a:rPr>
              <a:t>м.Горлівка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Донецька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 smtClean="0">
                <a:solidFill>
                  <a:schemeClr val="tx2"/>
                </a:solidFill>
              </a:rPr>
              <a:t>Молодший</a:t>
            </a:r>
            <a:r>
              <a:rPr lang="ru-RU" sz="2000" dirty="0" smtClean="0">
                <a:solidFill>
                  <a:schemeClr val="tx2"/>
                </a:solidFill>
              </a:rPr>
              <a:t> сержант.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27-й </a:t>
            </a:r>
            <a:r>
              <a:rPr lang="ru-RU" sz="2000" dirty="0" err="1" smtClean="0">
                <a:solidFill>
                  <a:schemeClr val="tx2"/>
                </a:solidFill>
              </a:rPr>
              <a:t>реактивний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артилерійський</a:t>
            </a:r>
            <a:r>
              <a:rPr lang="ru-RU" sz="2000" dirty="0" smtClean="0">
                <a:solidFill>
                  <a:schemeClr val="tx2"/>
                </a:solidFill>
              </a:rPr>
              <a:t> полк, </a:t>
            </a:r>
            <a:r>
              <a:rPr lang="ru-RU" sz="2000" dirty="0" err="1" smtClean="0">
                <a:solidFill>
                  <a:schemeClr val="tx2"/>
                </a:solidFill>
              </a:rPr>
              <a:t>військова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частина</a:t>
            </a:r>
            <a:r>
              <a:rPr lang="ru-RU" sz="2000" dirty="0" smtClean="0">
                <a:solidFill>
                  <a:schemeClr val="tx2"/>
                </a:solidFill>
              </a:rPr>
              <a:t> А1476 (</a:t>
            </a:r>
            <a:r>
              <a:rPr lang="ru-RU" sz="2000" dirty="0" err="1" smtClean="0">
                <a:solidFill>
                  <a:schemeClr val="tx2"/>
                </a:solidFill>
              </a:rPr>
              <a:t>Суми</a:t>
            </a:r>
            <a:r>
              <a:rPr lang="ru-RU" sz="2000" dirty="0" smtClean="0">
                <a:solidFill>
                  <a:schemeClr val="tx2"/>
                </a:solidFill>
              </a:rPr>
              <a:t>).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 smtClean="0">
                <a:solidFill>
                  <a:schemeClr val="tx2"/>
                </a:solidFill>
              </a:rPr>
              <a:t>Загинув</a:t>
            </a:r>
            <a:r>
              <a:rPr lang="ru-RU" sz="2000" dirty="0" smtClean="0">
                <a:solidFill>
                  <a:schemeClr val="tx2"/>
                </a:solidFill>
              </a:rPr>
              <a:t> у </a:t>
            </a:r>
            <a:r>
              <a:rPr lang="ru-RU" sz="2000" dirty="0" err="1" smtClean="0">
                <a:solidFill>
                  <a:schemeClr val="tx2"/>
                </a:solidFill>
              </a:rPr>
              <a:t>ніч</a:t>
            </a:r>
            <a:r>
              <a:rPr lang="ru-RU" sz="2000" dirty="0" smtClean="0">
                <a:solidFill>
                  <a:schemeClr val="tx2"/>
                </a:solidFill>
              </a:rPr>
              <a:t> на 5-е </a:t>
            </a:r>
            <a:r>
              <a:rPr lang="ru-RU" sz="2000" dirty="0" err="1" smtClean="0">
                <a:solidFill>
                  <a:schemeClr val="tx2"/>
                </a:solidFill>
              </a:rPr>
              <a:t>серпня</a:t>
            </a:r>
            <a:r>
              <a:rPr lang="ru-RU" sz="2000" dirty="0" smtClean="0">
                <a:solidFill>
                  <a:schemeClr val="tx2"/>
                </a:solidFill>
              </a:rPr>
              <a:t> в бою з </a:t>
            </a:r>
            <a:r>
              <a:rPr lang="ru-RU" sz="2000" dirty="0" err="1" smtClean="0">
                <a:solidFill>
                  <a:schemeClr val="tx2"/>
                </a:solidFill>
              </a:rPr>
              <a:t>терористами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під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Горлівці</a:t>
            </a:r>
            <a:r>
              <a:rPr lang="ru-RU" sz="2000" dirty="0" smtClean="0">
                <a:solidFill>
                  <a:schemeClr val="tx2"/>
                </a:solidFill>
              </a:rPr>
              <a:t> (</a:t>
            </a:r>
            <a:r>
              <a:rPr lang="ru-RU" sz="2000" dirty="0" err="1" smtClean="0">
                <a:solidFill>
                  <a:schemeClr val="tx2"/>
                </a:solidFill>
              </a:rPr>
              <a:t>Донецька</a:t>
            </a:r>
            <a:r>
              <a:rPr lang="ru-RU" sz="2000" dirty="0" smtClean="0">
                <a:solidFill>
                  <a:schemeClr val="tx2"/>
                </a:solidFill>
              </a:rPr>
              <a:t> область).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Сімейний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стан: </a:t>
            </a:r>
            <a:r>
              <a:rPr lang="ru-RU" sz="2000" dirty="0" err="1" smtClean="0">
                <a:solidFill>
                  <a:schemeClr val="tx2"/>
                </a:solidFill>
              </a:rPr>
              <a:t>Залишилися</a:t>
            </a:r>
            <a:r>
              <a:rPr lang="ru-RU" sz="2000" dirty="0" smtClean="0">
                <a:solidFill>
                  <a:schemeClr val="tx2"/>
                </a:solidFill>
              </a:rPr>
              <a:t> дружина і </a:t>
            </a:r>
            <a:r>
              <a:rPr lang="ru-RU" sz="2000" dirty="0" err="1" smtClean="0">
                <a:solidFill>
                  <a:schemeClr val="tx2"/>
                </a:solidFill>
              </a:rPr>
              <a:t>двоє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дітей</a:t>
            </a:r>
            <a:r>
              <a:rPr lang="ru-RU" sz="2000" dirty="0" smtClean="0">
                <a:solidFill>
                  <a:schemeClr val="tx2"/>
                </a:solidFill>
              </a:rPr>
              <a:t>, 2008 і 2011 </a:t>
            </a:r>
            <a:r>
              <a:rPr lang="ru-RU" sz="2000" dirty="0" err="1" smtClean="0">
                <a:solidFill>
                  <a:schemeClr val="tx2"/>
                </a:solidFill>
              </a:rPr>
              <a:t>р.н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dirty="0" err="1" smtClean="0">
                <a:solidFill>
                  <a:schemeClr val="tx2"/>
                </a:solidFill>
              </a:rPr>
              <a:t>Похований</a:t>
            </a:r>
            <a:r>
              <a:rPr lang="ru-RU" sz="2000" dirty="0" smtClean="0">
                <a:solidFill>
                  <a:schemeClr val="tx2"/>
                </a:solidFill>
              </a:rPr>
              <a:t> 07.08.2014 на Центральному </a:t>
            </a:r>
            <a:r>
              <a:rPr lang="ru-RU" sz="2000" dirty="0" err="1" smtClean="0">
                <a:solidFill>
                  <a:schemeClr val="tx2"/>
                </a:solidFill>
              </a:rPr>
              <a:t>кладовищі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50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35" y="178058"/>
            <a:ext cx="2745728" cy="3250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-1" y="328623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Кондратенко Василь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Олексійович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4086193"/>
            <a:ext cx="12126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</a:rPr>
              <a:t>Стрілок - </a:t>
            </a:r>
            <a:r>
              <a:rPr lang="ru-RU" sz="2000" b="1" dirty="0" err="1" smtClean="0">
                <a:solidFill>
                  <a:schemeClr val="tx2"/>
                </a:solidFill>
              </a:rPr>
              <a:t>помічник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гранатометника</a:t>
            </a:r>
            <a:r>
              <a:rPr lang="ru-RU" sz="2000" b="1" dirty="0" smtClean="0">
                <a:solidFill>
                  <a:schemeClr val="tx2"/>
                </a:solidFill>
              </a:rPr>
              <a:t> 95-й </a:t>
            </a:r>
            <a:r>
              <a:rPr lang="ru-RU" sz="2000" b="1" dirty="0" err="1" smtClean="0">
                <a:solidFill>
                  <a:schemeClr val="tx2"/>
                </a:solidFill>
              </a:rPr>
              <a:t>житомирської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аеромобільної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бригади</a:t>
            </a:r>
            <a:r>
              <a:rPr lang="ru-RU" sz="20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20.12.1987 р, м </a:t>
            </a:r>
            <a:r>
              <a:rPr lang="ru-RU" sz="2000" dirty="0" err="1" smtClean="0">
                <a:solidFill>
                  <a:schemeClr val="tx2"/>
                </a:solidFill>
              </a:rPr>
              <a:t>Шостка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Сумська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17 </a:t>
            </a:r>
            <a:r>
              <a:rPr lang="ru-RU" sz="2000" dirty="0" err="1" smtClean="0">
                <a:solidFill>
                  <a:schemeClr val="tx2"/>
                </a:solidFill>
              </a:rPr>
              <a:t>серпня</a:t>
            </a:r>
            <a:r>
              <a:rPr lang="ru-RU" sz="2000" dirty="0" smtClean="0">
                <a:solidFill>
                  <a:schemeClr val="tx2"/>
                </a:solidFill>
              </a:rPr>
              <a:t> 2014, м </a:t>
            </a:r>
            <a:r>
              <a:rPr lang="ru-RU" sz="2000" dirty="0" err="1" smtClean="0">
                <a:solidFill>
                  <a:schemeClr val="tx2"/>
                </a:solidFill>
              </a:rPr>
              <a:t>Ясинувата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Донецької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області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 smtClean="0">
                <a:solidFill>
                  <a:schemeClr val="tx2"/>
                </a:solidFill>
              </a:rPr>
              <a:t>Рядовий</a:t>
            </a:r>
            <a:r>
              <a:rPr lang="ru-RU" sz="2000" dirty="0" smtClean="0">
                <a:solidFill>
                  <a:schemeClr val="tx2"/>
                </a:solidFill>
              </a:rPr>
              <a:t> солдат </a:t>
            </a:r>
            <a:r>
              <a:rPr lang="ru-RU" sz="2000" dirty="0" err="1" smtClean="0">
                <a:solidFill>
                  <a:schemeClr val="tx2"/>
                </a:solidFill>
              </a:rPr>
              <a:t>військовий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служби</a:t>
            </a:r>
            <a:r>
              <a:rPr lang="ru-RU" sz="2000" dirty="0" smtClean="0">
                <a:solidFill>
                  <a:schemeClr val="tx2"/>
                </a:solidFill>
              </a:rPr>
              <a:t> з 2010 року за контрактом.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 smtClean="0">
                <a:solidFill>
                  <a:schemeClr val="tx2"/>
                </a:solidFill>
              </a:rPr>
              <a:t>загинув</a:t>
            </a:r>
            <a:r>
              <a:rPr lang="ru-RU" sz="2000" dirty="0" smtClean="0">
                <a:solidFill>
                  <a:schemeClr val="tx2"/>
                </a:solidFill>
              </a:rPr>
              <a:t> при </a:t>
            </a:r>
            <a:r>
              <a:rPr lang="ru-RU" sz="2000" dirty="0" err="1" smtClean="0">
                <a:solidFill>
                  <a:schemeClr val="tx2"/>
                </a:solidFill>
              </a:rPr>
              <a:t>штурмі</a:t>
            </a:r>
            <a:r>
              <a:rPr lang="ru-RU" sz="2000" dirty="0" smtClean="0">
                <a:solidFill>
                  <a:schemeClr val="tx2"/>
                </a:solidFill>
              </a:rPr>
              <a:t> блокпоста </a:t>
            </a:r>
            <a:r>
              <a:rPr lang="ru-RU" sz="2000" dirty="0" err="1" smtClean="0">
                <a:solidFill>
                  <a:schemeClr val="tx2"/>
                </a:solidFill>
              </a:rPr>
              <a:t>БТГр</a:t>
            </a:r>
            <a:r>
              <a:rPr lang="ru-RU" sz="2000" dirty="0" smtClean="0">
                <a:solidFill>
                  <a:schemeClr val="tx2"/>
                </a:solidFill>
              </a:rPr>
              <a:t> і зачистки </a:t>
            </a:r>
            <a:r>
              <a:rPr lang="ru-RU" sz="2000" dirty="0" err="1" smtClean="0">
                <a:solidFill>
                  <a:schemeClr val="tx2"/>
                </a:solidFill>
              </a:rPr>
              <a:t>від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бойовиків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під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містом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Ясинувата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Донецька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 17 </a:t>
            </a:r>
            <a:r>
              <a:rPr lang="ru-RU" sz="2000" dirty="0" err="1" smtClean="0">
                <a:solidFill>
                  <a:schemeClr val="tx2"/>
                </a:solidFill>
              </a:rPr>
              <a:t>серпня</a:t>
            </a:r>
            <a:r>
              <a:rPr lang="ru-RU" sz="2000" dirty="0" smtClean="0">
                <a:solidFill>
                  <a:schemeClr val="tx2"/>
                </a:solidFill>
              </a:rPr>
              <a:t> Василь телефону </a:t>
            </a:r>
            <a:r>
              <a:rPr lang="ru-RU" sz="2000" dirty="0" err="1" smtClean="0">
                <a:solidFill>
                  <a:schemeClr val="tx2"/>
                </a:solidFill>
              </a:rPr>
              <a:t>привітав</a:t>
            </a:r>
            <a:r>
              <a:rPr lang="ru-RU" sz="2000" dirty="0" smtClean="0">
                <a:solidFill>
                  <a:schemeClr val="tx2"/>
                </a:solidFill>
              </a:rPr>
              <a:t> дружину з </a:t>
            </a:r>
            <a:r>
              <a:rPr lang="ru-RU" sz="2000" dirty="0" err="1" smtClean="0">
                <a:solidFill>
                  <a:schemeClr val="tx2"/>
                </a:solidFill>
              </a:rPr>
              <a:t>річницею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весілля</a:t>
            </a:r>
            <a:r>
              <a:rPr lang="ru-RU" sz="2000" dirty="0" smtClean="0">
                <a:solidFill>
                  <a:schemeClr val="tx2"/>
                </a:solidFill>
              </a:rPr>
              <a:t>, а в </a:t>
            </a:r>
            <a:r>
              <a:rPr lang="ru-RU" sz="2000" dirty="0" err="1" smtClean="0">
                <a:solidFill>
                  <a:schemeClr val="tx2"/>
                </a:solidFill>
              </a:rPr>
              <a:t>другій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половині</a:t>
            </a:r>
            <a:r>
              <a:rPr lang="ru-RU" sz="2000" dirty="0" smtClean="0">
                <a:solidFill>
                  <a:schemeClr val="tx2"/>
                </a:solidFill>
              </a:rPr>
              <a:t> дня </a:t>
            </a:r>
            <a:r>
              <a:rPr lang="ru-RU" sz="2000" dirty="0" err="1" smtClean="0">
                <a:solidFill>
                  <a:schemeClr val="tx2"/>
                </a:solidFill>
              </a:rPr>
              <a:t>під</a:t>
            </a:r>
            <a:r>
              <a:rPr lang="ru-RU" sz="2000" dirty="0" smtClean="0">
                <a:solidFill>
                  <a:schemeClr val="tx2"/>
                </a:solidFill>
              </a:rPr>
              <a:t> час бою </a:t>
            </a:r>
            <a:r>
              <a:rPr lang="ru-RU" sz="2000" dirty="0" err="1" smtClean="0">
                <a:solidFill>
                  <a:schemeClr val="tx2"/>
                </a:solidFill>
              </a:rPr>
              <a:t>він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отримав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тяжке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поранення</a:t>
            </a:r>
            <a:r>
              <a:rPr lang="ru-RU" sz="2000" dirty="0" smtClean="0">
                <a:solidFill>
                  <a:schemeClr val="tx2"/>
                </a:solidFill>
              </a:rPr>
              <a:t> в </a:t>
            </a:r>
            <a:r>
              <a:rPr lang="ru-RU" sz="2000" dirty="0" err="1" smtClean="0">
                <a:solidFill>
                  <a:schemeClr val="tx2"/>
                </a:solidFill>
              </a:rPr>
              <a:t>сонну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артерію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2000" dirty="0" err="1" smtClean="0">
                <a:solidFill>
                  <a:schemeClr val="tx2"/>
                </a:solidFill>
              </a:rPr>
              <a:t>Залишилася</a:t>
            </a:r>
            <a:r>
              <a:rPr lang="ru-RU" sz="2000" dirty="0" smtClean="0">
                <a:solidFill>
                  <a:schemeClr val="tx2"/>
                </a:solidFill>
              </a:rPr>
              <a:t> дружина. 21 </a:t>
            </a:r>
            <a:r>
              <a:rPr lang="ru-RU" sz="2000" dirty="0" err="1" smtClean="0">
                <a:solidFill>
                  <a:schemeClr val="tx2"/>
                </a:solidFill>
              </a:rPr>
              <a:t>серпня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його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поховали</a:t>
            </a:r>
            <a:r>
              <a:rPr lang="ru-RU" sz="2000" dirty="0" smtClean="0">
                <a:solidFill>
                  <a:schemeClr val="tx2"/>
                </a:solidFill>
              </a:rPr>
              <a:t> в </a:t>
            </a:r>
            <a:r>
              <a:rPr lang="ru-RU" sz="2000" dirty="0" err="1" smtClean="0">
                <a:solidFill>
                  <a:schemeClr val="tx2"/>
                </a:solidFill>
              </a:rPr>
              <a:t>Шостці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76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Нац гвардия в зоне АТ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2155" y="915194"/>
            <a:ext cx="9225845" cy="518953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310836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464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1" y="3358697"/>
            <a:ext cx="3197290" cy="239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72" y="4368994"/>
            <a:ext cx="3261925" cy="182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89" y="3509963"/>
            <a:ext cx="3037114" cy="201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788" y="4710404"/>
            <a:ext cx="2947696" cy="196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53968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400" b="1" i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Звичайно, на сьогоднішній день неможливо порахувати ту кількість хоробрих юнаків, які віддають своє життя за незалежність, суверенітет і цілісну єдність нашої прекрасної держави України. Їх відвагу не можна виміряти часом і простором, їхні мужні душі назавжди залишаться в серці кожного свідомого патріота-українця. Важко висловити всю свою подяку тим, хто готовий віддати своє безцінне життя заради своїх дітей, народжених та ненароджених, матерів, дружин та своїх земляків. </a:t>
            </a:r>
            <a:endParaRPr lang="ru-RU" sz="2400" b="1" i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820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" y="3489180"/>
            <a:ext cx="4271591" cy="239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32" y="4060566"/>
            <a:ext cx="3867927" cy="257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17" y="3602038"/>
            <a:ext cx="3743325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048000" y="-19989"/>
            <a:ext cx="6096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«Не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дивіться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Україну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як на землю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своїх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батьків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Дивіться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неї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як на землю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своїх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дітей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І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тоді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прийдуть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зміни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...»</a:t>
            </a:r>
          </a:p>
          <a:p>
            <a:pPr algn="r"/>
            <a:r>
              <a:rPr lang="uk-UA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Святослав Вакарчук, український музикант, соліст групи «Океан Ельзи»</a:t>
            </a:r>
            <a:endParaRPr lang="ru-RU" i="1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33172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280" y="1166842"/>
            <a:ext cx="1107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Герої не вмирають!</a:t>
            </a:r>
          </a:p>
          <a:p>
            <a:pPr algn="ctr"/>
            <a:endParaRPr lang="uk-UA" sz="9600" dirty="0"/>
          </a:p>
          <a:p>
            <a:pPr algn="ctr"/>
            <a:r>
              <a:rPr lang="uk-UA" sz="9600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Україні! </a:t>
            </a:r>
            <a:endParaRPr lang="ru-RU" sz="9600" b="1" i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" y="2846402"/>
            <a:ext cx="3264346" cy="151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42" y="2695147"/>
            <a:ext cx="2604116" cy="173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0" y="269426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7679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3" y="1122363"/>
            <a:ext cx="3514660" cy="4623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50906" y="419877"/>
            <a:ext cx="80896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 р.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в.о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президента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Турчинов заявив,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того,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зупинити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розгул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тероризму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організованого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російськими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спецслужбами в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східних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регіонах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Рада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нацбезпеки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оборони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розпочинає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широкомасштабну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антитерористичну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операцію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залученням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Збройних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повідомив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«Ми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робили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все,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уникнути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людських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жертв. Але ми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готові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відсіч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всім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спробам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вторгнення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дестабілізації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терористичним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діям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зброєю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руках. РНБО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прийняла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рішення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розпочати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широкомасштабну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антитерористичну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операцію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залученням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Збройних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Ми не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дамо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Росії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повторити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кримський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сценарій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східному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регіоні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905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03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3176" y="6488668"/>
            <a:ext cx="4861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Мапа бойових дій на сході України</a:t>
            </a:r>
            <a:endParaRPr lang="ru-RU" sz="20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369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04" y="3404442"/>
            <a:ext cx="3930991" cy="254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54759" y="6036906"/>
            <a:ext cx="37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Реверс прапору </a:t>
            </a:r>
            <a:r>
              <a:rPr lang="ru-RU" sz="2000" b="1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Національної</a:t>
            </a:r>
            <a:r>
              <a:rPr lang="ru-RU" sz="20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b="1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гвардії</a:t>
            </a:r>
            <a:r>
              <a:rPr lang="ru-RU" sz="20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b="1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України</a:t>
            </a:r>
            <a:endParaRPr lang="ru-RU" sz="20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399" y="12680"/>
            <a:ext cx="8126963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4"/>
                </a:solidFill>
              </a:rPr>
              <a:t>	13 </a:t>
            </a:r>
            <a:r>
              <a:rPr lang="ru-RU" dirty="0" err="1" smtClean="0">
                <a:solidFill>
                  <a:schemeClr val="accent4"/>
                </a:solidFill>
              </a:rPr>
              <a:t>квітня</a:t>
            </a:r>
            <a:r>
              <a:rPr lang="ru-RU" dirty="0" smtClean="0">
                <a:solidFill>
                  <a:schemeClr val="accent4"/>
                </a:solidFill>
              </a:rPr>
              <a:t> у </a:t>
            </a:r>
            <a:r>
              <a:rPr lang="ru-RU" dirty="0" err="1" smtClean="0">
                <a:solidFill>
                  <a:schemeClr val="accent4"/>
                </a:solidFill>
              </a:rPr>
              <a:t>Донецькій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області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почалась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антитерористична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операція</a:t>
            </a:r>
            <a:r>
              <a:rPr lang="ru-RU" dirty="0" smtClean="0">
                <a:solidFill>
                  <a:schemeClr val="accent4"/>
                </a:solidFill>
              </a:rPr>
              <a:t> (АТО) з метою </a:t>
            </a:r>
            <a:r>
              <a:rPr lang="ru-RU" dirty="0" err="1" smtClean="0">
                <a:solidFill>
                  <a:schemeClr val="accent4"/>
                </a:solidFill>
              </a:rPr>
              <a:t>зупинити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терористів</a:t>
            </a:r>
            <a:r>
              <a:rPr lang="ru-RU" dirty="0" smtClean="0">
                <a:solidFill>
                  <a:schemeClr val="accent4"/>
                </a:solidFill>
              </a:rPr>
              <a:t> та </a:t>
            </a:r>
            <a:r>
              <a:rPr lang="ru-RU" dirty="0" err="1" smtClean="0">
                <a:solidFill>
                  <a:schemeClr val="accent4"/>
                </a:solidFill>
              </a:rPr>
              <a:t>сепаратистів</a:t>
            </a:r>
            <a:r>
              <a:rPr lang="ru-RU" dirty="0" smtClean="0">
                <a:solidFill>
                  <a:schemeClr val="accent4"/>
                </a:solidFill>
              </a:rPr>
              <a:t>. У </a:t>
            </a:r>
            <a:r>
              <a:rPr lang="ru-RU" dirty="0" err="1" smtClean="0">
                <a:solidFill>
                  <a:schemeClr val="accent4"/>
                </a:solidFill>
              </a:rPr>
              <a:t>ході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операції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правоохоронці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розблоковували</a:t>
            </a:r>
            <a:r>
              <a:rPr lang="ru-RU" dirty="0" smtClean="0">
                <a:solidFill>
                  <a:schemeClr val="accent4"/>
                </a:solidFill>
              </a:rPr>
              <a:t> 2 </a:t>
            </a:r>
            <a:r>
              <a:rPr lang="ru-RU" dirty="0" err="1" smtClean="0">
                <a:solidFill>
                  <a:schemeClr val="accent4"/>
                </a:solidFill>
              </a:rPr>
              <a:t>блокпости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терористів</a:t>
            </a:r>
            <a:r>
              <a:rPr lang="ru-RU" dirty="0" smtClean="0">
                <a:solidFill>
                  <a:schemeClr val="accent4"/>
                </a:solidFill>
              </a:rPr>
              <a:t> перед </a:t>
            </a:r>
            <a:r>
              <a:rPr lang="ru-RU" dirty="0" err="1" smtClean="0">
                <a:solidFill>
                  <a:schemeClr val="accent4"/>
                </a:solidFill>
              </a:rPr>
              <a:t>Слов'янськом</a:t>
            </a:r>
            <a:r>
              <a:rPr lang="ru-RU" dirty="0" smtClean="0">
                <a:solidFill>
                  <a:schemeClr val="accent4"/>
                </a:solidFill>
              </a:rPr>
              <a:t>. </a:t>
            </a:r>
            <a:r>
              <a:rPr lang="ru-RU" dirty="0" err="1" smtClean="0">
                <a:solidFill>
                  <a:schemeClr val="accent4"/>
                </a:solidFill>
              </a:rPr>
              <a:t>Терористи</a:t>
            </a:r>
            <a:r>
              <a:rPr lang="ru-RU" dirty="0" smtClean="0">
                <a:solidFill>
                  <a:schemeClr val="accent4"/>
                </a:solidFill>
              </a:rPr>
              <a:t> чинили </a:t>
            </a:r>
            <a:r>
              <a:rPr lang="ru-RU" dirty="0" err="1" smtClean="0">
                <a:solidFill>
                  <a:schemeClr val="accent4"/>
                </a:solidFill>
              </a:rPr>
              <a:t>опір</a:t>
            </a:r>
            <a:r>
              <a:rPr lang="ru-RU" dirty="0" smtClean="0">
                <a:solidFill>
                  <a:schemeClr val="accent4"/>
                </a:solidFill>
              </a:rPr>
              <a:t> і </a:t>
            </a:r>
            <a:r>
              <a:rPr lang="ru-RU" dirty="0" err="1" smtClean="0">
                <a:solidFill>
                  <a:schemeClr val="accent4"/>
                </a:solidFill>
              </a:rPr>
              <a:t>влаштували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перестрілку</a:t>
            </a:r>
            <a:r>
              <a:rPr lang="ru-RU" dirty="0" smtClean="0">
                <a:solidFill>
                  <a:schemeClr val="accent4"/>
                </a:solidFill>
              </a:rPr>
              <a:t>. </a:t>
            </a:r>
            <a:r>
              <a:rPr lang="ru-RU" dirty="0" err="1" smtClean="0">
                <a:solidFill>
                  <a:schemeClr val="accent4"/>
                </a:solidFill>
              </a:rPr>
              <a:t>Внаслідок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операції</a:t>
            </a:r>
            <a:r>
              <a:rPr lang="ru-RU" dirty="0" smtClean="0">
                <a:solidFill>
                  <a:schemeClr val="accent4"/>
                </a:solidFill>
              </a:rPr>
              <a:t> є </a:t>
            </a:r>
            <a:r>
              <a:rPr lang="ru-RU" dirty="0" err="1" smtClean="0">
                <a:solidFill>
                  <a:schemeClr val="accent4"/>
                </a:solidFill>
              </a:rPr>
              <a:t>вбиті</a:t>
            </a:r>
            <a:r>
              <a:rPr lang="ru-RU" dirty="0" smtClean="0">
                <a:solidFill>
                  <a:schemeClr val="accent4"/>
                </a:solidFill>
              </a:rPr>
              <a:t> і </a:t>
            </a:r>
            <a:r>
              <a:rPr lang="ru-RU" dirty="0" err="1" smtClean="0">
                <a:solidFill>
                  <a:schemeClr val="accent4"/>
                </a:solidFill>
              </a:rPr>
              <a:t>поранені</a:t>
            </a:r>
            <a:r>
              <a:rPr lang="ru-RU" dirty="0" smtClean="0">
                <a:solidFill>
                  <a:schemeClr val="accent4"/>
                </a:solidFill>
              </a:rPr>
              <a:t> з </a:t>
            </a:r>
            <a:r>
              <a:rPr lang="ru-RU" dirty="0" err="1" smtClean="0">
                <a:solidFill>
                  <a:schemeClr val="accent4"/>
                </a:solidFill>
              </a:rPr>
              <a:t>обох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боків</a:t>
            </a:r>
            <a:r>
              <a:rPr lang="ru-RU" dirty="0" smtClean="0">
                <a:solidFill>
                  <a:schemeClr val="accent4"/>
                </a:solidFill>
              </a:rPr>
              <a:t> — </a:t>
            </a:r>
            <a:r>
              <a:rPr lang="ru-RU" dirty="0" err="1" smtClean="0">
                <a:solidFill>
                  <a:schemeClr val="accent4"/>
                </a:solidFill>
              </a:rPr>
              <a:t>українських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силовиків</a:t>
            </a:r>
            <a:r>
              <a:rPr lang="ru-RU" dirty="0" smtClean="0">
                <a:solidFill>
                  <a:schemeClr val="accent4"/>
                </a:solidFill>
              </a:rPr>
              <a:t> та </a:t>
            </a:r>
            <a:r>
              <a:rPr lang="ru-RU" dirty="0" err="1" smtClean="0">
                <a:solidFill>
                  <a:schemeClr val="accent4"/>
                </a:solidFill>
              </a:rPr>
              <a:t>терористів</a:t>
            </a:r>
            <a:r>
              <a:rPr lang="ru-RU" dirty="0" smtClean="0">
                <a:solidFill>
                  <a:schemeClr val="accent4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accent4"/>
                </a:solidFill>
              </a:rPr>
              <a:t>	</a:t>
            </a:r>
            <a:r>
              <a:rPr lang="ru-RU" dirty="0" err="1" smtClean="0">
                <a:solidFill>
                  <a:schemeClr val="accent4"/>
                </a:solidFill>
              </a:rPr>
              <a:t>Олександр</a:t>
            </a:r>
            <a:r>
              <a:rPr lang="ru-RU" dirty="0" smtClean="0">
                <a:solidFill>
                  <a:schemeClr val="accent4"/>
                </a:solidFill>
              </a:rPr>
              <a:t> Турчинов </a:t>
            </a:r>
            <a:r>
              <a:rPr lang="ru-RU" dirty="0" err="1" smtClean="0">
                <a:solidFill>
                  <a:schemeClr val="accent4"/>
                </a:solidFill>
              </a:rPr>
              <a:t>зазначив</a:t>
            </a:r>
            <a:r>
              <a:rPr lang="ru-RU" dirty="0" smtClean="0">
                <a:solidFill>
                  <a:schemeClr val="accent4"/>
                </a:solidFill>
              </a:rPr>
              <a:t>, </a:t>
            </a:r>
            <a:r>
              <a:rPr lang="ru-RU" dirty="0" err="1" smtClean="0">
                <a:solidFill>
                  <a:schemeClr val="accent4"/>
                </a:solidFill>
              </a:rPr>
              <a:t>що</a:t>
            </a:r>
            <a:r>
              <a:rPr lang="ru-RU" dirty="0" smtClean="0">
                <a:solidFill>
                  <a:schemeClr val="accent4"/>
                </a:solidFill>
              </a:rPr>
              <a:t> кров, яка пролилась у </a:t>
            </a:r>
            <a:r>
              <a:rPr lang="ru-RU" dirty="0" err="1" smtClean="0">
                <a:solidFill>
                  <a:schemeClr val="accent4"/>
                </a:solidFill>
              </a:rPr>
              <a:t>містах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Східної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України</a:t>
            </a:r>
            <a:r>
              <a:rPr lang="ru-RU" dirty="0" smtClean="0">
                <a:solidFill>
                  <a:schemeClr val="accent4"/>
                </a:solidFill>
              </a:rPr>
              <a:t>, </a:t>
            </a:r>
            <a:r>
              <a:rPr lang="ru-RU" dirty="0" err="1" smtClean="0">
                <a:solidFill>
                  <a:schemeClr val="accent4"/>
                </a:solidFill>
              </a:rPr>
              <a:t>зокрема</a:t>
            </a:r>
            <a:r>
              <a:rPr lang="ru-RU" dirty="0" smtClean="0">
                <a:solidFill>
                  <a:schemeClr val="accent4"/>
                </a:solidFill>
              </a:rPr>
              <a:t> у </a:t>
            </a:r>
            <a:r>
              <a:rPr lang="ru-RU" dirty="0" err="1" smtClean="0">
                <a:solidFill>
                  <a:schemeClr val="accent4"/>
                </a:solidFill>
              </a:rPr>
              <a:t>Слов'янську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під</a:t>
            </a:r>
            <a:r>
              <a:rPr lang="ru-RU" dirty="0" smtClean="0">
                <a:solidFill>
                  <a:schemeClr val="accent4"/>
                </a:solidFill>
              </a:rPr>
              <a:t> час АТО «</a:t>
            </a:r>
            <a:r>
              <a:rPr lang="ru-RU" dirty="0" err="1" smtClean="0">
                <a:solidFill>
                  <a:schemeClr val="accent4"/>
                </a:solidFill>
              </a:rPr>
              <a:t>пролилася</a:t>
            </a:r>
            <a:r>
              <a:rPr lang="ru-RU" dirty="0" smtClean="0">
                <a:solidFill>
                  <a:schemeClr val="accent4"/>
                </a:solidFill>
              </a:rPr>
              <a:t> на </a:t>
            </a:r>
            <a:r>
              <a:rPr lang="ru-RU" dirty="0" err="1" smtClean="0">
                <a:solidFill>
                  <a:schemeClr val="accent4"/>
                </a:solidFill>
              </a:rPr>
              <a:t>війні</a:t>
            </a:r>
            <a:r>
              <a:rPr lang="ru-RU" dirty="0" smtClean="0">
                <a:solidFill>
                  <a:schemeClr val="accent4"/>
                </a:solidFill>
              </a:rPr>
              <a:t>, яку </a:t>
            </a:r>
            <a:r>
              <a:rPr lang="ru-RU" dirty="0" err="1" smtClean="0">
                <a:solidFill>
                  <a:schemeClr val="accent4"/>
                </a:solidFill>
              </a:rPr>
              <a:t>проти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України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веде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Російська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Федерація</a:t>
            </a:r>
            <a:r>
              <a:rPr lang="ru-RU" dirty="0" smtClean="0">
                <a:solidFill>
                  <a:schemeClr val="accent4"/>
                </a:solidFill>
              </a:rPr>
              <a:t>».	</a:t>
            </a:r>
          </a:p>
          <a:p>
            <a:pPr algn="just"/>
            <a:r>
              <a:rPr lang="ru-RU" dirty="0">
                <a:solidFill>
                  <a:schemeClr val="accent4"/>
                </a:solidFill>
              </a:rPr>
              <a:t>	</a:t>
            </a:r>
            <a:r>
              <a:rPr lang="ru-RU" dirty="0" smtClean="0">
                <a:solidFill>
                  <a:schemeClr val="accent4"/>
                </a:solidFill>
              </a:rPr>
              <a:t>За </a:t>
            </a:r>
            <a:r>
              <a:rPr lang="ru-RU" dirty="0" err="1" smtClean="0">
                <a:solidFill>
                  <a:schemeClr val="accent4"/>
                </a:solidFill>
              </a:rPr>
              <a:t>повідомленням</a:t>
            </a:r>
            <a:r>
              <a:rPr lang="ru-RU" dirty="0" smtClean="0">
                <a:solidFill>
                  <a:schemeClr val="accent4"/>
                </a:solidFill>
              </a:rPr>
              <a:t> заступника </a:t>
            </a:r>
            <a:r>
              <a:rPr lang="ru-RU" dirty="0" err="1" smtClean="0">
                <a:solidFill>
                  <a:schemeClr val="accent4"/>
                </a:solidFill>
              </a:rPr>
              <a:t>міністра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внутрішніх</a:t>
            </a:r>
            <a:r>
              <a:rPr lang="ru-RU" dirty="0" smtClean="0">
                <a:solidFill>
                  <a:schemeClr val="accent4"/>
                </a:solidFill>
              </a:rPr>
              <a:t> справ </a:t>
            </a:r>
            <a:r>
              <a:rPr lang="ru-RU" dirty="0" err="1" smtClean="0">
                <a:solidFill>
                  <a:schemeClr val="accent4"/>
                </a:solidFill>
              </a:rPr>
              <a:t>Миколи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Величковича</a:t>
            </a:r>
            <a:r>
              <a:rPr lang="ru-RU" dirty="0" smtClean="0">
                <a:solidFill>
                  <a:schemeClr val="accent4"/>
                </a:solidFill>
              </a:rPr>
              <a:t>, </a:t>
            </a:r>
            <a:r>
              <a:rPr lang="ru-RU" dirty="0" err="1" smtClean="0">
                <a:solidFill>
                  <a:schemeClr val="accent4"/>
                </a:solidFill>
              </a:rPr>
              <a:t>резервісти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Національної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гвардії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будуть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залучені</a:t>
            </a:r>
            <a:r>
              <a:rPr lang="ru-RU" dirty="0" smtClean="0">
                <a:solidFill>
                  <a:schemeClr val="accent4"/>
                </a:solidFill>
              </a:rPr>
              <a:t> до </a:t>
            </a:r>
            <a:r>
              <a:rPr lang="ru-RU" dirty="0" err="1" smtClean="0">
                <a:solidFill>
                  <a:schemeClr val="accent4"/>
                </a:solidFill>
              </a:rPr>
              <a:t>захисту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територіальної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цілісності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України</a:t>
            </a:r>
            <a:r>
              <a:rPr lang="ru-RU" dirty="0" smtClean="0">
                <a:solidFill>
                  <a:schemeClr val="accent4"/>
                </a:solidFill>
              </a:rPr>
              <a:t> і </a:t>
            </a:r>
            <a:r>
              <a:rPr lang="ru-RU" dirty="0" err="1" smtClean="0">
                <a:solidFill>
                  <a:schemeClr val="accent4"/>
                </a:solidFill>
              </a:rPr>
              <a:t>заступлять</a:t>
            </a:r>
            <a:r>
              <a:rPr lang="ru-RU" dirty="0" smtClean="0">
                <a:solidFill>
                  <a:schemeClr val="accent4"/>
                </a:solidFill>
              </a:rPr>
              <a:t> на </a:t>
            </a:r>
            <a:r>
              <a:rPr lang="ru-RU" dirty="0" err="1" smtClean="0">
                <a:solidFill>
                  <a:schemeClr val="accent4"/>
                </a:solidFill>
              </a:rPr>
              <a:t>бойове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чергування</a:t>
            </a:r>
            <a:r>
              <a:rPr lang="ru-RU" dirty="0" smtClean="0">
                <a:solidFill>
                  <a:schemeClr val="accent4"/>
                </a:solidFill>
              </a:rPr>
              <a:t> у </a:t>
            </a:r>
            <a:r>
              <a:rPr lang="ru-RU" dirty="0" err="1" smtClean="0">
                <a:solidFill>
                  <a:schemeClr val="accent4"/>
                </a:solidFill>
              </a:rPr>
              <a:t>східних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регіонах</a:t>
            </a:r>
            <a:r>
              <a:rPr lang="ru-RU" dirty="0" smtClean="0">
                <a:solidFill>
                  <a:schemeClr val="accent4"/>
                </a:solidFill>
              </a:rPr>
              <a:t> </a:t>
            </a:r>
            <a:r>
              <a:rPr lang="ru-RU" dirty="0" err="1" smtClean="0">
                <a:solidFill>
                  <a:schemeClr val="accent4"/>
                </a:solidFill>
              </a:rPr>
              <a:t>України</a:t>
            </a:r>
            <a:r>
              <a:rPr lang="ru-RU" dirty="0" smtClean="0">
                <a:solidFill>
                  <a:schemeClr val="accent4"/>
                </a:solidFill>
              </a:rPr>
              <a:t>.</a:t>
            </a:r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38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5557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96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Загиблі в АТО сумчани</a:t>
            </a:r>
            <a:endParaRPr lang="ru-RU" sz="9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88" y="3770510"/>
            <a:ext cx="2375224" cy="29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90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48" y="160564"/>
            <a:ext cx="2796503" cy="3534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317" y="3602177"/>
            <a:ext cx="1208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Аніщенко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Олександр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Григорович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79576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</a:rPr>
              <a:t>Полковник (посмертно), заступник командира </a:t>
            </a:r>
            <a:r>
              <a:rPr lang="ru-RU" b="1" dirty="0" err="1" smtClean="0">
                <a:solidFill>
                  <a:schemeClr val="tx2"/>
                </a:solidFill>
              </a:rPr>
              <a:t>спецпідрозділу</a:t>
            </a:r>
            <a:r>
              <a:rPr lang="ru-RU" b="1" dirty="0" smtClean="0">
                <a:solidFill>
                  <a:schemeClr val="tx2"/>
                </a:solidFill>
              </a:rPr>
              <a:t> «Альфа» </a:t>
            </a:r>
            <a:r>
              <a:rPr lang="ru-RU" b="1" dirty="0" err="1" smtClean="0">
                <a:solidFill>
                  <a:schemeClr val="tx2"/>
                </a:solidFill>
              </a:rPr>
              <a:t>Служби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безпеки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України</a:t>
            </a:r>
            <a:r>
              <a:rPr lang="ru-RU" b="1" dirty="0" smtClean="0">
                <a:solidFill>
                  <a:schemeClr val="tx2"/>
                </a:solidFill>
              </a:rPr>
              <a:t> в </a:t>
            </a:r>
            <a:r>
              <a:rPr lang="ru-RU" b="1" dirty="0" err="1" smtClean="0">
                <a:solidFill>
                  <a:schemeClr val="tx2"/>
                </a:solidFill>
              </a:rPr>
              <a:t>Сумській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області</a:t>
            </a:r>
            <a:r>
              <a:rPr lang="ru-RU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dirty="0" smtClean="0">
                <a:solidFill>
                  <a:schemeClr val="tx2"/>
                </a:solidFill>
              </a:rPr>
              <a:t>: 17 </a:t>
            </a:r>
            <a:r>
              <a:rPr lang="ru-RU" dirty="0" err="1" smtClean="0">
                <a:solidFill>
                  <a:schemeClr val="tx2"/>
                </a:solidFill>
              </a:rPr>
              <a:t>грудня</a:t>
            </a:r>
            <a:r>
              <a:rPr lang="ru-RU" dirty="0" smtClean="0">
                <a:solidFill>
                  <a:schemeClr val="tx2"/>
                </a:solidFill>
              </a:rPr>
              <a:t> 1969, м </a:t>
            </a:r>
            <a:r>
              <a:rPr lang="ru-RU" dirty="0" err="1" smtClean="0">
                <a:solidFill>
                  <a:schemeClr val="tx2"/>
                </a:solidFill>
              </a:rPr>
              <a:t>Суми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 err="1" smtClean="0">
                <a:solidFill>
                  <a:schemeClr val="tx2"/>
                </a:solidFill>
              </a:rPr>
              <a:t>Загинув</a:t>
            </a:r>
            <a:r>
              <a:rPr lang="ru-RU" dirty="0" smtClean="0">
                <a:solidFill>
                  <a:schemeClr val="tx2"/>
                </a:solidFill>
              </a:rPr>
              <a:t> 5 </a:t>
            </a:r>
            <a:r>
              <a:rPr lang="ru-RU" dirty="0" err="1" smtClean="0">
                <a:solidFill>
                  <a:schemeClr val="tx2"/>
                </a:solidFill>
              </a:rPr>
              <a:t>травня</a:t>
            </a:r>
            <a:r>
              <a:rPr lang="ru-RU" dirty="0" smtClean="0">
                <a:solidFill>
                  <a:schemeClr val="tx2"/>
                </a:solidFill>
              </a:rPr>
              <a:t> 2014 </a:t>
            </a:r>
            <a:r>
              <a:rPr lang="ru-RU" dirty="0" err="1" smtClean="0">
                <a:solidFill>
                  <a:schemeClr val="tx2"/>
                </a:solidFill>
              </a:rPr>
              <a:t>під</a:t>
            </a:r>
            <a:r>
              <a:rPr lang="ru-RU" dirty="0" smtClean="0">
                <a:solidFill>
                  <a:schemeClr val="tx2"/>
                </a:solidFill>
              </a:rPr>
              <a:t> час </a:t>
            </a:r>
            <a:r>
              <a:rPr lang="ru-RU" dirty="0" err="1" smtClean="0">
                <a:solidFill>
                  <a:schemeClr val="tx2"/>
                </a:solidFill>
              </a:rPr>
              <a:t>проведення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антитерористичної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операції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під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Слов'янськом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рятуючи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товариша</a:t>
            </a:r>
            <a:r>
              <a:rPr lang="ru-RU" dirty="0" smtClean="0">
                <a:solidFill>
                  <a:schemeClr val="tx2"/>
                </a:solidFill>
              </a:rPr>
              <a:t> по </a:t>
            </a:r>
            <a:r>
              <a:rPr lang="ru-RU" dirty="0" err="1" smtClean="0">
                <a:solidFill>
                  <a:schemeClr val="tx2"/>
                </a:solidFill>
              </a:rPr>
              <a:t>службі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від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вибуху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гранати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Похований</a:t>
            </a:r>
            <a:r>
              <a:rPr lang="ru-RU" dirty="0" smtClean="0">
                <a:solidFill>
                  <a:schemeClr val="tx2"/>
                </a:solidFill>
              </a:rPr>
              <a:t>: м </a:t>
            </a:r>
            <a:r>
              <a:rPr lang="ru-RU" dirty="0" err="1" smtClean="0">
                <a:solidFill>
                  <a:schemeClr val="tx2"/>
                </a:solidFill>
              </a:rPr>
              <a:t>Суми</a:t>
            </a:r>
            <a:r>
              <a:rPr lang="ru-RU" dirty="0" smtClean="0">
                <a:solidFill>
                  <a:schemeClr val="tx2"/>
                </a:solidFill>
              </a:rPr>
              <a:t>, алея </a:t>
            </a:r>
            <a:r>
              <a:rPr lang="ru-RU" dirty="0" err="1" smtClean="0">
                <a:solidFill>
                  <a:schemeClr val="tx2"/>
                </a:solidFill>
              </a:rPr>
              <a:t>почесних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громадян</a:t>
            </a:r>
            <a:r>
              <a:rPr lang="ru-RU" dirty="0" smtClean="0">
                <a:solidFill>
                  <a:schemeClr val="tx2"/>
                </a:solidFill>
              </a:rPr>
              <a:t> центрального </a:t>
            </a:r>
            <a:r>
              <a:rPr lang="ru-RU" dirty="0" err="1" smtClean="0">
                <a:solidFill>
                  <a:schemeClr val="tx2"/>
                </a:solidFill>
              </a:rPr>
              <a:t>кладовища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Указом Президента </a:t>
            </a:r>
            <a:r>
              <a:rPr lang="ru-RU" dirty="0" err="1" smtClean="0">
                <a:solidFill>
                  <a:schemeClr val="tx2"/>
                </a:solidFill>
              </a:rPr>
              <a:t>України</a:t>
            </a:r>
            <a:r>
              <a:rPr lang="ru-RU" dirty="0" smtClean="0">
                <a:solidFill>
                  <a:schemeClr val="tx2"/>
                </a:solidFill>
              </a:rPr>
              <a:t> № 543/2014 </a:t>
            </a:r>
            <a:r>
              <a:rPr lang="ru-RU" dirty="0" err="1" smtClean="0">
                <a:solidFill>
                  <a:schemeClr val="tx2"/>
                </a:solidFill>
              </a:rPr>
              <a:t>від</a:t>
            </a:r>
            <a:r>
              <a:rPr lang="ru-RU" dirty="0" smtClean="0">
                <a:solidFill>
                  <a:schemeClr val="tx2"/>
                </a:solidFill>
              </a:rPr>
              <a:t> 20 </a:t>
            </a:r>
            <a:r>
              <a:rPr lang="ru-RU" dirty="0" err="1" smtClean="0">
                <a:solidFill>
                  <a:schemeClr val="tx2"/>
                </a:solidFill>
              </a:rPr>
              <a:t>червня</a:t>
            </a:r>
            <a:r>
              <a:rPr lang="ru-RU" dirty="0" smtClean="0">
                <a:solidFill>
                  <a:schemeClr val="tx2"/>
                </a:solidFill>
              </a:rPr>
              <a:t> 2014 року, "За </a:t>
            </a:r>
            <a:r>
              <a:rPr lang="ru-RU" dirty="0" err="1" smtClean="0">
                <a:solidFill>
                  <a:schemeClr val="tx2"/>
                </a:solidFill>
              </a:rPr>
              <a:t>особисту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мужність</a:t>
            </a:r>
            <a:r>
              <a:rPr lang="ru-RU" dirty="0" smtClean="0">
                <a:solidFill>
                  <a:schemeClr val="tx2"/>
                </a:solidFill>
              </a:rPr>
              <a:t> і </a:t>
            </a:r>
            <a:r>
              <a:rPr lang="ru-RU" dirty="0" err="1" smtClean="0">
                <a:solidFill>
                  <a:schemeClr val="tx2"/>
                </a:solidFill>
              </a:rPr>
              <a:t>героїзм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проявлені</a:t>
            </a:r>
            <a:r>
              <a:rPr lang="ru-RU" dirty="0" smtClean="0">
                <a:solidFill>
                  <a:schemeClr val="tx2"/>
                </a:solidFill>
              </a:rPr>
              <a:t> у </a:t>
            </a:r>
            <a:r>
              <a:rPr lang="ru-RU" dirty="0" err="1" smtClean="0">
                <a:solidFill>
                  <a:schemeClr val="tx2"/>
                </a:solidFill>
              </a:rPr>
              <a:t>захисті</a:t>
            </a:r>
            <a:r>
              <a:rPr lang="ru-RU" dirty="0" smtClean="0">
                <a:solidFill>
                  <a:schemeClr val="tx2"/>
                </a:solidFill>
              </a:rPr>
              <a:t> державного </a:t>
            </a:r>
            <a:r>
              <a:rPr lang="ru-RU" dirty="0" err="1" smtClean="0">
                <a:solidFill>
                  <a:schemeClr val="tx2"/>
                </a:solidFill>
              </a:rPr>
              <a:t>суверенітету</a:t>
            </a:r>
            <a:r>
              <a:rPr lang="ru-RU" dirty="0" smtClean="0">
                <a:solidFill>
                  <a:schemeClr val="tx2"/>
                </a:solidFill>
              </a:rPr>
              <a:t> та </a:t>
            </a:r>
            <a:r>
              <a:rPr lang="ru-RU" dirty="0" err="1" smtClean="0">
                <a:solidFill>
                  <a:schemeClr val="tx2"/>
                </a:solidFill>
              </a:rPr>
              <a:t>територіальної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цілісності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України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err="1" smtClean="0">
                <a:solidFill>
                  <a:schemeClr val="tx2"/>
                </a:solidFill>
              </a:rPr>
              <a:t>вірність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військовій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присязі</a:t>
            </a:r>
            <a:r>
              <a:rPr lang="ru-RU" dirty="0" smtClean="0">
                <a:solidFill>
                  <a:schemeClr val="tx2"/>
                </a:solidFill>
              </a:rPr>
              <a:t> і </a:t>
            </a:r>
            <a:r>
              <a:rPr lang="ru-RU" dirty="0" err="1" smtClean="0">
                <a:solidFill>
                  <a:schemeClr val="tx2"/>
                </a:solidFill>
              </a:rPr>
              <a:t>незламність</a:t>
            </a:r>
            <a:r>
              <a:rPr lang="ru-RU" dirty="0" smtClean="0">
                <a:solidFill>
                  <a:schemeClr val="tx2"/>
                </a:solidFill>
              </a:rPr>
              <a:t> духу", </a:t>
            </a:r>
            <a:r>
              <a:rPr lang="ru-RU" dirty="0" err="1" smtClean="0">
                <a:solidFill>
                  <a:schemeClr val="tx2"/>
                </a:solidFill>
              </a:rPr>
              <a:t>нагороджений</a:t>
            </a:r>
            <a:r>
              <a:rPr lang="ru-RU" dirty="0" smtClean="0">
                <a:solidFill>
                  <a:schemeClr val="tx2"/>
                </a:solidFill>
              </a:rPr>
              <a:t> орденом Богдана </a:t>
            </a:r>
            <a:r>
              <a:rPr lang="ru-RU" dirty="0" err="1" smtClean="0">
                <a:solidFill>
                  <a:schemeClr val="tx2"/>
                </a:solidFill>
              </a:rPr>
              <a:t>Хмельницького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III </a:t>
            </a:r>
            <a:r>
              <a:rPr lang="ru-RU" dirty="0" err="1" smtClean="0">
                <a:solidFill>
                  <a:schemeClr val="tx2"/>
                </a:solidFill>
              </a:rPr>
              <a:t>ступеня</a:t>
            </a:r>
            <a:r>
              <a:rPr lang="ru-RU" dirty="0" smtClean="0">
                <a:solidFill>
                  <a:schemeClr val="tx2"/>
                </a:solidFill>
              </a:rPr>
              <a:t> (посмертно)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28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4" y="111504"/>
            <a:ext cx="2880050" cy="3398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12031" y="3363434"/>
            <a:ext cx="936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Михайлик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Володимир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Георгійович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71320"/>
            <a:ext cx="12192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err="1" smtClean="0">
                <a:solidFill>
                  <a:schemeClr val="tx2"/>
                </a:solidFill>
              </a:rPr>
              <a:t>Інженер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бортовий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авіаційної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ескадрильї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спеціального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призначення</a:t>
            </a:r>
            <a:r>
              <a:rPr lang="ru-RU" sz="1500" b="1" dirty="0" smtClean="0">
                <a:solidFill>
                  <a:schemeClr val="tx2"/>
                </a:solidFill>
              </a:rPr>
              <a:t> на </a:t>
            </a:r>
            <a:r>
              <a:rPr lang="ru-RU" sz="1500" b="1" dirty="0" err="1" smtClean="0">
                <a:solidFill>
                  <a:schemeClr val="tx2"/>
                </a:solidFill>
              </a:rPr>
              <a:t>вертольотах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Спеціального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авіаційного</a:t>
            </a:r>
            <a:r>
              <a:rPr lang="ru-RU" sz="1500" b="1" dirty="0" smtClean="0">
                <a:solidFill>
                  <a:schemeClr val="tx2"/>
                </a:solidFill>
              </a:rPr>
              <a:t> загону Оперативно-</a:t>
            </a:r>
            <a:r>
              <a:rPr lang="ru-RU" sz="1500" b="1" dirty="0" err="1" smtClean="0">
                <a:solidFill>
                  <a:schemeClr val="tx2"/>
                </a:solidFill>
              </a:rPr>
              <a:t>рятувальної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служби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цивільного</a:t>
            </a:r>
            <a:r>
              <a:rPr lang="ru-RU" sz="1500" b="1" dirty="0" smtClean="0">
                <a:solidFill>
                  <a:schemeClr val="tx2"/>
                </a:solidFill>
              </a:rPr>
              <a:t> </a:t>
            </a:r>
            <a:r>
              <a:rPr lang="ru-RU" sz="1500" b="1" dirty="0" err="1" smtClean="0">
                <a:solidFill>
                  <a:schemeClr val="tx2"/>
                </a:solidFill>
              </a:rPr>
              <a:t>захисту</a:t>
            </a:r>
            <a:r>
              <a:rPr lang="ru-RU" sz="1500" b="1" dirty="0" smtClean="0">
                <a:solidFill>
                  <a:schemeClr val="tx2"/>
                </a:solidFill>
              </a:rPr>
              <a:t> ДСНС </a:t>
            </a:r>
            <a:r>
              <a:rPr lang="ru-RU" sz="1500" b="1" dirty="0" err="1" smtClean="0">
                <a:solidFill>
                  <a:schemeClr val="tx2"/>
                </a:solidFill>
              </a:rPr>
              <a:t>України</a:t>
            </a:r>
            <a:r>
              <a:rPr lang="ru-RU" sz="15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5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5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5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15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500" dirty="0" smtClean="0">
                <a:solidFill>
                  <a:schemeClr val="tx2"/>
                </a:solidFill>
              </a:rPr>
              <a:t>1974 </a:t>
            </a:r>
            <a:r>
              <a:rPr lang="ru-RU" sz="1500" dirty="0" err="1" smtClean="0">
                <a:solidFill>
                  <a:schemeClr val="tx2"/>
                </a:solidFill>
              </a:rPr>
              <a:t>народився</a:t>
            </a:r>
            <a:r>
              <a:rPr lang="ru-RU" sz="1500" dirty="0" smtClean="0">
                <a:solidFill>
                  <a:schemeClr val="tx2"/>
                </a:solidFill>
              </a:rPr>
              <a:t> і </a:t>
            </a:r>
            <a:r>
              <a:rPr lang="ru-RU" sz="1500" dirty="0" err="1" smtClean="0">
                <a:solidFill>
                  <a:schemeClr val="tx2"/>
                </a:solidFill>
              </a:rPr>
              <a:t>виріс</a:t>
            </a:r>
            <a:r>
              <a:rPr lang="ru-RU" sz="1500" dirty="0" smtClean="0">
                <a:solidFill>
                  <a:schemeClr val="tx2"/>
                </a:solidFill>
              </a:rPr>
              <a:t> у </a:t>
            </a:r>
            <a:r>
              <a:rPr lang="ru-RU" sz="1500" dirty="0" err="1" smtClean="0">
                <a:solidFill>
                  <a:schemeClr val="tx2"/>
                </a:solidFill>
              </a:rPr>
              <a:t>селі</a:t>
            </a:r>
            <a:r>
              <a:rPr lang="ru-RU" sz="1500" dirty="0" smtClean="0">
                <a:solidFill>
                  <a:schemeClr val="tx2"/>
                </a:solidFill>
              </a:rPr>
              <a:t> Слобода, </a:t>
            </a:r>
            <a:r>
              <a:rPr lang="ru-RU" sz="1500" dirty="0" err="1" smtClean="0">
                <a:solidFill>
                  <a:schemeClr val="tx2"/>
                </a:solidFill>
              </a:rPr>
              <a:t>що</a:t>
            </a:r>
            <a:r>
              <a:rPr lang="ru-RU" sz="1500" dirty="0" smtClean="0">
                <a:solidFill>
                  <a:schemeClr val="tx2"/>
                </a:solidFill>
              </a:rPr>
              <a:t> в </a:t>
            </a:r>
            <a:r>
              <a:rPr lang="ru-RU" sz="1500" dirty="0" err="1" smtClean="0">
                <a:solidFill>
                  <a:schemeClr val="tx2"/>
                </a:solidFill>
              </a:rPr>
              <a:t>Буринському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районі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Сумської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області</a:t>
            </a:r>
            <a:r>
              <a:rPr lang="ru-RU" sz="15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5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5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5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500" dirty="0" smtClean="0">
                <a:solidFill>
                  <a:schemeClr val="tx2"/>
                </a:solidFill>
              </a:rPr>
              <a:t>: 21 </a:t>
            </a:r>
            <a:r>
              <a:rPr lang="ru-RU" sz="1500" dirty="0" err="1" smtClean="0">
                <a:solidFill>
                  <a:schemeClr val="tx2"/>
                </a:solidFill>
              </a:rPr>
              <a:t>червня</a:t>
            </a:r>
            <a:r>
              <a:rPr lang="ru-RU" sz="1500" dirty="0" smtClean="0">
                <a:solidFill>
                  <a:schemeClr val="tx2"/>
                </a:solidFill>
              </a:rPr>
              <a:t> 2014, с. </a:t>
            </a:r>
            <a:r>
              <a:rPr lang="ru-RU" sz="1500" dirty="0" err="1" smtClean="0">
                <a:solidFill>
                  <a:schemeClr val="tx2"/>
                </a:solidFill>
              </a:rPr>
              <a:t>Лизогубівка</a:t>
            </a:r>
            <a:r>
              <a:rPr lang="ru-RU" sz="1500" dirty="0" smtClean="0">
                <a:solidFill>
                  <a:schemeClr val="tx2"/>
                </a:solidFill>
              </a:rPr>
              <a:t>, </a:t>
            </a:r>
            <a:r>
              <a:rPr lang="ru-RU" sz="1500" dirty="0" err="1" smtClean="0">
                <a:solidFill>
                  <a:schemeClr val="tx2"/>
                </a:solidFill>
              </a:rPr>
              <a:t>Харківської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області</a:t>
            </a:r>
            <a:r>
              <a:rPr lang="ru-RU" sz="15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5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15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5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500" dirty="0" err="1" smtClean="0">
                <a:solidFill>
                  <a:schemeClr val="tx2"/>
                </a:solidFill>
              </a:rPr>
              <a:t>Загинув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під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Харковом</a:t>
            </a:r>
            <a:r>
              <a:rPr lang="ru-RU" sz="1500" dirty="0" smtClean="0">
                <a:solidFill>
                  <a:schemeClr val="tx2"/>
                </a:solidFill>
              </a:rPr>
              <a:t> в </a:t>
            </a:r>
            <a:r>
              <a:rPr lang="ru-RU" sz="1500" dirty="0" err="1" smtClean="0">
                <a:solidFill>
                  <a:schemeClr val="tx2"/>
                </a:solidFill>
              </a:rPr>
              <a:t>районі</a:t>
            </a:r>
            <a:r>
              <a:rPr lang="ru-RU" sz="1500" dirty="0" smtClean="0">
                <a:solidFill>
                  <a:schemeClr val="tx2"/>
                </a:solidFill>
              </a:rPr>
              <a:t> села </a:t>
            </a:r>
            <a:r>
              <a:rPr lang="ru-RU" sz="1500" dirty="0" err="1" smtClean="0">
                <a:solidFill>
                  <a:schemeClr val="tx2"/>
                </a:solidFill>
              </a:rPr>
              <a:t>Лизогубівка</a:t>
            </a:r>
            <a:r>
              <a:rPr lang="ru-RU" sz="1500" dirty="0" smtClean="0">
                <a:solidFill>
                  <a:schemeClr val="tx2"/>
                </a:solidFill>
              </a:rPr>
              <a:t> в </a:t>
            </a:r>
            <a:r>
              <a:rPr lang="ru-RU" sz="1500" dirty="0" err="1" smtClean="0">
                <a:solidFill>
                  <a:schemeClr val="tx2"/>
                </a:solidFill>
              </a:rPr>
              <a:t>результаті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падіння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вертольота</a:t>
            </a:r>
            <a:r>
              <a:rPr lang="ru-RU" sz="1500" dirty="0" smtClean="0">
                <a:solidFill>
                  <a:schemeClr val="tx2"/>
                </a:solidFill>
              </a:rPr>
              <a:t> Мі-8Т, </a:t>
            </a:r>
            <a:r>
              <a:rPr lang="ru-RU" sz="1500" dirty="0" err="1" smtClean="0">
                <a:solidFill>
                  <a:schemeClr val="tx2"/>
                </a:solidFill>
              </a:rPr>
              <a:t>який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слідував</a:t>
            </a:r>
            <a:r>
              <a:rPr lang="ru-RU" sz="1500" dirty="0" smtClean="0">
                <a:solidFill>
                  <a:schemeClr val="tx2"/>
                </a:solidFill>
              </a:rPr>
              <a:t> за маршрутом </a:t>
            </a:r>
            <a:r>
              <a:rPr lang="ru-RU" sz="1500" dirty="0" err="1" smtClean="0">
                <a:solidFill>
                  <a:schemeClr val="tx2"/>
                </a:solidFill>
              </a:rPr>
              <a:t>Ніжин</a:t>
            </a:r>
            <a:r>
              <a:rPr lang="ru-RU" sz="1500" dirty="0" smtClean="0">
                <a:solidFill>
                  <a:schemeClr val="tx2"/>
                </a:solidFill>
              </a:rPr>
              <a:t> - </a:t>
            </a:r>
            <a:r>
              <a:rPr lang="ru-RU" sz="1500" dirty="0" err="1" smtClean="0">
                <a:solidFill>
                  <a:schemeClr val="tx2"/>
                </a:solidFill>
              </a:rPr>
              <a:t>Чугуїв</a:t>
            </a:r>
            <a:r>
              <a:rPr lang="ru-RU" sz="1500" dirty="0" smtClean="0">
                <a:solidFill>
                  <a:schemeClr val="tx2"/>
                </a:solidFill>
              </a:rPr>
              <a:t> для </a:t>
            </a:r>
            <a:r>
              <a:rPr lang="ru-RU" sz="1500" dirty="0" err="1" smtClean="0">
                <a:solidFill>
                  <a:schemeClr val="tx2"/>
                </a:solidFill>
              </a:rPr>
              <a:t>забезпечення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перевезення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особового</a:t>
            </a:r>
            <a:r>
              <a:rPr lang="ru-RU" sz="1500" dirty="0" smtClean="0">
                <a:solidFill>
                  <a:schemeClr val="tx2"/>
                </a:solidFill>
              </a:rPr>
              <a:t> складу та </a:t>
            </a:r>
            <a:r>
              <a:rPr lang="ru-RU" sz="1500" dirty="0" err="1" smtClean="0">
                <a:solidFill>
                  <a:schemeClr val="tx2"/>
                </a:solidFill>
              </a:rPr>
              <a:t>гуманітарної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допомоги</a:t>
            </a:r>
            <a:r>
              <a:rPr lang="ru-RU" sz="1500" dirty="0" smtClean="0">
                <a:solidFill>
                  <a:schemeClr val="tx2"/>
                </a:solidFill>
              </a:rPr>
              <a:t> у </a:t>
            </a:r>
            <a:r>
              <a:rPr lang="ru-RU" sz="1500" dirty="0" err="1" smtClean="0">
                <a:solidFill>
                  <a:schemeClr val="tx2"/>
                </a:solidFill>
              </a:rPr>
              <a:t>зоні</a:t>
            </a:r>
            <a:r>
              <a:rPr lang="ru-RU" sz="1500" dirty="0" smtClean="0">
                <a:solidFill>
                  <a:schemeClr val="tx2"/>
                </a:solidFill>
              </a:rPr>
              <a:t> АТО. 22 </a:t>
            </a:r>
            <a:r>
              <a:rPr lang="ru-RU" sz="1500" dirty="0" err="1" smtClean="0">
                <a:solidFill>
                  <a:schemeClr val="tx2"/>
                </a:solidFill>
              </a:rPr>
              <a:t>червня</a:t>
            </a:r>
            <a:r>
              <a:rPr lang="ru-RU" sz="1500" dirty="0" smtClean="0">
                <a:solidFill>
                  <a:schemeClr val="tx2"/>
                </a:solidFill>
              </a:rPr>
              <a:t> в 6:45 </a:t>
            </a:r>
            <a:r>
              <a:rPr lang="ru-RU" sz="1500" dirty="0" err="1" smtClean="0">
                <a:solidFill>
                  <a:schemeClr val="tx2"/>
                </a:solidFill>
              </a:rPr>
              <a:t>пошуково-рятувальними</a:t>
            </a:r>
            <a:r>
              <a:rPr lang="ru-RU" sz="1500" dirty="0" smtClean="0">
                <a:solidFill>
                  <a:schemeClr val="tx2"/>
                </a:solidFill>
              </a:rPr>
              <a:t> силами ГСЧС </a:t>
            </a:r>
            <a:r>
              <a:rPr lang="ru-RU" sz="1500" dirty="0" err="1" smtClean="0">
                <a:solidFill>
                  <a:schemeClr val="tx2"/>
                </a:solidFill>
              </a:rPr>
              <a:t>України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було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виявлено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місце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катастрофи</a:t>
            </a:r>
            <a:r>
              <a:rPr lang="ru-RU" sz="1500" dirty="0" smtClean="0">
                <a:solidFill>
                  <a:schemeClr val="tx2"/>
                </a:solidFill>
              </a:rPr>
              <a:t> - через </a:t>
            </a:r>
            <a:r>
              <a:rPr lang="ru-RU" sz="1500" dirty="0" err="1" smtClean="0">
                <a:solidFill>
                  <a:schemeClr val="tx2"/>
                </a:solidFill>
              </a:rPr>
              <a:t>негоду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його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шукали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майже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добу</a:t>
            </a:r>
            <a:r>
              <a:rPr lang="ru-RU" sz="1500" dirty="0" smtClean="0">
                <a:solidFill>
                  <a:schemeClr val="tx2"/>
                </a:solidFill>
              </a:rPr>
              <a:t>. </a:t>
            </a:r>
            <a:r>
              <a:rPr lang="ru-RU" sz="1500" dirty="0" err="1" smtClean="0">
                <a:solidFill>
                  <a:schemeClr val="tx2"/>
                </a:solidFill>
              </a:rPr>
              <a:t>Вертоліт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збитий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терористами</a:t>
            </a:r>
            <a:r>
              <a:rPr lang="ru-RU" sz="1500" dirty="0" smtClean="0">
                <a:solidFill>
                  <a:schemeClr val="tx2"/>
                </a:solidFill>
              </a:rPr>
              <a:t> з ПЗРК. </a:t>
            </a:r>
            <a:r>
              <a:rPr lang="ru-RU" sz="1500" dirty="0" err="1" smtClean="0">
                <a:solidFill>
                  <a:schemeClr val="tx2"/>
                </a:solidFill>
              </a:rPr>
              <a:t>Вертоліт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розбився</a:t>
            </a:r>
            <a:r>
              <a:rPr lang="ru-RU" sz="1500" dirty="0" smtClean="0">
                <a:solidFill>
                  <a:schemeClr val="tx2"/>
                </a:solidFill>
              </a:rPr>
              <a:t> і </a:t>
            </a:r>
            <a:r>
              <a:rPr lang="ru-RU" sz="1500" dirty="0" err="1" smtClean="0">
                <a:solidFill>
                  <a:schemeClr val="tx2"/>
                </a:solidFill>
              </a:rPr>
              <a:t>згорів</a:t>
            </a:r>
            <a:r>
              <a:rPr lang="ru-RU" sz="1500" dirty="0" smtClean="0">
                <a:solidFill>
                  <a:schemeClr val="tx2"/>
                </a:solidFill>
              </a:rPr>
              <a:t>, </a:t>
            </a:r>
            <a:r>
              <a:rPr lang="ru-RU" sz="1500" dirty="0" err="1" smtClean="0">
                <a:solidFill>
                  <a:schemeClr val="tx2"/>
                </a:solidFill>
              </a:rPr>
              <a:t>екіпаж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загинув</a:t>
            </a:r>
            <a:r>
              <a:rPr lang="ru-RU" sz="1500" dirty="0" smtClean="0">
                <a:solidFill>
                  <a:schemeClr val="tx2"/>
                </a:solidFill>
              </a:rPr>
              <a:t>. На борту </a:t>
            </a:r>
            <a:r>
              <a:rPr lang="ru-RU" sz="1500" dirty="0" err="1" smtClean="0">
                <a:solidFill>
                  <a:schemeClr val="tx2"/>
                </a:solidFill>
              </a:rPr>
              <a:t>вертольота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знаходилися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фахівці</a:t>
            </a:r>
            <a:r>
              <a:rPr lang="ru-RU" sz="1500" dirty="0" smtClean="0">
                <a:solidFill>
                  <a:schemeClr val="tx2"/>
                </a:solidFill>
              </a:rPr>
              <a:t>, </a:t>
            </a:r>
            <a:r>
              <a:rPr lang="ru-RU" sz="1500" dirty="0" err="1" smtClean="0">
                <a:solidFill>
                  <a:schemeClr val="tx2"/>
                </a:solidFill>
              </a:rPr>
              <a:t>які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встановлювали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апаратуру</a:t>
            </a:r>
            <a:r>
              <a:rPr lang="ru-RU" sz="1500" dirty="0" smtClean="0">
                <a:solidFill>
                  <a:schemeClr val="tx2"/>
                </a:solidFill>
              </a:rPr>
              <a:t> з метою </a:t>
            </a:r>
            <a:r>
              <a:rPr lang="ru-RU" sz="1500" dirty="0" err="1" smtClean="0">
                <a:solidFill>
                  <a:schemeClr val="tx2"/>
                </a:solidFill>
              </a:rPr>
              <a:t>організації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моніторингу</a:t>
            </a:r>
            <a:r>
              <a:rPr lang="ru-RU" sz="1500" dirty="0" smtClean="0">
                <a:solidFill>
                  <a:schemeClr val="tx2"/>
                </a:solidFill>
              </a:rPr>
              <a:t> простору, </a:t>
            </a:r>
            <a:r>
              <a:rPr lang="ru-RU" sz="1500" dirty="0" err="1" smtClean="0">
                <a:solidFill>
                  <a:schemeClr val="tx2"/>
                </a:solidFill>
              </a:rPr>
              <a:t>фіксації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фактів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порушення</a:t>
            </a:r>
            <a:r>
              <a:rPr lang="ru-RU" sz="1500" dirty="0" smtClean="0">
                <a:solidFill>
                  <a:schemeClr val="tx2"/>
                </a:solidFill>
              </a:rPr>
              <a:t> Плану мирного </a:t>
            </a:r>
            <a:r>
              <a:rPr lang="ru-RU" sz="1500" dirty="0" err="1" smtClean="0">
                <a:solidFill>
                  <a:schemeClr val="tx2"/>
                </a:solidFill>
              </a:rPr>
              <a:t>врегулювання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конфлікту</a:t>
            </a:r>
            <a:r>
              <a:rPr lang="ru-RU" sz="1500" dirty="0" smtClean="0">
                <a:solidFill>
                  <a:schemeClr val="tx2"/>
                </a:solidFill>
              </a:rPr>
              <a:t> на </a:t>
            </a:r>
            <a:r>
              <a:rPr lang="ru-RU" sz="1500" dirty="0" err="1" smtClean="0">
                <a:solidFill>
                  <a:schemeClr val="tx2"/>
                </a:solidFill>
              </a:rPr>
              <a:t>сході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України</a:t>
            </a:r>
            <a:r>
              <a:rPr lang="ru-RU" sz="1500" dirty="0" smtClean="0">
                <a:solidFill>
                  <a:schemeClr val="tx2"/>
                </a:solidFill>
              </a:rPr>
              <a:t>. </a:t>
            </a:r>
            <a:r>
              <a:rPr lang="ru-RU" sz="1500" dirty="0" err="1" smtClean="0">
                <a:solidFill>
                  <a:schemeClr val="tx2"/>
                </a:solidFill>
              </a:rPr>
              <a:t>Загинули</a:t>
            </a:r>
            <a:r>
              <a:rPr lang="ru-RU" sz="1500" dirty="0" smtClean="0">
                <a:solidFill>
                  <a:schemeClr val="tx2"/>
                </a:solidFill>
              </a:rPr>
              <a:t> 9 </a:t>
            </a:r>
            <a:r>
              <a:rPr lang="ru-RU" sz="1500" dirty="0" err="1" smtClean="0">
                <a:solidFill>
                  <a:schemeClr val="tx2"/>
                </a:solidFill>
              </a:rPr>
              <a:t>військовослужбовців</a:t>
            </a:r>
            <a:r>
              <a:rPr lang="ru-RU" sz="1500" dirty="0" smtClean="0">
                <a:solidFill>
                  <a:schemeClr val="tx2"/>
                </a:solidFill>
              </a:rPr>
              <a:t> у </a:t>
            </a:r>
            <a:r>
              <a:rPr lang="ru-RU" sz="1500" dirty="0" err="1" smtClean="0">
                <a:solidFill>
                  <a:schemeClr val="tx2"/>
                </a:solidFill>
              </a:rPr>
              <a:t>т.ч</a:t>
            </a:r>
            <a:r>
              <a:rPr lang="ru-RU" sz="1500" dirty="0" smtClean="0">
                <a:solidFill>
                  <a:schemeClr val="tx2"/>
                </a:solidFill>
              </a:rPr>
              <a:t>. 3 члени </a:t>
            </a:r>
            <a:r>
              <a:rPr lang="ru-RU" sz="1500" dirty="0" err="1" smtClean="0">
                <a:solidFill>
                  <a:schemeClr val="tx2"/>
                </a:solidFill>
              </a:rPr>
              <a:t>екіпажу</a:t>
            </a:r>
            <a:r>
              <a:rPr lang="ru-RU" sz="15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500" dirty="0" smtClean="0">
                <a:solidFill>
                  <a:schemeClr val="tx2"/>
                </a:solidFill>
              </a:rPr>
              <a:t>Указом президента </a:t>
            </a:r>
            <a:r>
              <a:rPr lang="ru-RU" sz="1500" dirty="0" err="1" smtClean="0">
                <a:solidFill>
                  <a:schemeClr val="tx2"/>
                </a:solidFill>
              </a:rPr>
              <a:t>України</a:t>
            </a:r>
            <a:r>
              <a:rPr lang="ru-RU" sz="1500" dirty="0" smtClean="0">
                <a:solidFill>
                  <a:schemeClr val="tx2"/>
                </a:solidFill>
              </a:rPr>
              <a:t> № 593/2014 </a:t>
            </a:r>
            <a:r>
              <a:rPr lang="ru-RU" sz="1500" dirty="0" err="1" smtClean="0">
                <a:solidFill>
                  <a:schemeClr val="tx2"/>
                </a:solidFill>
              </a:rPr>
              <a:t>від</a:t>
            </a:r>
            <a:r>
              <a:rPr lang="ru-RU" sz="1500" dirty="0" smtClean="0">
                <a:solidFill>
                  <a:schemeClr val="tx2"/>
                </a:solidFill>
              </a:rPr>
              <a:t> 15.07.2014 р, "за </a:t>
            </a:r>
            <a:r>
              <a:rPr lang="ru-RU" sz="1500" dirty="0" err="1" smtClean="0">
                <a:solidFill>
                  <a:schemeClr val="tx2"/>
                </a:solidFill>
              </a:rPr>
              <a:t>особисту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мужність</a:t>
            </a:r>
            <a:r>
              <a:rPr lang="ru-RU" sz="1500" dirty="0" smtClean="0">
                <a:solidFill>
                  <a:schemeClr val="tx2"/>
                </a:solidFill>
              </a:rPr>
              <a:t> і </a:t>
            </a:r>
            <a:r>
              <a:rPr lang="ru-RU" sz="1500" dirty="0" err="1" smtClean="0">
                <a:solidFill>
                  <a:schemeClr val="tx2"/>
                </a:solidFill>
              </a:rPr>
              <a:t>героїзм</a:t>
            </a:r>
            <a:r>
              <a:rPr lang="ru-RU" sz="1500" dirty="0" smtClean="0">
                <a:solidFill>
                  <a:schemeClr val="tx2"/>
                </a:solidFill>
              </a:rPr>
              <a:t>, </a:t>
            </a:r>
            <a:r>
              <a:rPr lang="ru-RU" sz="1500" dirty="0" err="1" smtClean="0">
                <a:solidFill>
                  <a:schemeClr val="tx2"/>
                </a:solidFill>
              </a:rPr>
              <a:t>проявлені</a:t>
            </a:r>
            <a:r>
              <a:rPr lang="ru-RU" sz="1500" dirty="0" smtClean="0">
                <a:solidFill>
                  <a:schemeClr val="tx2"/>
                </a:solidFill>
              </a:rPr>
              <a:t> у </a:t>
            </a:r>
            <a:r>
              <a:rPr lang="ru-RU" sz="1500" dirty="0" err="1" smtClean="0">
                <a:solidFill>
                  <a:schemeClr val="tx2"/>
                </a:solidFill>
              </a:rPr>
              <a:t>захисті</a:t>
            </a:r>
            <a:r>
              <a:rPr lang="ru-RU" sz="1500" dirty="0" smtClean="0">
                <a:solidFill>
                  <a:schemeClr val="tx2"/>
                </a:solidFill>
              </a:rPr>
              <a:t> державного </a:t>
            </a:r>
            <a:r>
              <a:rPr lang="ru-RU" sz="1500" dirty="0" err="1" smtClean="0">
                <a:solidFill>
                  <a:schemeClr val="tx2"/>
                </a:solidFill>
              </a:rPr>
              <a:t>суверенітету</a:t>
            </a:r>
            <a:r>
              <a:rPr lang="ru-RU" sz="1500" dirty="0" smtClean="0">
                <a:solidFill>
                  <a:schemeClr val="tx2"/>
                </a:solidFill>
              </a:rPr>
              <a:t> та </a:t>
            </a:r>
            <a:r>
              <a:rPr lang="ru-RU" sz="1500" dirty="0" err="1" smtClean="0">
                <a:solidFill>
                  <a:schemeClr val="tx2"/>
                </a:solidFill>
              </a:rPr>
              <a:t>територіальної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цілісності</a:t>
            </a:r>
            <a:r>
              <a:rPr lang="ru-RU" sz="1500" dirty="0" smtClean="0">
                <a:solidFill>
                  <a:schemeClr val="tx2"/>
                </a:solidFill>
              </a:rPr>
              <a:t> </a:t>
            </a:r>
            <a:r>
              <a:rPr lang="ru-RU" sz="1500" dirty="0" err="1" smtClean="0">
                <a:solidFill>
                  <a:schemeClr val="tx2"/>
                </a:solidFill>
              </a:rPr>
              <a:t>України</a:t>
            </a:r>
            <a:r>
              <a:rPr lang="ru-RU" sz="1500" dirty="0" smtClean="0">
                <a:solidFill>
                  <a:schemeClr val="tx2"/>
                </a:solidFill>
              </a:rPr>
              <a:t>", </a:t>
            </a:r>
            <a:r>
              <a:rPr lang="ru-RU" sz="1500" dirty="0" err="1" smtClean="0">
                <a:solidFill>
                  <a:schemeClr val="tx2"/>
                </a:solidFill>
              </a:rPr>
              <a:t>нагороджений</a:t>
            </a:r>
            <a:r>
              <a:rPr lang="ru-RU" sz="1500" dirty="0" smtClean="0">
                <a:solidFill>
                  <a:schemeClr val="tx2"/>
                </a:solidFill>
              </a:rPr>
              <a:t> орденом «За </a:t>
            </a:r>
            <a:r>
              <a:rPr lang="ru-RU" sz="1500" dirty="0" err="1" smtClean="0">
                <a:solidFill>
                  <a:schemeClr val="tx2"/>
                </a:solidFill>
              </a:rPr>
              <a:t>мужність</a:t>
            </a:r>
            <a:r>
              <a:rPr lang="ru-RU" sz="1500" dirty="0" smtClean="0">
                <a:solidFill>
                  <a:schemeClr val="tx2"/>
                </a:solidFill>
              </a:rPr>
              <a:t>» </a:t>
            </a:r>
            <a:r>
              <a:rPr lang="en-US" sz="1500" dirty="0" smtClean="0">
                <a:solidFill>
                  <a:schemeClr val="tx2"/>
                </a:solidFill>
              </a:rPr>
              <a:t>III </a:t>
            </a:r>
            <a:r>
              <a:rPr lang="ru-RU" sz="1500" dirty="0" err="1" smtClean="0">
                <a:solidFill>
                  <a:schemeClr val="tx2"/>
                </a:solidFill>
              </a:rPr>
              <a:t>ступеня</a:t>
            </a:r>
            <a:r>
              <a:rPr lang="ru-RU" sz="1500" dirty="0" smtClean="0">
                <a:solidFill>
                  <a:schemeClr val="tx2"/>
                </a:solidFill>
              </a:rPr>
              <a:t> (посмертно).</a:t>
            </a:r>
            <a:endParaRPr lang="ru-RU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50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06" y="156190"/>
            <a:ext cx="3288023" cy="3445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99253" y="3466744"/>
            <a:ext cx="8593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Приходько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Олексій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Олегович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34212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>
                <a:solidFill>
                  <a:schemeClr val="tx2"/>
                </a:solidFill>
              </a:rPr>
              <a:t>Молодший</a:t>
            </a:r>
            <a:r>
              <a:rPr lang="ru-RU" sz="2000" b="1" dirty="0" smtClean="0">
                <a:solidFill>
                  <a:schemeClr val="tx2"/>
                </a:solidFill>
              </a:rPr>
              <a:t> сержант, заступник командира </a:t>
            </a:r>
            <a:r>
              <a:rPr lang="ru-RU" sz="2000" b="1" dirty="0" err="1" smtClean="0">
                <a:solidFill>
                  <a:schemeClr val="tx2"/>
                </a:solidFill>
              </a:rPr>
              <a:t>бойової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машини</a:t>
            </a:r>
            <a:r>
              <a:rPr lang="ru-RU" sz="2000" b="1" dirty="0" smtClean="0">
                <a:solidFill>
                  <a:schemeClr val="tx2"/>
                </a:solidFill>
              </a:rPr>
              <a:t> - </a:t>
            </a:r>
            <a:r>
              <a:rPr lang="ru-RU" sz="2000" b="1" dirty="0" err="1" smtClean="0">
                <a:solidFill>
                  <a:schemeClr val="tx2"/>
                </a:solidFill>
              </a:rPr>
              <a:t>навідник</a:t>
            </a:r>
            <a:r>
              <a:rPr lang="ru-RU" sz="2000" b="1" dirty="0" smtClean="0">
                <a:solidFill>
                  <a:schemeClr val="tx2"/>
                </a:solidFill>
              </a:rPr>
              <a:t> оператор. </a:t>
            </a:r>
            <a:r>
              <a:rPr lang="ru-RU" sz="2000" b="1" dirty="0" err="1" smtClean="0">
                <a:solidFill>
                  <a:schemeClr val="tx2"/>
                </a:solidFill>
              </a:rPr>
              <a:t>Підрозділ</a:t>
            </a:r>
            <a:r>
              <a:rPr lang="ru-RU" sz="2000" b="1" dirty="0" smtClean="0">
                <a:solidFill>
                  <a:schemeClr val="tx2"/>
                </a:solidFill>
              </a:rPr>
              <a:t>: 72-я </a:t>
            </a:r>
            <a:r>
              <a:rPr lang="ru-RU" sz="2000" b="1" dirty="0" err="1" smtClean="0">
                <a:solidFill>
                  <a:schemeClr val="tx2"/>
                </a:solidFill>
              </a:rPr>
              <a:t>окрема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механізована</a:t>
            </a:r>
            <a:r>
              <a:rPr lang="ru-RU" sz="2000" b="1" dirty="0" smtClean="0">
                <a:solidFill>
                  <a:schemeClr val="tx2"/>
                </a:solidFill>
              </a:rPr>
              <a:t> бригада.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21 </a:t>
            </a:r>
            <a:r>
              <a:rPr lang="ru-RU" sz="2000" dirty="0" err="1" smtClean="0">
                <a:solidFill>
                  <a:schemeClr val="tx2"/>
                </a:solidFill>
              </a:rPr>
              <a:t>липня</a:t>
            </a:r>
            <a:r>
              <a:rPr lang="ru-RU" sz="2000" dirty="0" smtClean="0">
                <a:solidFill>
                  <a:schemeClr val="tx2"/>
                </a:solidFill>
              </a:rPr>
              <a:t> 1992, </a:t>
            </a:r>
            <a:r>
              <a:rPr lang="ru-RU" sz="2000" dirty="0" err="1" smtClean="0">
                <a:solidFill>
                  <a:schemeClr val="tx2"/>
                </a:solidFill>
              </a:rPr>
              <a:t>м.Ромни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Сумська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smtClean="0">
                <a:solidFill>
                  <a:schemeClr val="tx2"/>
                </a:solidFill>
              </a:rPr>
              <a:t>24 </a:t>
            </a:r>
            <a:r>
              <a:rPr lang="ru-RU" sz="2000" dirty="0" err="1" smtClean="0">
                <a:solidFill>
                  <a:schemeClr val="tx2"/>
                </a:solidFill>
              </a:rPr>
              <a:t>червня</a:t>
            </a:r>
            <a:r>
              <a:rPr lang="ru-RU" sz="2000" dirty="0" smtClean="0">
                <a:solidFill>
                  <a:schemeClr val="tx2"/>
                </a:solidFill>
              </a:rPr>
              <a:t> 2014, с. </a:t>
            </a:r>
            <a:r>
              <a:rPr lang="ru-RU" sz="2000" dirty="0" err="1" smtClean="0">
                <a:solidFill>
                  <a:schemeClr val="tx2"/>
                </a:solidFill>
              </a:rPr>
              <a:t>Панченкове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Луганська</a:t>
            </a:r>
            <a:r>
              <a:rPr lang="ru-RU" sz="20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20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dirty="0" err="1" smtClean="0">
                <a:solidFill>
                  <a:schemeClr val="tx2"/>
                </a:solidFill>
              </a:rPr>
              <a:t>Загинув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під</a:t>
            </a:r>
            <a:r>
              <a:rPr lang="ru-RU" sz="2000" dirty="0" smtClean="0">
                <a:solidFill>
                  <a:schemeClr val="tx2"/>
                </a:solidFill>
              </a:rPr>
              <a:t> час </a:t>
            </a:r>
            <a:r>
              <a:rPr lang="ru-RU" sz="2000" dirty="0" err="1" smtClean="0">
                <a:solidFill>
                  <a:schemeClr val="tx2"/>
                </a:solidFill>
              </a:rPr>
              <a:t>перемир'я</a:t>
            </a:r>
            <a:r>
              <a:rPr lang="ru-RU" sz="2000" dirty="0" smtClean="0">
                <a:solidFill>
                  <a:schemeClr val="tx2"/>
                </a:solidFill>
              </a:rPr>
              <a:t>, коли рота </a:t>
            </a:r>
            <a:r>
              <a:rPr lang="ru-RU" sz="2000" dirty="0" err="1" smtClean="0">
                <a:solidFill>
                  <a:schemeClr val="tx2"/>
                </a:solidFill>
              </a:rPr>
              <a:t>поверталася</a:t>
            </a:r>
            <a:r>
              <a:rPr lang="ru-RU" sz="2000" dirty="0" smtClean="0">
                <a:solidFill>
                  <a:schemeClr val="tx2"/>
                </a:solidFill>
              </a:rPr>
              <a:t> з </a:t>
            </a:r>
            <a:r>
              <a:rPr lang="ru-RU" sz="2000" dirty="0" err="1" smtClean="0">
                <a:solidFill>
                  <a:schemeClr val="tx2"/>
                </a:solidFill>
              </a:rPr>
              <a:t>бойового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чергування</a:t>
            </a:r>
            <a:r>
              <a:rPr lang="ru-RU" sz="2000" dirty="0" smtClean="0">
                <a:solidFill>
                  <a:schemeClr val="tx2"/>
                </a:solidFill>
              </a:rPr>
              <a:t> на </a:t>
            </a:r>
            <a:r>
              <a:rPr lang="ru-RU" sz="2000" dirty="0" err="1" smtClean="0">
                <a:solidFill>
                  <a:schemeClr val="tx2"/>
                </a:solidFill>
              </a:rPr>
              <a:t>блокпості</a:t>
            </a:r>
            <a:r>
              <a:rPr lang="ru-RU" sz="2000" dirty="0" smtClean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бойовики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несподівано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потрапили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керованою</a:t>
            </a:r>
            <a:r>
              <a:rPr lang="ru-RU" sz="2000" dirty="0" smtClean="0">
                <a:solidFill>
                  <a:schemeClr val="tx2"/>
                </a:solidFill>
              </a:rPr>
              <a:t> ракетою в БМП-2, </a:t>
            </a:r>
            <a:r>
              <a:rPr lang="ru-RU" sz="2000" dirty="0" err="1" smtClean="0">
                <a:solidFill>
                  <a:schemeClr val="tx2"/>
                </a:solidFill>
              </a:rPr>
              <a:t>біля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якої</a:t>
            </a:r>
            <a:r>
              <a:rPr lang="ru-RU" sz="2000" dirty="0" smtClean="0">
                <a:solidFill>
                  <a:schemeClr val="tx2"/>
                </a:solidFill>
              </a:rPr>
              <a:t> стояв </a:t>
            </a:r>
            <a:r>
              <a:rPr lang="ru-RU" sz="2000" dirty="0" err="1" smtClean="0">
                <a:solidFill>
                  <a:schemeClr val="tx2"/>
                </a:solidFill>
              </a:rPr>
              <a:t>Олексій</a:t>
            </a:r>
            <a:r>
              <a:rPr lang="ru-RU" sz="2000" dirty="0" smtClean="0">
                <a:solidFill>
                  <a:schemeClr val="tx2"/>
                </a:solidFill>
              </a:rPr>
              <a:t>. </a:t>
            </a:r>
            <a:r>
              <a:rPr lang="ru-RU" sz="2000" dirty="0" err="1" smtClean="0">
                <a:solidFill>
                  <a:schemeClr val="tx2"/>
                </a:solidFill>
              </a:rPr>
              <a:t>Від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отриманих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важких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поранень</a:t>
            </a:r>
            <a:r>
              <a:rPr lang="ru-RU" sz="2000" dirty="0" smtClean="0">
                <a:solidFill>
                  <a:schemeClr val="tx2"/>
                </a:solidFill>
              </a:rPr>
              <a:t> помер на </a:t>
            </a:r>
            <a:r>
              <a:rPr lang="ru-RU" sz="2000" dirty="0" err="1" smtClean="0">
                <a:solidFill>
                  <a:schemeClr val="tx2"/>
                </a:solidFill>
              </a:rPr>
              <a:t>місці</a:t>
            </a:r>
            <a:r>
              <a:rPr lang="ru-RU" sz="2000" dirty="0" smtClean="0">
                <a:solidFill>
                  <a:schemeClr val="tx2"/>
                </a:solidFill>
              </a:rPr>
              <a:t>.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0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10" y="72985"/>
            <a:ext cx="2792380" cy="3529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76534" y="3429000"/>
            <a:ext cx="823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Ткаченко </a:t>
            </a:r>
            <a:r>
              <a:rPr lang="ru-RU" sz="40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Олександр</a:t>
            </a:r>
            <a:r>
              <a:rPr lang="ru-RU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Григорович</a:t>
            </a:r>
            <a:endParaRPr lang="ru-RU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7260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</a:rPr>
              <a:t>Майор </a:t>
            </a:r>
            <a:r>
              <a:rPr lang="ru-RU" sz="1600" b="1" dirty="0" err="1" smtClean="0">
                <a:solidFill>
                  <a:schemeClr val="tx2"/>
                </a:solidFill>
              </a:rPr>
              <a:t>міліції</a:t>
            </a:r>
            <a:r>
              <a:rPr lang="ru-RU" sz="1600" b="1" dirty="0" smtClean="0">
                <a:solidFill>
                  <a:schemeClr val="tx2"/>
                </a:solidFill>
              </a:rPr>
              <a:t>. </a:t>
            </a:r>
            <a:r>
              <a:rPr lang="ru-RU" sz="1600" b="1" dirty="0" err="1" smtClean="0">
                <a:solidFill>
                  <a:schemeClr val="tx2"/>
                </a:solidFill>
              </a:rPr>
              <a:t>Інспектор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чергової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частини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спеціальної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роти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міліції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спецпідрозділ</a:t>
            </a:r>
            <a:r>
              <a:rPr lang="ru-RU" sz="1600" b="1" dirty="0" smtClean="0">
                <a:solidFill>
                  <a:schemeClr val="tx2"/>
                </a:solidFill>
              </a:rPr>
              <a:t> "Беркут" УМВС </a:t>
            </a:r>
            <a:r>
              <a:rPr lang="ru-RU" sz="1600" b="1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b="1" dirty="0" smtClean="0">
                <a:solidFill>
                  <a:schemeClr val="tx2"/>
                </a:solidFill>
              </a:rPr>
              <a:t> в </a:t>
            </a:r>
            <a:r>
              <a:rPr lang="ru-RU" sz="1600" b="1" dirty="0" err="1" smtClean="0">
                <a:solidFill>
                  <a:schemeClr val="tx2"/>
                </a:solidFill>
              </a:rPr>
              <a:t>Сумській</a:t>
            </a:r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1970, м </a:t>
            </a:r>
            <a:r>
              <a:rPr lang="ru-RU" sz="1600" dirty="0" err="1" smtClean="0">
                <a:solidFill>
                  <a:schemeClr val="tx2"/>
                </a:solidFill>
              </a:rPr>
              <a:t>Суми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Сумська</a:t>
            </a:r>
            <a:r>
              <a:rPr lang="ru-RU" sz="16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і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12 </a:t>
            </a:r>
            <a:r>
              <a:rPr lang="ru-RU" sz="1600" dirty="0" err="1" smtClean="0">
                <a:solidFill>
                  <a:schemeClr val="tx2"/>
                </a:solidFill>
              </a:rPr>
              <a:t>липня</a:t>
            </a:r>
            <a:r>
              <a:rPr lang="ru-RU" sz="1600" dirty="0" smtClean="0">
                <a:solidFill>
                  <a:schemeClr val="tx2"/>
                </a:solidFill>
              </a:rPr>
              <a:t> 2014, м </a:t>
            </a:r>
            <a:r>
              <a:rPr lang="ru-RU" sz="1600" dirty="0" err="1" smtClean="0">
                <a:solidFill>
                  <a:schemeClr val="tx2"/>
                </a:solidFill>
              </a:rPr>
              <a:t>Сіверськ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Донецька</a:t>
            </a:r>
            <a:r>
              <a:rPr lang="ru-RU" sz="1600" dirty="0" smtClean="0">
                <a:solidFill>
                  <a:schemeClr val="tx2"/>
                </a:solidFill>
              </a:rPr>
              <a:t> область.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Обставини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загибелі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dirty="0" smtClean="0">
                <a:solidFill>
                  <a:schemeClr val="tx2"/>
                </a:solidFill>
              </a:rPr>
              <a:t>У </a:t>
            </a:r>
            <a:r>
              <a:rPr lang="ru-RU" sz="1600" dirty="0" err="1" smtClean="0">
                <a:solidFill>
                  <a:schemeClr val="tx2"/>
                </a:solidFill>
              </a:rPr>
              <a:t>районі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Сіверська</a:t>
            </a:r>
            <a:r>
              <a:rPr lang="ru-RU" sz="1600" dirty="0" smtClean="0">
                <a:solidFill>
                  <a:schemeClr val="tx2"/>
                </a:solidFill>
              </a:rPr>
              <a:t> на </a:t>
            </a:r>
            <a:r>
              <a:rPr lang="ru-RU" sz="1600" dirty="0" err="1" smtClean="0">
                <a:solidFill>
                  <a:schemeClr val="tx2"/>
                </a:solidFill>
              </a:rPr>
              <a:t>півночі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Донецької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області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підірвався</a:t>
            </a:r>
            <a:r>
              <a:rPr lang="ru-RU" sz="1600" dirty="0" smtClean="0">
                <a:solidFill>
                  <a:schemeClr val="tx2"/>
                </a:solidFill>
              </a:rPr>
              <a:t> на </a:t>
            </a:r>
            <a:r>
              <a:rPr lang="ru-RU" sz="1600" dirty="0" err="1" smtClean="0">
                <a:solidFill>
                  <a:schemeClr val="tx2"/>
                </a:solidFill>
              </a:rPr>
              <a:t>фугасі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встановленому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бойовиками</a:t>
            </a:r>
            <a:r>
              <a:rPr lang="ru-RU" sz="1600" dirty="0" smtClean="0">
                <a:solidFill>
                  <a:schemeClr val="tx2"/>
                </a:solidFill>
              </a:rPr>
              <a:t>. </a:t>
            </a:r>
            <a:r>
              <a:rPr lang="ru-RU" sz="1600" dirty="0" err="1" smtClean="0">
                <a:solidFill>
                  <a:schemeClr val="tx2"/>
                </a:solidFill>
              </a:rPr>
              <a:t>Автомобіль</a:t>
            </a:r>
            <a:r>
              <a:rPr lang="ru-RU" sz="1600" dirty="0" smtClean="0">
                <a:solidFill>
                  <a:schemeClr val="tx2"/>
                </a:solidFill>
              </a:rPr>
              <a:t> з </a:t>
            </a:r>
            <a:r>
              <a:rPr lang="ru-RU" sz="1600" dirty="0" err="1" smtClean="0">
                <a:solidFill>
                  <a:schemeClr val="tx2"/>
                </a:solidFill>
              </a:rPr>
              <a:t>правоохоронцями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наїхав</a:t>
            </a:r>
            <a:r>
              <a:rPr lang="ru-RU" sz="1600" dirty="0" smtClean="0">
                <a:solidFill>
                  <a:schemeClr val="tx2"/>
                </a:solidFill>
              </a:rPr>
              <a:t> на </a:t>
            </a:r>
            <a:r>
              <a:rPr lang="ru-RU" sz="1600" dirty="0" err="1" smtClean="0">
                <a:solidFill>
                  <a:schemeClr val="tx2"/>
                </a:solidFill>
              </a:rPr>
              <a:t>залишений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бойовиками</a:t>
            </a:r>
            <a:r>
              <a:rPr lang="ru-RU" sz="1600" dirty="0" smtClean="0">
                <a:solidFill>
                  <a:schemeClr val="tx2"/>
                </a:solidFill>
              </a:rPr>
              <a:t> «</a:t>
            </a:r>
            <a:r>
              <a:rPr lang="ru-RU" sz="1600" dirty="0" err="1" smtClean="0">
                <a:solidFill>
                  <a:schemeClr val="tx2"/>
                </a:solidFill>
              </a:rPr>
              <a:t>подарунок</a:t>
            </a:r>
            <a:r>
              <a:rPr lang="ru-RU" sz="1600" dirty="0" smtClean="0">
                <a:solidFill>
                  <a:schemeClr val="tx2"/>
                </a:solidFill>
              </a:rPr>
              <a:t>» - </a:t>
            </a:r>
            <a:r>
              <a:rPr lang="ru-RU" sz="1600" dirty="0" err="1" smtClean="0">
                <a:solidFill>
                  <a:schemeClr val="tx2"/>
                </a:solidFill>
              </a:rPr>
              <a:t>протитанкова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міна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була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закладена</a:t>
            </a:r>
            <a:r>
              <a:rPr lang="ru-RU" sz="1600" dirty="0" smtClean="0">
                <a:solidFill>
                  <a:schemeClr val="tx2"/>
                </a:solidFill>
              </a:rPr>
              <a:t> прямо на </a:t>
            </a:r>
            <a:r>
              <a:rPr lang="ru-RU" sz="1600" dirty="0" err="1" smtClean="0">
                <a:solidFill>
                  <a:schemeClr val="tx2"/>
                </a:solidFill>
              </a:rPr>
              <a:t>центральній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вулиці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міста</a:t>
            </a:r>
            <a:r>
              <a:rPr lang="ru-RU" sz="1600" dirty="0" smtClean="0">
                <a:solidFill>
                  <a:schemeClr val="tx2"/>
                </a:solidFill>
              </a:rPr>
              <a:t>. </a:t>
            </a:r>
            <a:r>
              <a:rPr lang="ru-RU" sz="1600" dirty="0" err="1" smtClean="0">
                <a:solidFill>
                  <a:schemeClr val="tx2"/>
                </a:solidFill>
              </a:rPr>
              <a:t>Олександра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швидко</a:t>
            </a:r>
            <a:r>
              <a:rPr lang="ru-RU" sz="1600" dirty="0" smtClean="0">
                <a:solidFill>
                  <a:schemeClr val="tx2"/>
                </a:solidFill>
              </a:rPr>
              <a:t> доставили в </a:t>
            </a:r>
            <a:r>
              <a:rPr lang="ru-RU" sz="1600" dirty="0" err="1" smtClean="0">
                <a:solidFill>
                  <a:schemeClr val="tx2"/>
                </a:solidFill>
              </a:rPr>
              <a:t>лікарню</a:t>
            </a:r>
            <a:r>
              <a:rPr lang="ru-RU" sz="1600" dirty="0" smtClean="0">
                <a:solidFill>
                  <a:schemeClr val="tx2"/>
                </a:solidFill>
              </a:rPr>
              <a:t>, але </a:t>
            </a:r>
            <a:r>
              <a:rPr lang="ru-RU" sz="1600" dirty="0" err="1" smtClean="0">
                <a:solidFill>
                  <a:schemeClr val="tx2"/>
                </a:solidFill>
              </a:rPr>
              <a:t>поранення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виявилися</a:t>
            </a:r>
            <a:r>
              <a:rPr lang="ru-RU" sz="1600" dirty="0" smtClean="0">
                <a:solidFill>
                  <a:schemeClr val="tx2"/>
                </a:solidFill>
              </a:rPr>
              <a:t> не </a:t>
            </a:r>
            <a:r>
              <a:rPr lang="ru-RU" sz="1600" dirty="0" err="1" smtClean="0">
                <a:solidFill>
                  <a:schemeClr val="tx2"/>
                </a:solidFill>
              </a:rPr>
              <a:t>сумісними</a:t>
            </a:r>
            <a:r>
              <a:rPr lang="ru-RU" sz="1600" dirty="0" smtClean="0">
                <a:solidFill>
                  <a:schemeClr val="tx2"/>
                </a:solidFill>
              </a:rPr>
              <a:t> з </a:t>
            </a:r>
            <a:r>
              <a:rPr lang="ru-RU" sz="1600" dirty="0" err="1" smtClean="0">
                <a:solidFill>
                  <a:schemeClr val="tx2"/>
                </a:solidFill>
              </a:rPr>
              <a:t>життям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i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Сімейний</a:t>
            </a:r>
            <a:r>
              <a:rPr lang="ru-RU" sz="16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стан: </a:t>
            </a:r>
            <a:r>
              <a:rPr lang="ru-RU" sz="1600" dirty="0" err="1" smtClean="0">
                <a:solidFill>
                  <a:schemeClr val="tx2"/>
                </a:solidFill>
              </a:rPr>
              <a:t>Залишилися</a:t>
            </a:r>
            <a:r>
              <a:rPr lang="ru-RU" sz="1600" dirty="0" smtClean="0">
                <a:solidFill>
                  <a:schemeClr val="tx2"/>
                </a:solidFill>
              </a:rPr>
              <a:t> дружина і </a:t>
            </a:r>
            <a:r>
              <a:rPr lang="ru-RU" sz="1600" dirty="0" err="1" smtClean="0">
                <a:solidFill>
                  <a:schemeClr val="tx2"/>
                </a:solidFill>
              </a:rPr>
              <a:t>син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chemeClr val="tx2"/>
                </a:solidFill>
              </a:rPr>
              <a:t>Нагороджений</a:t>
            </a:r>
            <a:r>
              <a:rPr lang="ru-RU" sz="1600" dirty="0" smtClean="0">
                <a:solidFill>
                  <a:schemeClr val="tx2"/>
                </a:solidFill>
              </a:rPr>
              <a:t> медалями: «За </a:t>
            </a:r>
            <a:r>
              <a:rPr lang="ru-RU" sz="1600" dirty="0" err="1" smtClean="0">
                <a:solidFill>
                  <a:schemeClr val="tx2"/>
                </a:solidFill>
              </a:rPr>
              <a:t>сумлінну</a:t>
            </a:r>
            <a:r>
              <a:rPr lang="ru-RU" sz="1600" dirty="0" smtClean="0">
                <a:solidFill>
                  <a:schemeClr val="tx2"/>
                </a:solidFill>
              </a:rPr>
              <a:t> службу» 3 </a:t>
            </a:r>
            <a:r>
              <a:rPr lang="ru-RU" sz="1600" dirty="0" err="1" smtClean="0">
                <a:solidFill>
                  <a:schemeClr val="tx2"/>
                </a:solidFill>
              </a:rPr>
              <a:t>ступеня</a:t>
            </a:r>
            <a:r>
              <a:rPr lang="ru-RU" sz="1600" dirty="0" smtClean="0">
                <a:solidFill>
                  <a:schemeClr val="tx2"/>
                </a:solidFill>
              </a:rPr>
              <a:t>, «За доблесть і </a:t>
            </a:r>
            <a:r>
              <a:rPr lang="ru-RU" sz="1600" dirty="0" err="1" smtClean="0">
                <a:solidFill>
                  <a:schemeClr val="tx2"/>
                </a:solidFill>
              </a:rPr>
              <a:t>відвагу</a:t>
            </a:r>
            <a:r>
              <a:rPr lang="ru-RU" sz="1600" dirty="0" smtClean="0">
                <a:solidFill>
                  <a:schemeClr val="tx2"/>
                </a:solidFill>
              </a:rPr>
              <a:t> в </a:t>
            </a:r>
            <a:r>
              <a:rPr lang="ru-RU" sz="1600" dirty="0" err="1" smtClean="0">
                <a:solidFill>
                  <a:schemeClr val="tx2"/>
                </a:solidFill>
              </a:rPr>
              <a:t>службі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карного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розшуку</a:t>
            </a:r>
            <a:r>
              <a:rPr lang="ru-RU" sz="1600" dirty="0" smtClean="0">
                <a:solidFill>
                  <a:schemeClr val="tx2"/>
                </a:solidFill>
              </a:rPr>
              <a:t>» 2 </a:t>
            </a:r>
            <a:r>
              <a:rPr lang="ru-RU" sz="1600" dirty="0" err="1" smtClean="0">
                <a:solidFill>
                  <a:schemeClr val="tx2"/>
                </a:solidFill>
              </a:rPr>
              <a:t>ступеня</a:t>
            </a:r>
            <a:r>
              <a:rPr lang="ru-RU" sz="1600" dirty="0" smtClean="0">
                <a:solidFill>
                  <a:schemeClr val="tx2"/>
                </a:solidFill>
              </a:rPr>
              <a:t>, «90 </a:t>
            </a:r>
            <a:r>
              <a:rPr lang="ru-RU" sz="1600" dirty="0" err="1" smtClean="0">
                <a:solidFill>
                  <a:schemeClr val="tx2"/>
                </a:solidFill>
              </a:rPr>
              <a:t>років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карному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розшуку</a:t>
            </a:r>
            <a:r>
              <a:rPr lang="ru-RU" sz="1600" dirty="0" smtClean="0">
                <a:solidFill>
                  <a:schemeClr val="tx2"/>
                </a:solidFill>
              </a:rPr>
              <a:t>». Указом президента </a:t>
            </a:r>
            <a:r>
              <a:rPr lang="ru-RU" sz="1600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dirty="0" smtClean="0">
                <a:solidFill>
                  <a:schemeClr val="tx2"/>
                </a:solidFill>
              </a:rPr>
              <a:t> № 619/2014 </a:t>
            </a:r>
            <a:r>
              <a:rPr lang="ru-RU" sz="1600" dirty="0" err="1" smtClean="0">
                <a:solidFill>
                  <a:schemeClr val="tx2"/>
                </a:solidFill>
              </a:rPr>
              <a:t>від</a:t>
            </a:r>
            <a:r>
              <a:rPr lang="ru-RU" sz="1600" dirty="0" smtClean="0">
                <a:solidFill>
                  <a:schemeClr val="tx2"/>
                </a:solidFill>
              </a:rPr>
              <a:t> 26 </a:t>
            </a:r>
            <a:r>
              <a:rPr lang="ru-RU" sz="1600" dirty="0" err="1" smtClean="0">
                <a:solidFill>
                  <a:schemeClr val="tx2"/>
                </a:solidFill>
              </a:rPr>
              <a:t>липня</a:t>
            </a:r>
            <a:r>
              <a:rPr lang="ru-RU" sz="1600" dirty="0" smtClean="0">
                <a:solidFill>
                  <a:schemeClr val="tx2"/>
                </a:solidFill>
              </a:rPr>
              <a:t> 2014, "За </a:t>
            </a:r>
            <a:r>
              <a:rPr lang="ru-RU" sz="1600" dirty="0" err="1" smtClean="0">
                <a:solidFill>
                  <a:schemeClr val="tx2"/>
                </a:solidFill>
              </a:rPr>
              <a:t>особисту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мужність</a:t>
            </a:r>
            <a:r>
              <a:rPr lang="ru-RU" sz="1600" dirty="0" smtClean="0">
                <a:solidFill>
                  <a:schemeClr val="tx2"/>
                </a:solidFill>
              </a:rPr>
              <a:t> і </a:t>
            </a:r>
            <a:r>
              <a:rPr lang="ru-RU" sz="1600" dirty="0" err="1" smtClean="0">
                <a:solidFill>
                  <a:schemeClr val="tx2"/>
                </a:solidFill>
              </a:rPr>
              <a:t>героїзм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err="1" smtClean="0">
                <a:solidFill>
                  <a:schemeClr val="tx2"/>
                </a:solidFill>
              </a:rPr>
              <a:t>проявлені</a:t>
            </a:r>
            <a:r>
              <a:rPr lang="ru-RU" sz="1600" dirty="0" smtClean="0">
                <a:solidFill>
                  <a:schemeClr val="tx2"/>
                </a:solidFill>
              </a:rPr>
              <a:t> у </a:t>
            </a:r>
            <a:r>
              <a:rPr lang="ru-RU" sz="1600" dirty="0" err="1" smtClean="0">
                <a:solidFill>
                  <a:schemeClr val="tx2"/>
                </a:solidFill>
              </a:rPr>
              <a:t>захисті</a:t>
            </a:r>
            <a:r>
              <a:rPr lang="ru-RU" sz="1600" dirty="0" smtClean="0">
                <a:solidFill>
                  <a:schemeClr val="tx2"/>
                </a:solidFill>
              </a:rPr>
              <a:t> державного </a:t>
            </a:r>
            <a:r>
              <a:rPr lang="ru-RU" sz="1600" dirty="0" err="1" smtClean="0">
                <a:solidFill>
                  <a:schemeClr val="tx2"/>
                </a:solidFill>
              </a:rPr>
              <a:t>суверенітету</a:t>
            </a:r>
            <a:r>
              <a:rPr lang="ru-RU" sz="1600" dirty="0" smtClean="0">
                <a:solidFill>
                  <a:schemeClr val="tx2"/>
                </a:solidFill>
              </a:rPr>
              <a:t> та </a:t>
            </a:r>
            <a:r>
              <a:rPr lang="ru-RU" sz="1600" dirty="0" err="1" smtClean="0">
                <a:solidFill>
                  <a:schemeClr val="tx2"/>
                </a:solidFill>
              </a:rPr>
              <a:t>територіальної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цілісності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України</a:t>
            </a:r>
            <a:r>
              <a:rPr lang="ru-RU" sz="1600" dirty="0" smtClean="0">
                <a:solidFill>
                  <a:schemeClr val="tx2"/>
                </a:solidFill>
              </a:rPr>
              <a:t>", </a:t>
            </a:r>
            <a:r>
              <a:rPr lang="ru-RU" sz="1600" dirty="0" err="1" smtClean="0">
                <a:solidFill>
                  <a:schemeClr val="tx2"/>
                </a:solidFill>
              </a:rPr>
              <a:t>нагороджений</a:t>
            </a:r>
            <a:r>
              <a:rPr lang="ru-RU" sz="1600" dirty="0" smtClean="0">
                <a:solidFill>
                  <a:schemeClr val="tx2"/>
                </a:solidFill>
              </a:rPr>
              <a:t> орденом «За </a:t>
            </a:r>
            <a:r>
              <a:rPr lang="ru-RU" sz="1600" dirty="0" err="1" smtClean="0">
                <a:solidFill>
                  <a:schemeClr val="tx2"/>
                </a:solidFill>
              </a:rPr>
              <a:t>мужність</a:t>
            </a:r>
            <a:r>
              <a:rPr lang="ru-RU" sz="1600" dirty="0" smtClean="0">
                <a:solidFill>
                  <a:schemeClr val="tx2"/>
                </a:solidFill>
              </a:rPr>
              <a:t>» </a:t>
            </a:r>
            <a:r>
              <a:rPr lang="en-US" sz="1600" dirty="0" smtClean="0">
                <a:solidFill>
                  <a:schemeClr val="tx2"/>
                </a:solidFill>
              </a:rPr>
              <a:t>I </a:t>
            </a:r>
            <a:r>
              <a:rPr lang="ru-RU" sz="1600" dirty="0" err="1" smtClean="0">
                <a:solidFill>
                  <a:schemeClr val="tx2"/>
                </a:solidFill>
              </a:rPr>
              <a:t>ступеня</a:t>
            </a:r>
            <a:r>
              <a:rPr lang="ru-RU" sz="1600" dirty="0" smtClean="0">
                <a:solidFill>
                  <a:schemeClr val="tx2"/>
                </a:solidFill>
              </a:rPr>
              <a:t> (посмертно).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78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1613</Words>
  <Application>Microsoft Office PowerPoint</Application>
  <PresentationFormat>Широкоэкранный</PresentationFormat>
  <Paragraphs>101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Логозинская</dc:creator>
  <cp:lastModifiedBy>Марина Логозинская</cp:lastModifiedBy>
  <cp:revision>10</cp:revision>
  <dcterms:created xsi:type="dcterms:W3CDTF">2014-12-18T15:28:06Z</dcterms:created>
  <dcterms:modified xsi:type="dcterms:W3CDTF">2014-12-18T16:45:01Z</dcterms:modified>
</cp:coreProperties>
</file>