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D2C2-DC3C-48D9-B191-31A8456A6D4E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9D9-E8B8-4B4E-BFFE-A3077A1734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370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D2C2-DC3C-48D9-B191-31A8456A6D4E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9D9-E8B8-4B4E-BFFE-A3077A1734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841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D2C2-DC3C-48D9-B191-31A8456A6D4E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9D9-E8B8-4B4E-BFFE-A3077A1734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749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D2C2-DC3C-48D9-B191-31A8456A6D4E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9D9-E8B8-4B4E-BFFE-A3077A1734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903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D2C2-DC3C-48D9-B191-31A8456A6D4E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9D9-E8B8-4B4E-BFFE-A3077A1734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35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D2C2-DC3C-48D9-B191-31A8456A6D4E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9D9-E8B8-4B4E-BFFE-A3077A1734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16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D2C2-DC3C-48D9-B191-31A8456A6D4E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9D9-E8B8-4B4E-BFFE-A3077A1734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3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D2C2-DC3C-48D9-B191-31A8456A6D4E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9D9-E8B8-4B4E-BFFE-A3077A1734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06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D2C2-DC3C-48D9-B191-31A8456A6D4E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9D9-E8B8-4B4E-BFFE-A3077A1734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674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D2C2-DC3C-48D9-B191-31A8456A6D4E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9D9-E8B8-4B4E-BFFE-A3077A1734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753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D2C2-DC3C-48D9-B191-31A8456A6D4E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69D9-E8B8-4B4E-BFFE-A3077A1734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19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D2C2-DC3C-48D9-B191-31A8456A6D4E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B69D9-E8B8-4B4E-BFFE-A3077A1734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900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uk.wikipedia.org/wiki/%D0%9B%D0%B0%D1%82%D0%B8%D0%BD%D1%81%D1%8C%D0%BA%D0%B0_%D0%90%D0%BC%D0%B5%D1%80%D0%B8%D0%BA%D0%B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uk.wikipedia.org/wiki/%D0%A3%D1%80%D1%83%D0%B3%D0%B2%D0%B0%D0%B9_(%D1%80%D1%96%D0%BA%D0%B0)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uk.wikipedia.org/wiki/%D0%90%D0%BC%D0%B0%D0%B7%D0%BE%D0%BD%D0%BA%D0%B0_(%D1%80%D1%96%D0%BA%D0%B0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1%D0%B0%D0%BD-%D0%A4%D1%80%D0%B0%D0%BD%D1%81%D0%B8%D1%81%D0%BA%D1%83_(%D1%80%D1%96%D0%BA%D0%B0)" TargetMode="External"/><Relationship Id="rId5" Type="http://schemas.openxmlformats.org/officeDocument/2006/relationships/hyperlink" Target="http://uk.wikipedia.org/wiki/%D0%9F%D0%B0%D1%80%D0%B0%D0%B3%D0%B2%D0%B0%D0%B9_(%D1%80%D1%96%D0%BA%D0%B0)" TargetMode="External"/><Relationship Id="rId4" Type="http://schemas.openxmlformats.org/officeDocument/2006/relationships/hyperlink" Target="http://uk.wikipedia.org/wiki/%D0%9F%D0%B0%D1%80%D0%B0%D0%BD%D0%B0_(%D1%80%D1%96%D0%BA%D0%B0)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B%D0%B0%D0%B7%D1%83%D0%BD%D0%B8" TargetMode="External"/><Relationship Id="rId3" Type="http://schemas.openxmlformats.org/officeDocument/2006/relationships/hyperlink" Target="http://uk.wikipedia.org/wiki/%D0%95%D0%BA%D0%BE%D1%81%D0%B8%D1%81%D1%82%D0%B5%D0%BC%D0%B0" TargetMode="External"/><Relationship Id="rId7" Type="http://schemas.openxmlformats.org/officeDocument/2006/relationships/hyperlink" Target="http://uk.wikipedia.org/wiki/%D0%9F%D1%82%D0%B0%D1%85%D0%B8" TargetMode="External"/><Relationship Id="rId2" Type="http://schemas.openxmlformats.org/officeDocument/2006/relationships/hyperlink" Target="http://uk.wikipedia.org/wiki/%D0%91%D1%96%D0%BE%D1%80%D1%96%D0%B7%D0%BD%D0%BE%D0%BC%D0%B0%D0%BD%D1%96%D1%82%D1%82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7%D0%B5%D0%BC%D0%BD%D0%BE%D0%B2%D0%BE%D0%B4%D0%BD%D1%96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://uk.wikipedia.org/wiki/%D0%A0%D0%B8%D0%B1%D0%B8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uk.wikipedia.org/wiki/%D0%9F%D1%80%D0%B8%D0%BC%D0%B0%D1%82%D0%B8" TargetMode="External"/><Relationship Id="rId9" Type="http://schemas.openxmlformats.org/officeDocument/2006/relationships/hyperlink" Target="http://uk.wikipedia.org/wiki/%D0%91%D1%80%D0%B0%D0%B7%D0%B8%D0%BB%D1%8C%D1%81%D1%8C%D0%BA%D0%B8%D0%B9_%D0%B0%D1%82%D0%BB%D0%B0%D0%BD%D1%82%D0%B8%D1%87%D0%BD%D0%B8%D0%B9_%D0%BB%D1%96%D1%8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C%D0%B0%D0%B7%D0%BE%D0%BD%D1%96%D1%8F" TargetMode="External"/><Relationship Id="rId2" Type="http://schemas.openxmlformats.org/officeDocument/2006/relationships/hyperlink" Target="http://uk.wikipedia.org/wiki/%D0%90%D0%B2%D1%82%D0%BE%D0%B4%D0%BE%D1%80%D0%BE%D0%B3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1%80%D0%B0%D0%B7%D0%B8%D0%BB%D1%8C%D1%81%D1%8C%D0%BA%D0%B0_%D0%BA%D1%83%D1%85%D0%BD%D1%8F" TargetMode="External"/><Relationship Id="rId2" Type="http://schemas.openxmlformats.org/officeDocument/2006/relationships/hyperlink" Target="http://uk.wikipedia.org/wiki/%D0%9A%D0%B0%D1%82%D0%BE%D0%BB%D0%B8%D0%BA%D0%B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E%D1%80%D0%BC%D0%BE%D0%BD%D0%B8" TargetMode="External"/><Relationship Id="rId13" Type="http://schemas.openxmlformats.org/officeDocument/2006/relationships/hyperlink" Target="http://uk.wikipedia.org/wiki/%D0%86%D1%81%D0%BB%D0%B0%D0%BC" TargetMode="External"/><Relationship Id="rId18" Type="http://schemas.openxmlformats.org/officeDocument/2006/relationships/image" Target="../media/image15.jpeg"/><Relationship Id="rId3" Type="http://schemas.openxmlformats.org/officeDocument/2006/relationships/hyperlink" Target="http://uk.wikipedia.org/wiki/%D0%9A%D0%B0%D1%82%D0%BE%D0%BB%D0%B8%D0%BA%D0%B8" TargetMode="External"/><Relationship Id="rId7" Type="http://schemas.openxmlformats.org/officeDocument/2006/relationships/hyperlink" Target="http://uk.wikipedia.org/wiki/%D0%A1%D0%BF%D1%96%D1%80%D0%B8%D1%82%D1%83%D0%B0%D0%BB%D1%96%D0%B7%D0%BC" TargetMode="External"/><Relationship Id="rId12" Type="http://schemas.openxmlformats.org/officeDocument/2006/relationships/hyperlink" Target="http://uk.wikipedia.org/wiki/%D0%AE%D0%B4%D0%B0%D1%97%D0%B7%D0%BC" TargetMode="External"/><Relationship Id="rId17" Type="http://schemas.openxmlformats.org/officeDocument/2006/relationships/hyperlink" Target="http://uk.wikipedia.org/w/index.php?title=%D0%A3%D0%BC%D0%B1%D0%B0%D0%BD%D0%B4%D0%B0&amp;action=edit&amp;redlink=1" TargetMode="External"/><Relationship Id="rId2" Type="http://schemas.openxmlformats.org/officeDocument/2006/relationships/hyperlink" Target="http://uk.wikipedia.org/wiki/%C1%F0%E0%E7%E8%EB%B3%FF#cite_note-13" TargetMode="External"/><Relationship Id="rId16" Type="http://schemas.openxmlformats.org/officeDocument/2006/relationships/hyperlink" Target="http://uk.wikipedia.org/wiki/%D0%9C%D0%B0%D0%BA%D1%83%D0%B1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0%D0%B3%D0%BD%D0%BE%D1%81%D1%82%D0%B8%D0%BA%D0%B8" TargetMode="External"/><Relationship Id="rId11" Type="http://schemas.openxmlformats.org/officeDocument/2006/relationships/hyperlink" Target="http://uk.wikipedia.org/w/index.php?title=%D0%A1%D0%B5%D0%B9%D1%81%D0%BE-%D0%BD%D0%BE-%D1%96%D1%94&amp;action=edit&amp;redlink=1" TargetMode="External"/><Relationship Id="rId5" Type="http://schemas.openxmlformats.org/officeDocument/2006/relationships/hyperlink" Target="http://uk.wikipedia.org/wiki/%D0%90%D1%82%D0%B5%D1%97%D1%81%D1%82%D0%B8" TargetMode="External"/><Relationship Id="rId15" Type="http://schemas.openxmlformats.org/officeDocument/2006/relationships/hyperlink" Target="http://uk.wikipedia.org/w/index.php?title=%D0%9A%D0%B0%D0%BD%D0%B4%D0%BE%D0%BC%D0%B1%D0%BB%D0%B5&amp;action=edit&amp;redlink=1" TargetMode="External"/><Relationship Id="rId10" Type="http://schemas.openxmlformats.org/officeDocument/2006/relationships/hyperlink" Target="http://uk.wikipedia.org/wiki/%D0%91%D1%83%D0%B4%D0%B4%D0%B8%D0%B7%D0%BC" TargetMode="External"/><Relationship Id="rId4" Type="http://schemas.openxmlformats.org/officeDocument/2006/relationships/hyperlink" Target="http://uk.wikipedia.org/wiki/%D0%9F%D1%80%D0%BE%D1%82%D0%B5%D1%81%D1%82%D0%B0%D0%BD%D1%82%D0%B8" TargetMode="External"/><Relationship Id="rId9" Type="http://schemas.openxmlformats.org/officeDocument/2006/relationships/hyperlink" Target="http://uk.wikipedia.org/wiki/%D0%A1%D0%B2%D1%96%D0%B4%D0%BA%D0%B8_%D0%84%D0%B3%D0%BE%D0%B2%D0%B8" TargetMode="External"/><Relationship Id="rId14" Type="http://schemas.openxmlformats.org/officeDocument/2006/relationships/hyperlink" Target="http://uk.wikipedia.org/wiki/%C1%F0%E0%E7%E8%EB%B3%FF#cite_note-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" y="6694"/>
            <a:ext cx="9121080" cy="68513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uk-UA" sz="8800" dirty="0" smtClean="0">
                <a:solidFill>
                  <a:srgbClr val="C00000"/>
                </a:solidFill>
              </a:rPr>
              <a:t>БРАЗИЛІЯ</a:t>
            </a:r>
            <a:endParaRPr lang="uk-UA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6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5557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 smtClean="0"/>
              <a:t>Столиця-</a:t>
            </a:r>
            <a:r>
              <a:rPr lang="uk-UA" sz="2800" dirty="0" smtClean="0"/>
              <a:t> Бразиліа</a:t>
            </a:r>
          </a:p>
          <a:p>
            <a:r>
              <a:rPr lang="uk-UA" sz="2800" dirty="0" smtClean="0"/>
              <a:t>Офіційна </a:t>
            </a:r>
            <a:r>
              <a:rPr lang="uk-UA" sz="2800" dirty="0" err="1" smtClean="0"/>
              <a:t>мова-</a:t>
            </a:r>
            <a:r>
              <a:rPr lang="uk-UA" sz="2800" dirty="0" smtClean="0"/>
              <a:t> Португальська</a:t>
            </a:r>
          </a:p>
          <a:p>
            <a:r>
              <a:rPr lang="uk-UA" sz="2800" dirty="0" smtClean="0"/>
              <a:t>Державний </a:t>
            </a:r>
            <a:r>
              <a:rPr lang="uk-UA" sz="2800" dirty="0" err="1" smtClean="0"/>
              <a:t>устрій-</a:t>
            </a:r>
            <a:r>
              <a:rPr lang="uk-UA" sz="2800" dirty="0" smtClean="0"/>
              <a:t> Федеративна Республіка</a:t>
            </a:r>
          </a:p>
          <a:p>
            <a:r>
              <a:rPr lang="uk-UA" sz="2800" dirty="0" err="1" smtClean="0"/>
              <a:t>Президент-</a:t>
            </a:r>
            <a:r>
              <a:rPr lang="uk-UA" sz="2800" dirty="0" smtClean="0"/>
              <a:t> </a:t>
            </a:r>
            <a:r>
              <a:rPr lang="uk-UA" sz="2800" dirty="0" err="1" smtClean="0"/>
              <a:t>Ділма</a:t>
            </a:r>
            <a:r>
              <a:rPr lang="uk-UA" sz="2800" dirty="0" smtClean="0"/>
              <a:t> </a:t>
            </a:r>
            <a:r>
              <a:rPr lang="uk-UA" sz="2800" dirty="0" err="1" smtClean="0"/>
              <a:t>Руссефф</a:t>
            </a:r>
            <a:endParaRPr lang="uk-UA" sz="2800" dirty="0" smtClean="0"/>
          </a:p>
          <a:p>
            <a:r>
              <a:rPr lang="uk-UA" sz="2800" dirty="0" err="1" smtClean="0"/>
              <a:t>Площа-</a:t>
            </a:r>
            <a:r>
              <a:rPr lang="uk-UA" sz="2800" dirty="0" smtClean="0"/>
              <a:t> 8 514 877 км²</a:t>
            </a:r>
          </a:p>
          <a:p>
            <a:r>
              <a:rPr lang="uk-UA" sz="2800" dirty="0" err="1" smtClean="0"/>
              <a:t>Населення-</a:t>
            </a:r>
            <a:r>
              <a:rPr lang="uk-UA" sz="2800" dirty="0" smtClean="0"/>
              <a:t> 192 376 496 </a:t>
            </a:r>
          </a:p>
          <a:p>
            <a:r>
              <a:rPr lang="uk-UA" sz="2800" dirty="0" err="1" smtClean="0"/>
              <a:t>Густота-</a:t>
            </a:r>
            <a:r>
              <a:rPr lang="uk-UA" sz="2800" dirty="0" smtClean="0"/>
              <a:t> 22/</a:t>
            </a:r>
            <a:r>
              <a:rPr lang="uk-UA" sz="2800" dirty="0" err="1" smtClean="0"/>
              <a:t>км²</a:t>
            </a:r>
            <a:r>
              <a:rPr lang="uk-UA" sz="2800" dirty="0" smtClean="0"/>
              <a:t> </a:t>
            </a:r>
            <a:endParaRPr lang="uk-UA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92" y="41371"/>
            <a:ext cx="36512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C:\Users\User\Desktop\лицей\география\бразилия\395px-Coat_of_arms_of_Brazi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92" y="3589955"/>
            <a:ext cx="2814928" cy="282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06126" y="996530"/>
            <a:ext cx="18261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/>
              <a:t>Прапор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06126" y="4221088"/>
            <a:ext cx="115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/>
              <a:t>Герб</a:t>
            </a:r>
          </a:p>
        </p:txBody>
      </p:sp>
    </p:spTree>
    <p:extLst>
      <p:ext uri="{BB962C8B-B14F-4D97-AF65-F5344CB8AC3E}">
        <p14:creationId xmlns:p14="http://schemas.microsoft.com/office/powerpoint/2010/main" val="397451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323364"/>
            <a:ext cx="3909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</a:rPr>
              <a:t>Географічне положення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23364"/>
            <a:ext cx="45621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Бразилія — найбільша держава </a:t>
            </a:r>
            <a:r>
              <a:rPr lang="uk-UA" sz="2400" u="sng" dirty="0">
                <a:hlinkClick r:id="rId2" tooltip="Латинська Америка"/>
              </a:rPr>
              <a:t>Латинської Америки</a:t>
            </a:r>
            <a:r>
              <a:rPr lang="uk-UA" sz="2400" dirty="0"/>
              <a:t>, що займає майже половину континенту. На півночі межує з Венесуелою, Гайаною, Суринамом, Французькою Гвіаною, на півдні — з Уругваєм, на заході — з Аргентиною, Парагваєм, Болівією і Перу, на північному заході — з Колумбією. На півночі і сході омивається водами Атлантичного океану. Територія — 8511,996 тис. </a:t>
            </a:r>
            <a:r>
              <a:rPr lang="uk-UA" sz="2400" dirty="0" err="1"/>
              <a:t>км²</a:t>
            </a:r>
            <a:r>
              <a:rPr lang="uk-UA" sz="2400" dirty="0"/>
              <a:t>., що становить 5,7 % від усієї суші світу. Бразилія — п'ята за величиною країна </a:t>
            </a:r>
            <a:r>
              <a:rPr lang="uk-UA" sz="2400" dirty="0" smtClean="0"/>
              <a:t>світу.</a:t>
            </a:r>
            <a:endParaRPr lang="uk-UA" sz="2400" dirty="0"/>
          </a:p>
        </p:txBody>
      </p:sp>
      <p:pic>
        <p:nvPicPr>
          <p:cNvPr id="3074" name="Picture 2" descr="C:\Users\User\Desktop\лицей\география\бразилия\11D_map_b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63" y="1268760"/>
            <a:ext cx="4359368" cy="449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2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1209"/>
            <a:ext cx="46085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Для більшої частини території Бразилії характерний теплий тропічний клімат. Середні місячні температури коливаються від 16 до 29 °C; лише на високих східних масивах середня температура липня від 12 до 14 °C; можливі заморозки. Але режим опадів і типи клімату різні. На заході </a:t>
            </a:r>
            <a:r>
              <a:rPr lang="uk-UA" dirty="0" err="1"/>
              <a:t>Амазонії</a:t>
            </a:r>
            <a:r>
              <a:rPr lang="uk-UA" dirty="0"/>
              <a:t> екваторіальний вологий </a:t>
            </a:r>
            <a:r>
              <a:rPr lang="uk-UA" dirty="0" smtClean="0"/>
              <a:t>клімат, </a:t>
            </a:r>
            <a:r>
              <a:rPr lang="uk-UA" dirty="0"/>
              <a:t>на сході </a:t>
            </a:r>
            <a:r>
              <a:rPr lang="uk-UA" dirty="0" err="1"/>
              <a:t>Амазонії</a:t>
            </a:r>
            <a:r>
              <a:rPr lang="uk-UA" dirty="0"/>
              <a:t> і прилягаючих пологих схилах </a:t>
            </a:r>
            <a:r>
              <a:rPr lang="uk-UA" dirty="0" err="1"/>
              <a:t>Ґвіанського</a:t>
            </a:r>
            <a:r>
              <a:rPr lang="uk-UA" dirty="0"/>
              <a:t> і Бразильського нагір'їв — субекваторіальний з посушливим періодом до 3-4 </a:t>
            </a:r>
            <a:r>
              <a:rPr lang="uk-UA" dirty="0" smtClean="0"/>
              <a:t>місяців. </a:t>
            </a:r>
            <a:r>
              <a:rPr lang="uk-UA" dirty="0"/>
              <a:t>У центрі Бразильського плоскогір'я і Пантаналі — субекваторіальний вологий клімат </a:t>
            </a:r>
            <a:r>
              <a:rPr lang="uk-UA" dirty="0" smtClean="0"/>
              <a:t>з </a:t>
            </a:r>
            <a:r>
              <a:rPr lang="uk-UA" dirty="0"/>
              <a:t>великими амплітудами </a:t>
            </a:r>
            <a:r>
              <a:rPr lang="uk-UA" dirty="0" smtClean="0"/>
              <a:t>температур; </a:t>
            </a:r>
            <a:r>
              <a:rPr lang="uk-UA" dirty="0"/>
              <a:t>на північному сході плоскогір'я кількість опадів знижується до 500 мм і менше на рік, а дощі випадають вкрай нерегулярно: це район частих і тривалих посух. На східній околиці клімат тропічний пасатний, жаркий і вологий, з коротким посушливим сезоном. На півдні плоскогір'я постійно вологий клімат, тропічний на плато Парана і субтропічний у піднесених східних районах до півдня від 24° південної широти.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36129" y="121209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/>
              <a:t>Клімат</a:t>
            </a:r>
            <a:endParaRPr lang="uk-UA" sz="4000" dirty="0"/>
          </a:p>
        </p:txBody>
      </p:sp>
      <p:pic>
        <p:nvPicPr>
          <p:cNvPr id="4098" name="Picture 2" descr="Файл:River in the Amazon rain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10632"/>
            <a:ext cx="4224404" cy="316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Файл:Pequi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01" y="838761"/>
            <a:ext cx="3333649" cy="25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7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822" y="0"/>
            <a:ext cx="367240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Територія країни вкрита дуже густою річковою мережею. Уся </a:t>
            </a:r>
            <a:r>
              <a:rPr lang="uk-UA" sz="2000" dirty="0" smtClean="0"/>
              <a:t>частина </a:t>
            </a:r>
            <a:r>
              <a:rPr lang="uk-UA" sz="2000" dirty="0"/>
              <a:t>Бразильського плоскогір'їв зрошуються системою ріки </a:t>
            </a:r>
            <a:r>
              <a:rPr lang="uk-UA" sz="2000" u="sng" dirty="0">
                <a:hlinkClick r:id="rId2" tooltip="Амазонка (ріка)"/>
              </a:rPr>
              <a:t>Амазонка</a:t>
            </a:r>
            <a:r>
              <a:rPr lang="uk-UA" sz="2000" dirty="0"/>
              <a:t>; південь Бразильського плоскогір'я — системами річок</a:t>
            </a:r>
            <a:r>
              <a:rPr lang="uk-UA" sz="2000" u="sng" dirty="0">
                <a:hlinkClick r:id="rId3" tooltip="Уругвай (ріка)"/>
              </a:rPr>
              <a:t>Уругвай</a:t>
            </a:r>
            <a:r>
              <a:rPr lang="uk-UA" sz="2000" dirty="0"/>
              <a:t> і </a:t>
            </a:r>
            <a:r>
              <a:rPr lang="uk-UA" sz="2000" u="sng" dirty="0">
                <a:hlinkClick r:id="rId4" tooltip="Парана (ріка)"/>
              </a:rPr>
              <a:t>Парана</a:t>
            </a:r>
            <a:r>
              <a:rPr lang="uk-UA" sz="2000" dirty="0"/>
              <a:t>, захід — притокою Парани — рікою </a:t>
            </a:r>
            <a:r>
              <a:rPr lang="uk-UA" sz="2000" u="sng" dirty="0">
                <a:hlinkClick r:id="rId5" tooltip="Парагвай (ріка)"/>
              </a:rPr>
              <a:t>Парагвай</a:t>
            </a:r>
            <a:r>
              <a:rPr lang="uk-UA" sz="2000" dirty="0"/>
              <a:t>, схід належить до басейну ріки </a:t>
            </a:r>
            <a:r>
              <a:rPr lang="uk-UA" sz="2000" u="sng" dirty="0">
                <a:hlinkClick r:id="rId6" tooltip="Сан-Франсиску (ріка)"/>
              </a:rPr>
              <a:t>Сан-Франсиску</a:t>
            </a:r>
            <a:r>
              <a:rPr lang="uk-UA" sz="2000" dirty="0"/>
              <a:t>, північно-східна і східна окраїни плоскогір'я зрошуються короткими ріками, що впадають безпосередньо в </a:t>
            </a:r>
            <a:r>
              <a:rPr lang="uk-UA" sz="2000" dirty="0" smtClean="0"/>
              <a:t>Атлантичний. </a:t>
            </a:r>
            <a:r>
              <a:rPr lang="uk-UA" sz="2000" dirty="0"/>
              <a:t>Усі ріки Бразильського плоскогір'я </a:t>
            </a:r>
            <a:r>
              <a:rPr lang="uk-UA" sz="2000" dirty="0" smtClean="0"/>
              <a:t>мають </a:t>
            </a:r>
            <a:r>
              <a:rPr lang="uk-UA" sz="2000" dirty="0"/>
              <a:t>різкі коливання витрат води з бурхливими </a:t>
            </a:r>
            <a:r>
              <a:rPr lang="uk-UA" sz="2000" dirty="0" smtClean="0"/>
              <a:t>паводками, </a:t>
            </a:r>
            <a:r>
              <a:rPr lang="uk-UA" sz="2000" dirty="0"/>
              <a:t>відзначаються порогами і </a:t>
            </a:r>
            <a:r>
              <a:rPr lang="uk-UA" sz="2000" dirty="0" smtClean="0"/>
              <a:t>водоспадами, </a:t>
            </a:r>
            <a:r>
              <a:rPr lang="uk-UA" sz="2000" dirty="0"/>
              <a:t>мають великі запаси </a:t>
            </a:r>
            <a:r>
              <a:rPr lang="uk-UA" sz="2000" dirty="0" smtClean="0"/>
              <a:t>гідроенергії.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260648"/>
            <a:ext cx="2581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Внутрішні води</a:t>
            </a:r>
            <a:endParaRPr lang="uk-UA" sz="2800" dirty="0"/>
          </a:p>
        </p:txBody>
      </p:sp>
      <p:pic>
        <p:nvPicPr>
          <p:cNvPr id="5124" name="Picture 4" descr="http://stat19.privet.ru/lr/0b1722dd5165104f4502c48b4e6b16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06" y="3885281"/>
            <a:ext cx="3966779" cy="297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xa-xa.org/uploads/posts/2011-01/1295855665_1295195262_b1eb82ca2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06" y="807260"/>
            <a:ext cx="3965357" cy="297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9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367240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Вважається, що Бразилія має більше число як наземних хребетних тварин, так і безхребетних, ніж будь-яка інша країна світу. Ця </a:t>
            </a:r>
            <a:r>
              <a:rPr lang="uk-UA" dirty="0" err="1"/>
              <a:t>висока </a:t>
            </a:r>
            <a:r>
              <a:rPr lang="uk-UA" u="sng" dirty="0" err="1">
                <a:hlinkClick r:id="rId2" tooltip="Біорізноманіття"/>
              </a:rPr>
              <a:t>різноманітніст</a:t>
            </a:r>
            <a:r>
              <a:rPr lang="uk-UA" u="sng" dirty="0">
                <a:hlinkClick r:id="rId2" tooltip="Біорізноманіття"/>
              </a:rPr>
              <a:t>ь</a:t>
            </a:r>
            <a:r>
              <a:rPr lang="uk-UA" dirty="0"/>
              <a:t> фауни може бути пояснена значними розмірами країни, а також великою варіацією типів її </a:t>
            </a:r>
            <a:r>
              <a:rPr lang="uk-UA" u="sng" dirty="0">
                <a:hlinkClick r:id="rId3" tooltip="Екосистема"/>
              </a:rPr>
              <a:t>екосистем</a:t>
            </a:r>
            <a:r>
              <a:rPr lang="uk-UA" dirty="0"/>
              <a:t>. </a:t>
            </a:r>
            <a:r>
              <a:rPr lang="uk-UA" dirty="0" smtClean="0"/>
              <a:t>Постійно </a:t>
            </a:r>
            <a:r>
              <a:rPr lang="uk-UA" dirty="0"/>
              <a:t>виявляються нові види, а інші, на жаль, продовжують вимирати. Бразилія має найбільше число </a:t>
            </a:r>
            <a:r>
              <a:rPr lang="uk-UA" dirty="0" err="1"/>
              <a:t>видів </a:t>
            </a:r>
            <a:r>
              <a:rPr lang="uk-UA" u="sng" dirty="0" err="1">
                <a:hlinkClick r:id="rId4" tooltip="Примати"/>
              </a:rPr>
              <a:t>приматів</a:t>
            </a:r>
            <a:r>
              <a:rPr lang="uk-UA" dirty="0"/>
              <a:t> серед всіх </a:t>
            </a:r>
            <a:r>
              <a:rPr lang="uk-UA" dirty="0" smtClean="0"/>
              <a:t>країн, </a:t>
            </a:r>
            <a:r>
              <a:rPr lang="uk-UA" dirty="0"/>
              <a:t>та найбільше число видів прісноводних </a:t>
            </a:r>
            <a:r>
              <a:rPr lang="uk-UA" u="sng" dirty="0">
                <a:hlinkClick r:id="rId5" tooltip="Риби"/>
              </a:rPr>
              <a:t>риб</a:t>
            </a:r>
            <a:r>
              <a:rPr lang="uk-UA" dirty="0"/>
              <a:t> </a:t>
            </a:r>
            <a:r>
              <a:rPr lang="uk-UA" dirty="0" smtClean="0"/>
              <a:t>. </a:t>
            </a:r>
            <a:r>
              <a:rPr lang="uk-UA" dirty="0"/>
              <a:t>Вона займає друге місце за числом видів </a:t>
            </a:r>
            <a:r>
              <a:rPr lang="uk-UA" u="sng" dirty="0">
                <a:hlinkClick r:id="rId6" tooltip="Земноводні"/>
              </a:rPr>
              <a:t>земноводних</a:t>
            </a:r>
            <a:r>
              <a:rPr lang="uk-UA" dirty="0"/>
              <a:t>, третє за числом видів </a:t>
            </a:r>
            <a:r>
              <a:rPr lang="uk-UA" u="sng" dirty="0">
                <a:hlinkClick r:id="rId7" tooltip="Птахи"/>
              </a:rPr>
              <a:t>птахів</a:t>
            </a:r>
            <a:r>
              <a:rPr lang="uk-UA" dirty="0"/>
              <a:t>, і п'яте за числом видів </a:t>
            </a:r>
            <a:r>
              <a:rPr lang="uk-UA" u="sng" dirty="0">
                <a:hlinkClick r:id="rId8" tooltip="Плазуни"/>
              </a:rPr>
              <a:t>плазунів</a:t>
            </a:r>
            <a:r>
              <a:rPr lang="uk-UA" dirty="0"/>
              <a:t>. Багато з видів знаходяться під загрозою, особливо ті, що мешкають в екосистемах, що зараз значною мірою знищені, таких </a:t>
            </a:r>
            <a:r>
              <a:rPr lang="uk-UA" dirty="0" err="1"/>
              <a:t>як</a:t>
            </a:r>
            <a:r>
              <a:rPr lang="uk-UA" u="sng" dirty="0" err="1">
                <a:hlinkClick r:id="rId9" tooltip="Бразильський атлантичний ліс"/>
              </a:rPr>
              <a:t>атлантичний</a:t>
            </a:r>
            <a:r>
              <a:rPr lang="uk-UA" u="sng" dirty="0">
                <a:hlinkClick r:id="rId9" tooltip="Бразильський атлантичний ліс"/>
              </a:rPr>
              <a:t> ліс</a:t>
            </a:r>
            <a:r>
              <a:rPr lang="uk-UA" dirty="0"/>
              <a:t>.</a:t>
            </a:r>
            <a:br>
              <a:rPr lang="uk-UA" dirty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260648"/>
            <a:ext cx="2857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Тваринний світ</a:t>
            </a:r>
            <a:endParaRPr lang="uk-UA" sz="3200" dirty="0"/>
          </a:p>
        </p:txBody>
      </p:sp>
      <p:pic>
        <p:nvPicPr>
          <p:cNvPr id="6146" name="Picture 2" descr="http://images.tour-spb.net/antval/9572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35" y="3933056"/>
            <a:ext cx="3855984" cy="279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venividi.ru/files/img/3851/6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862191"/>
            <a:ext cx="3860109" cy="28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1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05"/>
            <a:ext cx="363589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Основними транспортними шляхами усередині країни є </a:t>
            </a:r>
            <a:r>
              <a:rPr lang="uk-UA" u="sng" dirty="0">
                <a:hlinkClick r:id="rId2" tooltip="Автодорога"/>
              </a:rPr>
              <a:t>автодороги</a:t>
            </a:r>
            <a:r>
              <a:rPr lang="uk-UA" dirty="0"/>
              <a:t>. Система автодоріг досить розвинена та складна. </a:t>
            </a:r>
            <a:r>
              <a:rPr lang="uk-UA" dirty="0" smtClean="0"/>
              <a:t>Залізниці </a:t>
            </a:r>
            <a:r>
              <a:rPr lang="uk-UA" dirty="0"/>
              <a:t>у Бразилії загалом застарілі та використовуються майже виключно для перевезення вантажів</a:t>
            </a:r>
            <a:r>
              <a:rPr lang="uk-UA" dirty="0" smtClean="0"/>
              <a:t>..</a:t>
            </a:r>
            <a:endParaRPr lang="uk-UA" dirty="0"/>
          </a:p>
          <a:p>
            <a:r>
              <a:rPr lang="uk-UA" dirty="0"/>
              <a:t>Морський транспорт традиційно був дуже важливим у Бразилії, хоча зараз він також використовується майже виключно для перевезень вантажів. </a:t>
            </a:r>
            <a:r>
              <a:rPr lang="uk-UA" dirty="0" smtClean="0"/>
              <a:t>Також </a:t>
            </a:r>
            <a:r>
              <a:rPr lang="uk-UA" dirty="0"/>
              <a:t>важливий річковий транспорт, особливо </a:t>
            </a:r>
            <a:r>
              <a:rPr lang="uk-UA" dirty="0" err="1"/>
              <a:t>у </a:t>
            </a:r>
            <a:r>
              <a:rPr lang="uk-UA" u="sng" dirty="0" err="1">
                <a:hlinkClick r:id="rId3" tooltip="Амазонія"/>
              </a:rPr>
              <a:t>Амазон</a:t>
            </a:r>
            <a:r>
              <a:rPr lang="uk-UA" u="sng" dirty="0">
                <a:hlinkClick r:id="rId3" tooltip="Амазонія"/>
              </a:rPr>
              <a:t>ії</a:t>
            </a:r>
            <a:r>
              <a:rPr lang="uk-UA" dirty="0"/>
              <a:t>, де він є основним транспортним засобом. Всього Бразилія має біля 50 тис. км водних шляхів.</a:t>
            </a:r>
          </a:p>
          <a:p>
            <a:r>
              <a:rPr lang="uk-UA" dirty="0"/>
              <a:t>Авіаційний транспорт зараз швидко </a:t>
            </a:r>
            <a:r>
              <a:rPr lang="uk-UA" dirty="0" smtClean="0"/>
              <a:t>розвивається. З </a:t>
            </a:r>
            <a:r>
              <a:rPr lang="uk-UA" dirty="0"/>
              <a:t>південноамериканською інтеграцією очікується, що більше аеропортів відкриються для міжнародних рейсів протягом наступних років.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88639"/>
            <a:ext cx="2234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/>
              <a:t>Транспорт</a:t>
            </a:r>
            <a:endParaRPr lang="uk-UA" sz="3600" dirty="0"/>
          </a:p>
        </p:txBody>
      </p:sp>
      <p:pic>
        <p:nvPicPr>
          <p:cNvPr id="7170" name="Picture 2" descr="http://s007.radikal.ru/i301/1106/ed/33ab49ab1d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9821"/>
            <a:ext cx="4086380" cy="306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renault-club.kiev.ua/forum/uploads/1224879703/med_gallery_12418_121_1004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47869"/>
            <a:ext cx="4168597" cy="27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1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5693"/>
            <a:ext cx="3331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Культура Бразилії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20384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Культура Бразилії перш за все походить від культури Португалії. Португальські колоністи та іммігранти принесли </a:t>
            </a:r>
            <a:r>
              <a:rPr lang="uk-UA" u="sng" dirty="0">
                <a:hlinkClick r:id="rId2" tooltip="Католики"/>
              </a:rPr>
              <a:t>католицьку віру</a:t>
            </a:r>
            <a:r>
              <a:rPr lang="uk-UA" dirty="0"/>
              <a:t>, португальську мову і багато традицій, які все ще мають значний вплив на сучасну бразильську культуру. Як багатонаціональна країна, на її культуру також чинили свій вплив інші народи. Американські індіанці значно вплинули на </a:t>
            </a:r>
            <a:r>
              <a:rPr lang="uk-UA" u="sng" dirty="0">
                <a:hlinkClick r:id="rId3" tooltip="Бразильська кухня"/>
              </a:rPr>
              <a:t>кухню Бразилії</a:t>
            </a:r>
            <a:r>
              <a:rPr lang="uk-UA" dirty="0"/>
              <a:t> та на її мову, а африканці, привезені як раби, в значній мірі вплинули на бразильську музику, танці, кухню. Італійські і німецькі іммігранти, які у великій кількості переселялися до Бразилії, також чинили значний вплив на різні аспекти життя, але їх вплив найсильніший на півдні країни.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90321"/>
            <a:ext cx="3733353" cy="253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656998" cy="272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47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1"/>
            <a:ext cx="35638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Згідно з переписом Бразильського інституту географії та статистики (IBGE</a:t>
            </a:r>
            <a:r>
              <a:rPr lang="uk-UA" u="sng" baseline="30000" dirty="0">
                <a:hlinkClick r:id="rId2"/>
              </a:rPr>
              <a:t>[13]</a:t>
            </a:r>
            <a:r>
              <a:rPr lang="uk-UA" dirty="0"/>
              <a:t>):</a:t>
            </a:r>
          </a:p>
          <a:p>
            <a:pPr lvl="0"/>
            <a:r>
              <a:rPr lang="uk-UA" dirty="0"/>
              <a:t>73,6 % </a:t>
            </a:r>
            <a:r>
              <a:rPr lang="uk-UA" dirty="0" err="1"/>
              <a:t>населення </a:t>
            </a:r>
            <a:r>
              <a:rPr lang="uk-UA" dirty="0"/>
              <a:t>— </a:t>
            </a:r>
            <a:r>
              <a:rPr lang="uk-UA" u="sng" dirty="0">
                <a:hlinkClick r:id="rId3" tooltip="Католики"/>
              </a:rPr>
              <a:t>католики</a:t>
            </a:r>
            <a:r>
              <a:rPr lang="uk-UA" dirty="0"/>
              <a:t> (близько 126 млн).</a:t>
            </a:r>
          </a:p>
          <a:p>
            <a:pPr lvl="0"/>
            <a:r>
              <a:rPr lang="uk-UA" dirty="0"/>
              <a:t>15,4 % — </a:t>
            </a:r>
            <a:r>
              <a:rPr lang="uk-UA" u="sng" dirty="0">
                <a:hlinkClick r:id="rId4" tooltip="Протестанти"/>
              </a:rPr>
              <a:t>протестанти</a:t>
            </a:r>
            <a:r>
              <a:rPr lang="uk-UA" dirty="0"/>
              <a:t> (близько 25 млн).</a:t>
            </a:r>
          </a:p>
          <a:p>
            <a:pPr lvl="0"/>
            <a:r>
              <a:rPr lang="uk-UA" dirty="0"/>
              <a:t>7.4 % населення вважають </a:t>
            </a:r>
            <a:r>
              <a:rPr lang="uk-UA" dirty="0" err="1"/>
              <a:t>себе </a:t>
            </a:r>
            <a:r>
              <a:rPr lang="uk-UA" u="sng" dirty="0" err="1">
                <a:hlinkClick r:id="rId5" tooltip="Атеїсти"/>
              </a:rPr>
              <a:t>атеїстами</a:t>
            </a:r>
            <a:r>
              <a:rPr lang="uk-UA" dirty="0" err="1"/>
              <a:t> або </a:t>
            </a:r>
            <a:r>
              <a:rPr lang="uk-UA" u="sng" dirty="0" err="1">
                <a:hlinkClick r:id="rId6" tooltip="Агностики"/>
              </a:rPr>
              <a:t>агност</a:t>
            </a:r>
            <a:r>
              <a:rPr lang="uk-UA" u="sng" dirty="0">
                <a:hlinkClick r:id="rId6" tooltip="Агностики"/>
              </a:rPr>
              <a:t>иками</a:t>
            </a:r>
            <a:r>
              <a:rPr lang="uk-UA" dirty="0"/>
              <a:t>.</a:t>
            </a:r>
          </a:p>
          <a:p>
            <a:pPr lvl="0"/>
            <a:r>
              <a:rPr lang="uk-UA" dirty="0"/>
              <a:t>1,3 % — </a:t>
            </a:r>
            <a:r>
              <a:rPr lang="uk-UA" u="sng" dirty="0">
                <a:hlinkClick r:id="rId7" tooltip="Спіритуалізм"/>
              </a:rPr>
              <a:t>спіритуалісти</a:t>
            </a:r>
            <a:r>
              <a:rPr lang="uk-UA" dirty="0"/>
              <a:t>.</a:t>
            </a:r>
          </a:p>
          <a:p>
            <a:pPr lvl="0"/>
            <a:r>
              <a:rPr lang="uk-UA" dirty="0"/>
              <a:t>1,8 % — прихильники інших релігій. У тому числі </a:t>
            </a:r>
            <a:r>
              <a:rPr lang="uk-UA" u="sng" dirty="0">
                <a:hlinkClick r:id="rId8" tooltip="Мормони"/>
              </a:rPr>
              <a:t>мормони</a:t>
            </a:r>
            <a:r>
              <a:rPr lang="uk-UA" dirty="0"/>
              <a:t> (900 тис.), </a:t>
            </a:r>
            <a:r>
              <a:rPr lang="uk-UA" u="sng" dirty="0">
                <a:hlinkClick r:id="rId9" tooltip="Свідки Єгови"/>
              </a:rPr>
              <a:t>свідки </a:t>
            </a:r>
            <a:r>
              <a:rPr lang="uk-UA" u="sng" dirty="0" err="1">
                <a:hlinkClick r:id="rId9" tooltip="Свідки Єгови"/>
              </a:rPr>
              <a:t>Єгови</a:t>
            </a:r>
            <a:r>
              <a:rPr lang="uk-UA" dirty="0"/>
              <a:t> (600 тис.), </a:t>
            </a:r>
            <a:r>
              <a:rPr lang="uk-UA" u="sng" dirty="0">
                <a:hlinkClick r:id="rId10" tooltip="Буддизм"/>
              </a:rPr>
              <a:t>буддисти</a:t>
            </a:r>
            <a:r>
              <a:rPr lang="uk-UA" dirty="0"/>
              <a:t> (215 тис.),</a:t>
            </a:r>
            <a:r>
              <a:rPr lang="uk-UA" dirty="0" err="1"/>
              <a:t> </a:t>
            </a:r>
            <a:r>
              <a:rPr lang="uk-UA" u="sng" dirty="0" err="1">
                <a:hlinkClick r:id="rId11" tooltip="Сейсо-но-іє (ще не написана)"/>
              </a:rPr>
              <a:t>сейсо-но-і</a:t>
            </a:r>
            <a:r>
              <a:rPr lang="uk-UA" u="sng" dirty="0">
                <a:hlinkClick r:id="rId11" tooltip="Сейсо-но-іє (ще не написана)"/>
              </a:rPr>
              <a:t>є</a:t>
            </a:r>
            <a:r>
              <a:rPr lang="uk-UA" dirty="0"/>
              <a:t> (151 тис.), </a:t>
            </a:r>
            <a:r>
              <a:rPr lang="uk-UA" u="sng" dirty="0">
                <a:hlinkClick r:id="rId12" tooltip="Юдаїзм"/>
              </a:rPr>
              <a:t>юдаїсти</a:t>
            </a:r>
            <a:r>
              <a:rPr lang="uk-UA" dirty="0"/>
              <a:t> (230 тис.) та</a:t>
            </a:r>
            <a:r>
              <a:rPr lang="uk-UA" u="sng" dirty="0">
                <a:hlinkClick r:id="rId13" tooltip="Іслам"/>
              </a:rPr>
              <a:t>мусульмани</a:t>
            </a:r>
            <a:r>
              <a:rPr lang="uk-UA" dirty="0"/>
              <a:t> (27 тис.) </a:t>
            </a:r>
            <a:r>
              <a:rPr lang="uk-UA" u="sng" baseline="30000" dirty="0">
                <a:hlinkClick r:id="rId14"/>
              </a:rPr>
              <a:t>[14]</a:t>
            </a:r>
            <a:r>
              <a:rPr lang="uk-UA" dirty="0"/>
              <a:t>.</a:t>
            </a:r>
          </a:p>
          <a:p>
            <a:pPr lvl="0"/>
            <a:r>
              <a:rPr lang="uk-UA" dirty="0"/>
              <a:t>0.3 % — прихильники традиційних африканських релігій, таких </a:t>
            </a:r>
            <a:r>
              <a:rPr lang="uk-UA" dirty="0" err="1"/>
              <a:t>як </a:t>
            </a:r>
            <a:r>
              <a:rPr lang="uk-UA" u="sng" dirty="0" err="1">
                <a:hlinkClick r:id="rId15" tooltip="Кандомбле (ще не написана)"/>
              </a:rPr>
              <a:t>кандом</a:t>
            </a:r>
            <a:r>
              <a:rPr lang="uk-UA" u="sng" dirty="0">
                <a:hlinkClick r:id="rId15" tooltip="Кандомбле (ще не написана)"/>
              </a:rPr>
              <a:t>бле</a:t>
            </a:r>
            <a:r>
              <a:rPr lang="uk-UA" dirty="0"/>
              <a:t>, </a:t>
            </a:r>
            <a:r>
              <a:rPr lang="uk-UA" u="sng" dirty="0">
                <a:hlinkClick r:id="rId16" tooltip="Макуба"/>
              </a:rPr>
              <a:t>макуба</a:t>
            </a:r>
            <a:r>
              <a:rPr lang="uk-UA" dirty="0"/>
              <a:t> та </a:t>
            </a:r>
            <a:r>
              <a:rPr lang="uk-UA" u="sng" dirty="0">
                <a:hlinkClick r:id="rId17" tooltip="Умбанда (ще не написана)"/>
              </a:rPr>
              <a:t>умбанда</a:t>
            </a:r>
            <a:r>
              <a:rPr lang="uk-UA" dirty="0"/>
              <a:t>.</a:t>
            </a:r>
          </a:p>
          <a:p>
            <a:pPr lvl="0"/>
            <a:r>
              <a:rPr lang="uk-UA" dirty="0"/>
              <a:t>Деякі сповідують суміш різних релігій, наприклад католицизму, </a:t>
            </a:r>
            <a:r>
              <a:rPr lang="uk-UA" dirty="0" err="1"/>
              <a:t>кандомбле</a:t>
            </a:r>
            <a:r>
              <a:rPr lang="uk-UA" dirty="0"/>
              <a:t> та індіанських релігій.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98259" y="116632"/>
            <a:ext cx="1368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Релігія</a:t>
            </a:r>
            <a:endParaRPr lang="uk-UA" sz="3200" dirty="0"/>
          </a:p>
        </p:txBody>
      </p:sp>
      <p:pic>
        <p:nvPicPr>
          <p:cNvPr id="9218" name="Picture 2" descr="C:\Users\User\Desktop\лицей\география\бразилия\brazil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84" y="1772816"/>
            <a:ext cx="5141405" cy="342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40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115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БРАЗИЛІЯ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БРАЗИЛІЯ</dc:title>
  <dc:creator>User</dc:creator>
  <cp:lastModifiedBy>User</cp:lastModifiedBy>
  <cp:revision>9</cp:revision>
  <dcterms:created xsi:type="dcterms:W3CDTF">2014-01-30T10:05:38Z</dcterms:created>
  <dcterms:modified xsi:type="dcterms:W3CDTF">2014-01-30T10:57:49Z</dcterms:modified>
</cp:coreProperties>
</file>