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94BA1E1-2A84-4731-9C65-A2F2593D6D62}">
          <p14:sldIdLst>
            <p14:sldId id="256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Раздел без заголовка" id="{AF5B3C10-FC55-4BB8-8BFB-0DE731686778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25144"/>
            <a:ext cx="8439472" cy="1743941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7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Володимир Великий</a:t>
            </a:r>
            <a:br>
              <a:rPr lang="uk-UA" sz="7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uk-UA" sz="40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958-1015рр.</a:t>
            </a:r>
            <a:endParaRPr lang="ru-RU" sz="40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568952" cy="27574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archivarium.ru/images/stories/Rus/vladimir-veli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782"/>
            <a:ext cx="4248472" cy="498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566" y="260648"/>
            <a:ext cx="7754713" cy="550669"/>
          </a:xfrm>
          <a:solidFill>
            <a:schemeClr val="tx2">
              <a:lumMod val="40000"/>
              <a:lumOff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ru-RU" sz="3600" dirty="0" err="1" smtClean="0"/>
              <a:t>Реформи</a:t>
            </a:r>
            <a:r>
              <a:rPr lang="ru-RU" sz="3600" dirty="0" smtClean="0"/>
              <a:t> </a:t>
            </a:r>
            <a:r>
              <a:rPr lang="ru-RU" sz="3600" dirty="0" err="1" smtClean="0"/>
              <a:t>Володимира</a:t>
            </a:r>
            <a:r>
              <a:rPr lang="ru-RU" sz="3600" dirty="0" smtClean="0"/>
              <a:t> Великого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750252" y="7471777"/>
            <a:ext cx="7003823" cy="13578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leleky.org/wp-content/uploads/2014/04/Volodymyr-Velykyj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12" y="831252"/>
            <a:ext cx="5813644" cy="60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0389" y="260648"/>
            <a:ext cx="7754713" cy="55066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3600" dirty="0" smtClean="0"/>
              <a:t>Адміністративна реформа</a:t>
            </a:r>
            <a:endParaRPr lang="uk-UA" sz="3600" dirty="0"/>
          </a:p>
        </p:txBody>
      </p:sp>
      <p:pic>
        <p:nvPicPr>
          <p:cNvPr id="3076" name="Picture 4" descr="http://www.vokrugsveta.ru/img/cmn/2007/05/24/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" y="803900"/>
            <a:ext cx="8496945" cy="571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147" y="4209603"/>
            <a:ext cx="8496945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dirty="0"/>
              <a:t>Як і батько, Володимир посадив по великих містах і землях володінь своїх синів, а він їх мав 12. Відтак вони вели ту ж політику, що й батько. Ця реформа зразу ж дала свій позитивний ефект адже було </a:t>
            </a:r>
            <a:r>
              <a:rPr lang="uk-UA" sz="2000" dirty="0" err="1"/>
              <a:t>усунено</a:t>
            </a:r>
            <a:r>
              <a:rPr lang="uk-UA" sz="2000" dirty="0"/>
              <a:t> від влади місцевих князів. Влада тепер, навіть на місцях, була зосереджена виключно у руках династії </a:t>
            </a:r>
            <a:r>
              <a:rPr lang="uk-UA" sz="2000" dirty="0" smtClean="0"/>
              <a:t>Володимира. Зосередження </a:t>
            </a:r>
            <a:r>
              <a:rPr lang="uk-UA" sz="2000" dirty="0"/>
              <a:t>влади в руках однієї князівської родини дало можливість усунути племінний сепаратизм. Відтак Русь стала державою із сильною князівською владою, в якій всі рішення приймалися із єдиного центру.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0451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978304" cy="69468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3600" dirty="0" smtClean="0"/>
              <a:t>Укріплення кордонів Русі</a:t>
            </a:r>
            <a:endParaRPr lang="uk-UA" sz="3600" dirty="0"/>
          </a:p>
        </p:txBody>
      </p:sp>
      <p:pic>
        <p:nvPicPr>
          <p:cNvPr id="4098" name="Picture 2" descr="http://2.bp.blogspot.com/-V7fA67yOPcU/UWgEQse9bNI/AAAAAAAAAB0/ZMbfXo4lR7w/s1600/%25D0%25BA%25D0%25B8%25D1%2597%25D0%25B2%25D1%2581%25D1%258C%25D0%25BA%25D0%25B0+%25D1%2580%25D1%2583%25D1%2581%25D1%25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98790"/>
            <a:ext cx="7390387" cy="59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149" y="4919008"/>
            <a:ext cx="8496944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dirty="0"/>
              <a:t>Замість далеких походів Володимир зосередився на захисті власних володінь. Щоб протистояти загрозі з боку печенігів, він збудував розгалужену мережу укріплень, а також нові міста на південь від Києва. Оборонні війни, на які почав звертати увагу Володимир, лише сприяли зміцненню кордонів Русі.</a:t>
            </a:r>
          </a:p>
          <a:p>
            <a:endParaRPr lang="uk-UA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8149" y="4919008"/>
            <a:ext cx="8496944" cy="171943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uk-UA" dirty="0">
                <a:solidFill>
                  <a:schemeClr val="tx1"/>
                </a:solidFill>
              </a:rPr>
              <a:t>Дуже багато зусиль було витрачено на укріплення південного кордону. </a:t>
            </a:r>
            <a:r>
              <a:rPr lang="uk-UA" dirty="0" smtClean="0">
                <a:solidFill>
                  <a:schemeClr val="tx1"/>
                </a:solidFill>
              </a:rPr>
              <a:t>Печеніги дійшли </a:t>
            </a:r>
            <a:r>
              <a:rPr lang="uk-UA" dirty="0">
                <a:solidFill>
                  <a:schemeClr val="tx1"/>
                </a:solidFill>
              </a:rPr>
              <a:t>тепер до того, що безперервно нападали на прикордонні оселі, захоплюючи навіть час від часу Київ. </a:t>
            </a:r>
            <a:r>
              <a:rPr lang="uk-UA" dirty="0" smtClean="0">
                <a:solidFill>
                  <a:schemeClr val="tx1"/>
                </a:solidFill>
              </a:rPr>
              <a:t>Володимир </a:t>
            </a:r>
            <a:r>
              <a:rPr lang="uk-UA" dirty="0">
                <a:solidFill>
                  <a:schemeClr val="tx1"/>
                </a:solidFill>
              </a:rPr>
              <a:t>особисто на чолі своєї дружини обороняв кордон, зустрічаючи печенігів то під Києвом, то під </a:t>
            </a:r>
            <a:r>
              <a:rPr lang="uk-UA" dirty="0" err="1" smtClean="0">
                <a:solidFill>
                  <a:schemeClr val="tx1"/>
                </a:solidFill>
              </a:rPr>
              <a:t>Переясом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r>
              <a:rPr lang="uk-UA" dirty="0">
                <a:solidFill>
                  <a:schemeClr val="tx1"/>
                </a:solidFill>
              </a:rPr>
              <a:t> лав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577" y="4611231"/>
            <a:ext cx="9150395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dirty="0"/>
              <a:t>Князь також був змушений організувати оборону в інший спосіб: побудувати оборонні укріплення. Він почав розбудовувати прикордонні фортеці. Було побудовано низку городів над річкою Стугною на південь від Києва і над Десною, Трубежем, Сулою на Лівобережжі. Залишки цих укріплень збереглися і по сьогоднішній день. </a:t>
            </a:r>
            <a:r>
              <a:rPr lang="uk-UA" sz="2000" dirty="0" smtClean="0"/>
              <a:t>Відтак</a:t>
            </a:r>
            <a:r>
              <a:rPr lang="uk-UA" sz="2000" dirty="0"/>
              <a:t>, оборонна політика Володимира сприяла визнанню Київської держави. Говорячи сучасною мовою, оборонна реформа сприяла підвищенню статусу Київської держави в очах світової спільноти.</a:t>
            </a:r>
          </a:p>
        </p:txBody>
      </p:sp>
    </p:spTree>
    <p:extLst>
      <p:ext uri="{BB962C8B-B14F-4D97-AF65-F5344CB8AC3E}">
        <p14:creationId xmlns:p14="http://schemas.microsoft.com/office/powerpoint/2010/main" val="14785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54713" cy="550669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3600" dirty="0" smtClean="0"/>
              <a:t>Реформа зовнішньої політики</a:t>
            </a:r>
            <a:endParaRPr lang="uk-UA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http://www.rionews.com.ua/filelib/nws/prep/s419x0-news-1394143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4332"/>
            <a:ext cx="8496944" cy="57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072221"/>
            <a:ext cx="91440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Володимир Великий залишив </a:t>
            </a:r>
            <a:r>
              <a:rPr lang="uk-UA" sz="2000" dirty="0"/>
              <a:t>далекі воєнні походи, які залюбки проводили його попередники. Він пішов за голосом громади, яка вимагала від князя, щоб він беріг народні сили. То ж Володимир вів тільки оборонні війни. Знову порушуючи традицію попередників, він звернув свій погляд на Захід і також додав до своїх володінь землі сучасної західної </a:t>
            </a:r>
            <a:r>
              <a:rPr lang="uk-UA" sz="2000" dirty="0" smtClean="0"/>
              <a:t>України. </a:t>
            </a:r>
            <a:r>
              <a:rPr lang="uk-UA" sz="2000" dirty="0"/>
              <a:t>У</a:t>
            </a:r>
            <a:r>
              <a:rPr lang="uk-UA" sz="2000" dirty="0" smtClean="0"/>
              <a:t> </a:t>
            </a:r>
            <a:r>
              <a:rPr lang="uk-UA" sz="2000" dirty="0"/>
              <a:t>цьому є й</a:t>
            </a:r>
            <a:r>
              <a:rPr lang="uk-UA" sz="2000" dirty="0" smtClean="0"/>
              <a:t> </a:t>
            </a:r>
            <a:r>
              <a:rPr lang="uk-UA" sz="2000" dirty="0"/>
              <a:t>негатив, адже цим було покладено початок довготривалому суперництву з поляками за цей регіон.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935" y="5015229"/>
            <a:ext cx="91440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dirty="0"/>
              <a:t>Важливими були також і зв’язки з західними племенами. Д</a:t>
            </a:r>
            <a:r>
              <a:rPr lang="uk-UA" sz="2000" dirty="0" smtClean="0"/>
              <a:t>уліби</a:t>
            </a:r>
            <a:r>
              <a:rPr lang="uk-UA" sz="2000" dirty="0"/>
              <a:t>, хорвати, </a:t>
            </a:r>
            <a:r>
              <a:rPr lang="uk-UA" sz="2000" dirty="0" smtClean="0"/>
              <a:t>тиверці як </a:t>
            </a:r>
            <a:r>
              <a:rPr lang="uk-UA" sz="2000" dirty="0"/>
              <a:t>союзники брали участь у поході на </a:t>
            </a:r>
            <a:r>
              <a:rPr lang="uk-UA" sz="2000" dirty="0" smtClean="0"/>
              <a:t>Візантію ще за Олега. </a:t>
            </a:r>
            <a:r>
              <a:rPr lang="uk-UA" sz="2000" dirty="0"/>
              <a:t>Потім вони увійшли до складу Київської держави. </a:t>
            </a:r>
            <a:r>
              <a:rPr lang="uk-UA" sz="2000" dirty="0" smtClean="0"/>
              <a:t>Для </a:t>
            </a:r>
            <a:r>
              <a:rPr lang="uk-UA" sz="2000" dirty="0"/>
              <a:t>Русі ц</a:t>
            </a:r>
            <a:r>
              <a:rPr lang="uk-UA" sz="2000" dirty="0" smtClean="0"/>
              <a:t>і </a:t>
            </a:r>
            <a:r>
              <a:rPr lang="uk-UA" sz="2000" dirty="0"/>
              <a:t>землі мали значення передусім як постачальники </a:t>
            </a:r>
            <a:r>
              <a:rPr lang="uk-UA" sz="2000" dirty="0" smtClean="0"/>
              <a:t>солі. Через </a:t>
            </a:r>
            <a:r>
              <a:rPr lang="uk-UA" sz="2000" dirty="0"/>
              <a:t>західні землі проходили також торгові шляхи – на Волинь, до </a:t>
            </a:r>
            <a:r>
              <a:rPr lang="uk-UA" sz="2000" dirty="0" smtClean="0"/>
              <a:t>Польщі, Німеччини та Угорщини</a:t>
            </a:r>
            <a:r>
              <a:rPr lang="uk-UA" sz="2000" dirty="0"/>
              <a:t>. Це було причиною того, що 981 року Володимир пішов походом на Захід і зайняв Перемишль, </a:t>
            </a:r>
            <a:r>
              <a:rPr lang="uk-UA" sz="2000" dirty="0" smtClean="0"/>
              <a:t>Червень </a:t>
            </a:r>
            <a:r>
              <a:rPr lang="uk-UA" sz="2000" dirty="0"/>
              <a:t>та ін.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93096"/>
            <a:ext cx="9262455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dirty="0"/>
              <a:t>У</a:t>
            </a:r>
            <a:r>
              <a:rPr lang="uk-UA" sz="2000" dirty="0" smtClean="0"/>
              <a:t>се </a:t>
            </a:r>
            <a:r>
              <a:rPr lang="uk-UA" sz="2000" dirty="0"/>
              <a:t>це свідчило насамперед про його дипломатичний хист. Володимир також встановив загалом дружні стосунки з поляками, угорцями і чехами. Імовірно, були встановлені зв’язки з Німеччиною, що також мала провідне становище в Європі. В основі цієї західної орієнтації лежало його прагнення підпорядкувати собі головні торгові шляхи на Константинополь – важливий політичний, культурний, торговий центр тогочасної епохи.</a:t>
            </a:r>
          </a:p>
          <a:p>
            <a:r>
              <a:rPr lang="uk-UA" sz="2000" dirty="0"/>
              <a:t>Внаслідок виваженої політики володіння князя стали найбільшими в Європі. Вони загалом охоплювали близько 800 </a:t>
            </a:r>
            <a:r>
              <a:rPr lang="uk-UA" sz="2000" dirty="0" err="1"/>
              <a:t>кв</a:t>
            </a:r>
            <a:r>
              <a:rPr lang="uk-UA" sz="2000" dirty="0"/>
              <a:t>. км.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31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058" y="139431"/>
            <a:ext cx="6114208" cy="55066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3600" dirty="0" smtClean="0"/>
              <a:t>Військова реформа</a:t>
            </a:r>
            <a:endParaRPr lang="uk-UA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2160" y="7677472"/>
            <a:ext cx="8596402" cy="136991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146" name="Picture 2" descr="http://cossackland.org.ua/wp-content/uploads/2012/04/rus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0907"/>
            <a:ext cx="8563268" cy="578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987666"/>
            <a:ext cx="91440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відходу</a:t>
            </a:r>
            <a:r>
              <a:rPr lang="ru-RU" sz="2000" dirty="0"/>
              <a:t> </a:t>
            </a:r>
            <a:r>
              <a:rPr lang="ru-RU" sz="2000" dirty="0" err="1"/>
              <a:t>варягів</a:t>
            </a:r>
            <a:r>
              <a:rPr lang="ru-RU" sz="2000" dirty="0"/>
              <a:t> з </a:t>
            </a:r>
            <a:r>
              <a:rPr lang="ru-RU" sz="2000" dirty="0" err="1"/>
              <a:t>місцевого</a:t>
            </a:r>
            <a:r>
              <a:rPr lang="ru-RU" sz="2000" dirty="0"/>
              <a:t> </a:t>
            </a:r>
            <a:r>
              <a:rPr lang="ru-RU" sz="2000" dirty="0" err="1"/>
              <a:t>елементу</a:t>
            </a:r>
            <a:r>
              <a:rPr lang="ru-RU" sz="2000" dirty="0"/>
              <a:t> </a:t>
            </a:r>
            <a:r>
              <a:rPr lang="ru-RU" sz="2000" dirty="0" err="1" smtClean="0"/>
              <a:t>постала</a:t>
            </a:r>
            <a:r>
              <a:rPr lang="ru-RU" sz="2000" dirty="0" smtClean="0"/>
              <a:t> </a:t>
            </a:r>
            <a:r>
              <a:rPr lang="ru-RU" sz="2000" dirty="0"/>
              <a:t>княжа дружина. </a:t>
            </a:r>
            <a:r>
              <a:rPr lang="ru-RU" sz="2000" dirty="0" err="1"/>
              <a:t>Володимир</a:t>
            </a:r>
            <a:r>
              <a:rPr lang="ru-RU" sz="2000" dirty="0"/>
              <a:t> особливо </a:t>
            </a:r>
            <a:r>
              <a:rPr lang="ru-RU" sz="2000" dirty="0" err="1"/>
              <a:t>дбав</a:t>
            </a:r>
            <a:r>
              <a:rPr lang="ru-RU" sz="2000" dirty="0"/>
              <a:t> про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та </a:t>
            </a:r>
            <a:r>
              <a:rPr lang="ru-RU" sz="2000" dirty="0" err="1"/>
              <a:t>добробут</a:t>
            </a:r>
            <a:r>
              <a:rPr lang="ru-RU" sz="2000" dirty="0"/>
              <a:t>. </a:t>
            </a:r>
            <a:r>
              <a:rPr lang="ru-RU" sz="2000" dirty="0" err="1"/>
              <a:t>Літопис</a:t>
            </a:r>
            <a:r>
              <a:rPr lang="ru-RU" sz="2000" dirty="0"/>
              <a:t> </a:t>
            </a:r>
            <a:r>
              <a:rPr lang="ru-RU" sz="2000" dirty="0" err="1"/>
              <a:t>передає</a:t>
            </a:r>
            <a:r>
              <a:rPr lang="ru-RU" sz="2000" dirty="0"/>
              <a:t> </a:t>
            </a:r>
            <a:r>
              <a:rPr lang="ru-RU" sz="2000" dirty="0" err="1"/>
              <a:t>характерний</a:t>
            </a:r>
            <a:r>
              <a:rPr lang="ru-RU" sz="2000" dirty="0"/>
              <a:t> </a:t>
            </a:r>
            <a:r>
              <a:rPr lang="ru-RU" sz="2000" dirty="0" err="1"/>
              <a:t>епізод</a:t>
            </a:r>
            <a:r>
              <a:rPr lang="ru-RU" sz="2000" dirty="0"/>
              <a:t>. Одного разу дружина почала </a:t>
            </a:r>
            <a:r>
              <a:rPr lang="ru-RU" sz="2000" dirty="0" err="1"/>
              <a:t>нарікати</a:t>
            </a:r>
            <a:r>
              <a:rPr lang="ru-RU" sz="2000" dirty="0"/>
              <a:t> для князя</a:t>
            </a:r>
            <a:r>
              <a:rPr lang="ru-RU" sz="2000" i="1" dirty="0"/>
              <a:t>: "Лихо нашим головам – </a:t>
            </a:r>
            <a:r>
              <a:rPr lang="ru-RU" sz="2000" i="1" dirty="0" err="1"/>
              <a:t>мусимо</a:t>
            </a:r>
            <a:r>
              <a:rPr lang="ru-RU" sz="2000" i="1" dirty="0"/>
              <a:t> </a:t>
            </a:r>
            <a:r>
              <a:rPr lang="ru-RU" sz="2000" i="1" dirty="0" err="1"/>
              <a:t>їсти</a:t>
            </a:r>
            <a:r>
              <a:rPr lang="ru-RU" sz="2000" i="1" dirty="0"/>
              <a:t> </a:t>
            </a:r>
            <a:r>
              <a:rPr lang="ru-RU" sz="2000" i="1" dirty="0" err="1"/>
              <a:t>дерев’яними</a:t>
            </a:r>
            <a:r>
              <a:rPr lang="ru-RU" sz="2000" i="1" dirty="0"/>
              <a:t> ложками, не </a:t>
            </a:r>
            <a:r>
              <a:rPr lang="ru-RU" sz="2000" i="1" dirty="0" err="1"/>
              <a:t>срібними</a:t>
            </a:r>
            <a:r>
              <a:rPr lang="ru-RU" sz="2000" i="1" dirty="0"/>
              <a:t>"</a:t>
            </a:r>
            <a:r>
              <a:rPr lang="ru-RU" sz="2000" dirty="0"/>
              <a:t>. </a:t>
            </a:r>
            <a:r>
              <a:rPr lang="ru-RU" sz="2000" dirty="0" err="1"/>
              <a:t>Тоді</a:t>
            </a:r>
            <a:r>
              <a:rPr lang="ru-RU" sz="2000" dirty="0"/>
              <a:t> князь наказав </a:t>
            </a:r>
            <a:r>
              <a:rPr lang="ru-RU" sz="2000" dirty="0" err="1"/>
              <a:t>викувати</a:t>
            </a:r>
            <a:r>
              <a:rPr lang="ru-RU" sz="2000" dirty="0"/>
              <a:t> для </a:t>
            </a:r>
            <a:r>
              <a:rPr lang="ru-RU" sz="2000" dirty="0" err="1"/>
              <a:t>дружини</a:t>
            </a:r>
            <a:r>
              <a:rPr lang="ru-RU" sz="2000" dirty="0"/>
              <a:t> </a:t>
            </a:r>
            <a:r>
              <a:rPr lang="ru-RU" sz="2000" dirty="0" err="1"/>
              <a:t>срібні</a:t>
            </a:r>
            <a:r>
              <a:rPr lang="ru-RU" sz="2000" dirty="0"/>
              <a:t> ложки і при тому сказав</a:t>
            </a:r>
            <a:r>
              <a:rPr lang="ru-RU" sz="2000" i="1" dirty="0"/>
              <a:t>: "</a:t>
            </a:r>
            <a:r>
              <a:rPr lang="ru-RU" sz="2000" i="1" dirty="0" err="1"/>
              <a:t>Сріблом</a:t>
            </a:r>
            <a:r>
              <a:rPr lang="ru-RU" sz="2000" i="1" dirty="0"/>
              <a:t> і золотом не </a:t>
            </a:r>
            <a:r>
              <a:rPr lang="ru-RU" sz="2000" i="1" dirty="0" err="1"/>
              <a:t>здобуду</a:t>
            </a:r>
            <a:r>
              <a:rPr lang="ru-RU" sz="2000" i="1" dirty="0"/>
              <a:t> </a:t>
            </a:r>
            <a:r>
              <a:rPr lang="ru-RU" sz="2000" i="1" dirty="0" err="1"/>
              <a:t>дружини</a:t>
            </a:r>
            <a:r>
              <a:rPr lang="ru-RU" sz="2000" i="1" dirty="0"/>
              <a:t>, але дружиною </a:t>
            </a:r>
            <a:r>
              <a:rPr lang="ru-RU" sz="2000" i="1" dirty="0" err="1"/>
              <a:t>здобуду</a:t>
            </a:r>
            <a:r>
              <a:rPr lang="ru-RU" sz="2000" i="1" dirty="0"/>
              <a:t> </a:t>
            </a:r>
            <a:r>
              <a:rPr lang="ru-RU" sz="2000" i="1" dirty="0" err="1"/>
              <a:t>срібло</a:t>
            </a:r>
            <a:r>
              <a:rPr lang="ru-RU" sz="2000" i="1" dirty="0"/>
              <a:t> і </a:t>
            </a:r>
            <a:r>
              <a:rPr lang="ru-RU" sz="2000" i="1" dirty="0" err="1"/>
              <a:t>злото</a:t>
            </a:r>
            <a:r>
              <a:rPr lang="ru-RU" sz="2000" i="1" dirty="0"/>
              <a:t>!"</a:t>
            </a:r>
            <a:r>
              <a:rPr lang="ru-RU" sz="2000" dirty="0"/>
              <a:t>.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епізод</a:t>
            </a:r>
            <a:r>
              <a:rPr lang="ru-RU" sz="2000" dirty="0"/>
              <a:t> </a:t>
            </a:r>
            <a:r>
              <a:rPr lang="ru-RU" sz="2000" dirty="0" err="1"/>
              <a:t>показує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Володимир</a:t>
            </a:r>
            <a:r>
              <a:rPr lang="ru-RU" sz="2000" dirty="0"/>
              <a:t> особливо </a:t>
            </a:r>
            <a:r>
              <a:rPr lang="ru-RU" sz="2000" dirty="0" err="1"/>
              <a:t>дбав</a:t>
            </a:r>
            <a:r>
              <a:rPr lang="ru-RU" sz="2000" dirty="0"/>
              <a:t> про </a:t>
            </a:r>
            <a:r>
              <a:rPr lang="ru-RU" sz="2000" dirty="0" err="1"/>
              <a:t>боєздатність</a:t>
            </a:r>
            <a:r>
              <a:rPr lang="ru-RU" sz="2000" dirty="0"/>
              <a:t> і </a:t>
            </a:r>
            <a:r>
              <a:rPr lang="ru-RU" sz="2000" dirty="0" err="1"/>
              <a:t>благополуччя</a:t>
            </a:r>
            <a:r>
              <a:rPr lang="ru-RU" sz="2000" dirty="0"/>
              <a:t> </a:t>
            </a:r>
            <a:r>
              <a:rPr lang="ru-RU" sz="2000" dirty="0" err="1"/>
              <a:t>війська</a:t>
            </a:r>
            <a:r>
              <a:rPr lang="ru-RU" sz="2000" dirty="0"/>
              <a:t>. </a:t>
            </a:r>
            <a:r>
              <a:rPr lang="ru-RU" sz="2000" dirty="0" err="1" smtClean="0"/>
              <a:t>Тож</a:t>
            </a:r>
            <a:r>
              <a:rPr lang="ru-RU" sz="2000" dirty="0" smtClean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реформи</a:t>
            </a:r>
            <a:r>
              <a:rPr lang="ru-RU" sz="2000" dirty="0"/>
              <a:t> </a:t>
            </a:r>
            <a:r>
              <a:rPr lang="ru-RU" sz="2000" dirty="0" err="1"/>
              <a:t>саме</a:t>
            </a:r>
            <a:r>
              <a:rPr lang="ru-RU" sz="2000" dirty="0"/>
              <a:t> собою </a:t>
            </a:r>
            <a:r>
              <a:rPr lang="ru-RU" sz="2000" dirty="0" err="1"/>
              <a:t>очевидне</a:t>
            </a:r>
            <a:r>
              <a:rPr lang="ru-RU" sz="2000" dirty="0"/>
              <a:t> – </a:t>
            </a:r>
            <a:r>
              <a:rPr lang="ru-RU" sz="2000" dirty="0" err="1"/>
              <a:t>адже</a:t>
            </a:r>
            <a:r>
              <a:rPr lang="ru-RU" sz="2000" dirty="0"/>
              <a:t> без </a:t>
            </a:r>
            <a:r>
              <a:rPr lang="ru-RU" sz="2000" dirty="0" err="1"/>
              <a:t>боєздатної</a:t>
            </a:r>
            <a:r>
              <a:rPr lang="ru-RU" sz="2000" dirty="0"/>
              <a:t> </a:t>
            </a:r>
            <a:r>
              <a:rPr lang="ru-RU" sz="2000" dirty="0" err="1"/>
              <a:t>армії</a:t>
            </a:r>
            <a:r>
              <a:rPr lang="ru-RU" sz="2000" dirty="0"/>
              <a:t> </a:t>
            </a:r>
            <a:r>
              <a:rPr lang="ru-RU" sz="2000" dirty="0" err="1"/>
              <a:t>годі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думати</a:t>
            </a:r>
            <a:r>
              <a:rPr lang="ru-RU" sz="2000" dirty="0"/>
              <a:t> про </a:t>
            </a:r>
            <a:r>
              <a:rPr lang="ru-RU" sz="2000" dirty="0" err="1"/>
              <a:t>свій</a:t>
            </a:r>
            <a:r>
              <a:rPr lang="ru-RU" sz="2000" dirty="0"/>
              <a:t> авторитет, а значить, про </a:t>
            </a:r>
            <a:r>
              <a:rPr lang="ru-RU" sz="2000" dirty="0" err="1"/>
              <a:t>перетворення</a:t>
            </a:r>
            <a:r>
              <a:rPr lang="ru-RU" sz="2000" dirty="0"/>
              <a:t> </a:t>
            </a:r>
            <a:r>
              <a:rPr lang="ru-RU" sz="2000" dirty="0" err="1"/>
              <a:t>Русі</a:t>
            </a:r>
            <a:r>
              <a:rPr lang="ru-RU" sz="2000" dirty="0"/>
              <a:t> на </a:t>
            </a:r>
            <a:r>
              <a:rPr lang="ru-RU" sz="2000" dirty="0" err="1"/>
              <a:t>могутню</a:t>
            </a:r>
            <a:r>
              <a:rPr lang="ru-RU" sz="2000" dirty="0"/>
              <a:t> державу.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2902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690272" cy="550669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>
              <a:tabLst>
                <a:tab pos="6100763" algn="l"/>
              </a:tabLst>
            </a:pPr>
            <a:r>
              <a:rPr lang="uk-UA" sz="3600" dirty="0" smtClean="0"/>
              <a:t>Фінансова реформа</a:t>
            </a:r>
            <a:endParaRPr lang="uk-UA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157192"/>
            <a:ext cx="9144000" cy="1715642"/>
          </a:xfrm>
        </p:spPr>
        <p:txBody>
          <a:bodyPr/>
          <a:lstStyle/>
          <a:p>
            <a:pPr algn="l"/>
            <a:r>
              <a:rPr lang="uk-UA" dirty="0"/>
              <a:t>Володимир розпорядився карбувати золоті та срібні гроші – золоті монети "</a:t>
            </a:r>
            <a:r>
              <a:rPr lang="uk-UA" dirty="0" err="1"/>
              <a:t>златники</a:t>
            </a:r>
            <a:r>
              <a:rPr lang="uk-UA" dirty="0"/>
              <a:t>" і срібні монети – "срібники". На аверсі цих монет поміщено зображення Володимира, а також напис: "Володимир на столі, а се його злато (</a:t>
            </a:r>
            <a:r>
              <a:rPr lang="uk-UA" dirty="0" err="1"/>
              <a:t>сребро</a:t>
            </a:r>
            <a:r>
              <a:rPr lang="uk-UA" dirty="0"/>
              <a:t>). Ця реформа дозволила значно зміцнити становище Київської Русі.</a:t>
            </a:r>
          </a:p>
        </p:txBody>
      </p:sp>
      <p:pic>
        <p:nvPicPr>
          <p:cNvPr id="7170" name="Picture 2" descr="http://his.img.pravda.com/images/doc/f/e/feb56b6-020-sribny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83324"/>
            <a:ext cx="8496945" cy="42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ravel-in-time.org/wp-content/uploads/2013/06/Zlat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883323"/>
            <a:ext cx="8496945" cy="42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029"/>
            <a:ext cx="9144000" cy="68658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2400" dirty="0" smtClean="0"/>
              <a:t>Вшанування </a:t>
            </a:r>
            <a:r>
              <a:rPr lang="uk-UA" sz="2400" dirty="0" err="1" smtClean="0"/>
              <a:t>пам</a:t>
            </a:r>
            <a:r>
              <a:rPr lang="en-US" sz="2400" dirty="0" smtClean="0"/>
              <a:t>’</a:t>
            </a:r>
            <a:r>
              <a:rPr lang="uk-UA" sz="2400" dirty="0" smtClean="0"/>
              <a:t>яті Володимира Великого</a:t>
            </a:r>
            <a:endParaRPr lang="uk-UA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2400" dirty="0"/>
          </a:p>
        </p:txBody>
      </p:sp>
      <p:pic>
        <p:nvPicPr>
          <p:cNvPr id="7" name="Picture 2" descr="http://dyvensvit.org/media/gallery/full/v/v/v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8" y="714609"/>
            <a:ext cx="8490686" cy="55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8678" y="5769661"/>
            <a:ext cx="56886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dirty="0" err="1" smtClean="0">
                <a:solidFill>
                  <a:schemeClr val="tx2"/>
                </a:solidFill>
              </a:rPr>
              <a:t>Пам</a:t>
            </a:r>
            <a:r>
              <a:rPr lang="en-US" sz="2400" dirty="0" smtClean="0">
                <a:solidFill>
                  <a:schemeClr val="tx2"/>
                </a:solidFill>
              </a:rPr>
              <a:t>’</a:t>
            </a:r>
            <a:r>
              <a:rPr lang="uk-UA" sz="2400" dirty="0" err="1" smtClean="0">
                <a:solidFill>
                  <a:schemeClr val="tx2"/>
                </a:solidFill>
              </a:rPr>
              <a:t>ятник</a:t>
            </a:r>
            <a:r>
              <a:rPr lang="uk-UA" sz="2400" dirty="0" smtClean="0">
                <a:solidFill>
                  <a:schemeClr val="tx2"/>
                </a:solidFill>
              </a:rPr>
              <a:t> у </a:t>
            </a:r>
            <a:r>
              <a:rPr lang="uk-UA" sz="2400" dirty="0" err="1" smtClean="0">
                <a:solidFill>
                  <a:schemeClr val="tx2"/>
                </a:solidFill>
              </a:rPr>
              <a:t>Ланівцях</a:t>
            </a:r>
            <a:r>
              <a:rPr lang="uk-UA" sz="2400" dirty="0" smtClean="0">
                <a:solidFill>
                  <a:schemeClr val="tx2"/>
                </a:solidFill>
              </a:rPr>
              <a:t>, Тернопільська обл.</a:t>
            </a:r>
            <a:endParaRPr lang="uk-UA" sz="2400" dirty="0">
              <a:solidFill>
                <a:schemeClr val="tx2"/>
              </a:solidFill>
            </a:endParaRPr>
          </a:p>
        </p:txBody>
      </p:sp>
      <p:pic>
        <p:nvPicPr>
          <p:cNvPr id="8196" name="Picture 4" descr="http://turson.at.ua/VLADIMIR/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3499"/>
          <a:stretch/>
        </p:blipFill>
        <p:spPr bwMode="auto">
          <a:xfrm>
            <a:off x="2442639" y="-2372438"/>
            <a:ext cx="4824536" cy="55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69299" y="3400668"/>
            <a:ext cx="568863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/>
              <a:t>Памя</a:t>
            </a:r>
            <a:r>
              <a:rPr lang="en-US" sz="2400" dirty="0" smtClean="0"/>
              <a:t>’</a:t>
            </a:r>
            <a:r>
              <a:rPr lang="uk-UA" sz="2400" dirty="0" err="1" smtClean="0"/>
              <a:t>тник</a:t>
            </a:r>
            <a:r>
              <a:rPr lang="uk-UA" sz="2400" dirty="0" smtClean="0"/>
              <a:t> у Києві</a:t>
            </a:r>
            <a:endParaRPr lang="uk-UA" sz="2400" dirty="0"/>
          </a:p>
        </p:txBody>
      </p:sp>
      <p:pic>
        <p:nvPicPr>
          <p:cNvPr id="8200" name="Picture 8" descr="http://upload.wikimedia.org/wikipedia/commons/thumb/1/1c/London_St_Volodymyr_Statue.jpg/200px-London_St_Volodymyr_Stat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82" y="-1318794"/>
            <a:ext cx="4867894" cy="547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36506" y="968681"/>
            <a:ext cx="568863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/>
              <a:t>Пам</a:t>
            </a:r>
            <a:r>
              <a:rPr lang="en-US" sz="2400" dirty="0" smtClean="0"/>
              <a:t>’</a:t>
            </a:r>
            <a:r>
              <a:rPr lang="uk-UA" sz="2400" dirty="0" err="1" smtClean="0"/>
              <a:t>ятник</a:t>
            </a:r>
            <a:r>
              <a:rPr lang="uk-UA" sz="2400" dirty="0" smtClean="0"/>
              <a:t> у Лондоні</a:t>
            </a:r>
            <a:endParaRPr lang="uk-UA" sz="2400" dirty="0"/>
          </a:p>
        </p:txBody>
      </p:sp>
      <p:sp>
        <p:nvSpPr>
          <p:cNvPr id="10" name="AutoShape 10" descr="http://pics.livejournal.com/mr_brut/pic/00ahbgx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sz="24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375" y="-2236589"/>
            <a:ext cx="8490687" cy="5501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8678" y="1187375"/>
            <a:ext cx="773474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/>
              <a:t>Пам</a:t>
            </a:r>
            <a:r>
              <a:rPr lang="en-US" sz="2400" dirty="0" smtClean="0"/>
              <a:t>’</a:t>
            </a:r>
            <a:r>
              <a:rPr lang="uk-UA" sz="2400" dirty="0" err="1" smtClean="0"/>
              <a:t>ятник</a:t>
            </a:r>
            <a:r>
              <a:rPr lang="uk-UA" sz="2400" dirty="0" smtClean="0"/>
              <a:t> у Переяславі-Хмельницькому</a:t>
            </a:r>
            <a:endParaRPr lang="uk-UA" sz="2400" dirty="0"/>
          </a:p>
        </p:txBody>
      </p:sp>
      <p:sp>
        <p:nvSpPr>
          <p:cNvPr id="13" name="AutoShape 12" descr="http://upload.wikimedia.org/wikipedia/uk/a/a8/%D0%91%D1%96%D0%BB%D0%B3%D0%BE%D1%80%D0%BE%D0%B4_%D0%9F%D0%B0%D0%BC'%D1%8F%D1%82%D0%BD%D0%B8%D0%BA_%D0%BA%D0%BD%D1%8F%D0%B7%D1%8E_%D0%92%D0%BE%D0%BB%D0%BE%D0%B4%D0%B8%D0%BC%D0%B8%D1%80%D1%83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8019" y="-1323528"/>
            <a:ext cx="4474046" cy="55008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69299" y="2006820"/>
            <a:ext cx="626469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/>
              <a:t>Пам</a:t>
            </a:r>
            <a:r>
              <a:rPr lang="en-US" sz="2400" dirty="0" smtClean="0"/>
              <a:t>’</a:t>
            </a:r>
            <a:r>
              <a:rPr lang="uk-UA" sz="2400" dirty="0" err="1" smtClean="0"/>
              <a:t>ятник</a:t>
            </a:r>
            <a:r>
              <a:rPr lang="uk-UA" sz="2400" dirty="0" smtClean="0"/>
              <a:t> у Білгороді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037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4626" y="4293096"/>
            <a:ext cx="7734747" cy="2325980"/>
          </a:xfr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/>
            <a:r>
              <a:rPr lang="vi-VN" b="1" dirty="0"/>
              <a:t>Володимир </a:t>
            </a:r>
            <a:r>
              <a:rPr lang="en-US" b="1" dirty="0"/>
              <a:t>I </a:t>
            </a:r>
            <a:r>
              <a:rPr lang="vi-VN" b="1" dirty="0"/>
              <a:t>Святославич</a:t>
            </a:r>
            <a:r>
              <a:rPr lang="vi-VN" dirty="0"/>
              <a:t>  </a:t>
            </a:r>
            <a:r>
              <a:rPr lang="vi-VN" dirty="0" smtClean="0"/>
              <a:t>—</a:t>
            </a:r>
            <a:r>
              <a:rPr lang="vi-VN" dirty="0"/>
              <a:t> </a:t>
            </a:r>
            <a:r>
              <a:rPr lang="vi-VN" dirty="0" smtClean="0"/>
              <a:t>руський</a:t>
            </a:r>
            <a:r>
              <a:rPr lang="uk-UA" dirty="0" smtClean="0"/>
              <a:t> </a:t>
            </a:r>
            <a:r>
              <a:rPr lang="vi-VN" dirty="0" smtClean="0"/>
              <a:t>державний </a:t>
            </a:r>
            <a:r>
              <a:rPr lang="vi-VN" dirty="0"/>
              <a:t>і політичний діяч з варязької династії Рюриковичів, князь новгородський </a:t>
            </a:r>
            <a:r>
              <a:rPr lang="vi-VN" dirty="0" smtClean="0"/>
              <a:t>(</a:t>
            </a:r>
            <a:r>
              <a:rPr lang="vi-VN" dirty="0"/>
              <a:t> 969-978, 979-988),Великий князь Київський (980-1015). Наймолодший та незаконнонароджений син Святослава </a:t>
            </a:r>
            <a:r>
              <a:rPr lang="en-US" dirty="0"/>
              <a:t>I </a:t>
            </a:r>
            <a:r>
              <a:rPr lang="vi-VN" dirty="0" smtClean="0"/>
              <a:t>Хороброго, </a:t>
            </a:r>
            <a:r>
              <a:rPr lang="vi-VN" dirty="0"/>
              <a:t>та його коханки — ключниці його матері княгині Ольги </a:t>
            </a:r>
            <a:r>
              <a:rPr lang="vi-VN" dirty="0" smtClean="0"/>
              <a:t>Малуші</a:t>
            </a:r>
            <a:r>
              <a:rPr lang="uk-UA" dirty="0" smtClean="0"/>
              <a:t>. </a:t>
            </a:r>
            <a:r>
              <a:rPr lang="vi-VN" dirty="0" smtClean="0"/>
              <a:t>Канонізований</a:t>
            </a:r>
            <a:r>
              <a:rPr lang="vi-VN" dirty="0"/>
              <a:t> Католицькою і Православною церквами як </a:t>
            </a:r>
            <a:r>
              <a:rPr lang="vi-VN" dirty="0" smtClean="0"/>
              <a:t>Святий</a:t>
            </a:r>
            <a:r>
              <a:rPr lang="uk-UA" dirty="0" smtClean="0"/>
              <a:t> </a:t>
            </a:r>
            <a:r>
              <a:rPr lang="vi-VN" dirty="0" smtClean="0"/>
              <a:t>рівноапостольний</a:t>
            </a:r>
            <a:r>
              <a:rPr lang="vi-VN" dirty="0"/>
              <a:t> князь Володимир. Відомий також як Володимир Великий, Володимир Святий, Володимир.</a:t>
            </a:r>
            <a:endParaRPr lang="ru-RU" dirty="0"/>
          </a:p>
        </p:txBody>
      </p:sp>
      <p:sp>
        <p:nvSpPr>
          <p:cNvPr id="4" name="AutoShape 4" descr="http://russia.rin.ru/pictures/6708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810000" cy="374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275"/>
            <a:ext cx="3038475" cy="381000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www.oboznik.ru/wp-content/uploads/2012/12/2-24.jpg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8" r="26502"/>
          <a:stretch/>
        </p:blipFill>
        <p:spPr bwMode="auto">
          <a:xfrm>
            <a:off x="5923387" y="114682"/>
            <a:ext cx="2825077" cy="3746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8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8496944" cy="16226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000" dirty="0"/>
              <a:t>Про </a:t>
            </a:r>
            <a:r>
              <a:rPr lang="ru-RU" sz="2000" dirty="0" err="1"/>
              <a:t>подальшу</a:t>
            </a:r>
            <a:r>
              <a:rPr lang="ru-RU" sz="2000" dirty="0"/>
              <a:t> долю </a:t>
            </a:r>
            <a:r>
              <a:rPr lang="ru-RU" sz="2000" dirty="0" err="1"/>
              <a:t>Малуші</a:t>
            </a:r>
            <a:r>
              <a:rPr lang="ru-RU" sz="2000" dirty="0"/>
              <a:t> </a:t>
            </a:r>
            <a:r>
              <a:rPr lang="ru-RU" sz="2000" dirty="0" err="1"/>
              <a:t>літописи</a:t>
            </a:r>
            <a:r>
              <a:rPr lang="ru-RU" sz="2000" dirty="0"/>
              <a:t> не </a:t>
            </a:r>
            <a:r>
              <a:rPr lang="ru-RU" sz="2000" dirty="0" err="1"/>
              <a:t>повідомляють</a:t>
            </a:r>
            <a:r>
              <a:rPr lang="ru-RU" sz="2000" dirty="0"/>
              <a:t>, а </a:t>
            </a:r>
            <a:r>
              <a:rPr lang="ru-RU" sz="2000" dirty="0" err="1"/>
              <a:t>малолітній</a:t>
            </a:r>
            <a:r>
              <a:rPr lang="ru-RU" sz="2000" dirty="0"/>
              <a:t> </a:t>
            </a:r>
            <a:r>
              <a:rPr lang="ru-RU" sz="2000" dirty="0" err="1"/>
              <a:t>Володимир</a:t>
            </a:r>
            <a:r>
              <a:rPr lang="ru-RU" sz="2000" dirty="0"/>
              <a:t> </a:t>
            </a:r>
            <a:r>
              <a:rPr lang="ru-RU" sz="2000" dirty="0" err="1"/>
              <a:t>повернувся</a:t>
            </a:r>
            <a:r>
              <a:rPr lang="ru-RU" sz="2000" dirty="0"/>
              <a:t> до </a:t>
            </a:r>
            <a:r>
              <a:rPr lang="ru-RU" sz="2000" dirty="0" err="1"/>
              <a:t>Києва</a:t>
            </a:r>
            <a:r>
              <a:rPr lang="ru-RU" sz="2000" dirty="0"/>
              <a:t>, де </a:t>
            </a:r>
            <a:r>
              <a:rPr lang="ru-RU" sz="2000" dirty="0" err="1"/>
              <a:t>перебував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наглядом</a:t>
            </a:r>
            <a:r>
              <a:rPr lang="ru-RU" sz="2000" dirty="0"/>
              <a:t> </a:t>
            </a:r>
            <a:r>
              <a:rPr lang="ru-RU" sz="2000" dirty="0" err="1"/>
              <a:t>княгині</a:t>
            </a:r>
            <a:r>
              <a:rPr lang="ru-RU" sz="2000" dirty="0"/>
              <a:t> Ольги. </a:t>
            </a:r>
            <a:r>
              <a:rPr lang="ru-RU" sz="2000" dirty="0" err="1"/>
              <a:t>Вихованням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керував</a:t>
            </a:r>
            <a:r>
              <a:rPr lang="ru-RU" sz="2000" dirty="0"/>
              <a:t> </a:t>
            </a:r>
            <a:r>
              <a:rPr lang="ru-RU" sz="2000" dirty="0" err="1"/>
              <a:t>вірогідно</a:t>
            </a:r>
            <a:r>
              <a:rPr lang="ru-RU" sz="2000" dirty="0"/>
              <a:t> </a:t>
            </a:r>
            <a:r>
              <a:rPr lang="ru-RU" sz="2000" dirty="0" err="1"/>
              <a:t>дядько</a:t>
            </a:r>
            <a:r>
              <a:rPr lang="ru-RU" sz="2000" dirty="0"/>
              <a:t> по </a:t>
            </a:r>
            <a:r>
              <a:rPr lang="ru-RU" sz="2000" dirty="0" err="1"/>
              <a:t>матері</a:t>
            </a:r>
            <a:r>
              <a:rPr lang="ru-RU" sz="2000" dirty="0"/>
              <a:t> </a:t>
            </a:r>
            <a:r>
              <a:rPr lang="ru-RU" sz="2000" dirty="0" err="1"/>
              <a:t>Добриня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у </a:t>
            </a:r>
            <a:r>
              <a:rPr lang="ru-RU" sz="2000" dirty="0" err="1"/>
              <a:t>звичаях</a:t>
            </a:r>
            <a:r>
              <a:rPr lang="ru-RU" sz="2000" dirty="0"/>
              <a:t> </a:t>
            </a:r>
            <a:r>
              <a:rPr lang="ru-RU" sz="2000" dirty="0" err="1"/>
              <a:t>Русі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довіряти</a:t>
            </a:r>
            <a:r>
              <a:rPr lang="ru-RU" sz="2000" dirty="0"/>
              <a:t> </a:t>
            </a:r>
            <a:r>
              <a:rPr lang="ru-RU" sz="2000" dirty="0" err="1"/>
              <a:t>виховання</a:t>
            </a:r>
            <a:r>
              <a:rPr lang="ru-RU" sz="2000" dirty="0"/>
              <a:t> </a:t>
            </a:r>
            <a:r>
              <a:rPr lang="ru-RU" sz="2000" dirty="0" err="1"/>
              <a:t>спадкоємців</a:t>
            </a:r>
            <a:r>
              <a:rPr lang="ru-RU" sz="2000" dirty="0"/>
              <a:t> членам </a:t>
            </a:r>
            <a:r>
              <a:rPr lang="ru-RU" sz="2000" dirty="0" err="1"/>
              <a:t>старшої</a:t>
            </a:r>
            <a:r>
              <a:rPr lang="ru-RU" sz="2000" dirty="0"/>
              <a:t> </a:t>
            </a:r>
            <a:r>
              <a:rPr lang="ru-RU" sz="2000" dirty="0" err="1"/>
              <a:t>дружини</a:t>
            </a:r>
            <a:r>
              <a:rPr lang="ru-RU" sz="2000" dirty="0"/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496944" cy="18722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/>
            <a:r>
              <a:rPr lang="ru-RU" dirty="0"/>
              <a:t> </a:t>
            </a:r>
            <a:r>
              <a:rPr lang="ru-RU" dirty="0" err="1"/>
              <a:t>Точний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</a:t>
            </a:r>
            <a:r>
              <a:rPr lang="ru-RU" dirty="0" err="1"/>
              <a:t>невідомий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Святослав </a:t>
            </a:r>
            <a:r>
              <a:rPr lang="ru-RU" dirty="0" err="1"/>
              <a:t>народився</a:t>
            </a:r>
            <a:r>
              <a:rPr lang="ru-RU" dirty="0"/>
              <a:t> 934-го року, а старший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 </a:t>
            </a:r>
            <a:r>
              <a:rPr lang="ru-RU" dirty="0" err="1"/>
              <a:t>Вишеслав</a:t>
            </a:r>
            <a:r>
              <a:rPr lang="ru-RU" dirty="0"/>
              <a:t> — </a:t>
            </a:r>
            <a:r>
              <a:rPr lang="ru-RU" sz="2200" dirty="0" err="1"/>
              <a:t>близько</a:t>
            </a:r>
            <a:r>
              <a:rPr lang="ru-RU" dirty="0"/>
              <a:t> 978 року,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вивести</a:t>
            </a:r>
            <a:r>
              <a:rPr lang="ru-RU" dirty="0"/>
              <a:t> роком </a:t>
            </a:r>
            <a:r>
              <a:rPr lang="ru-RU" dirty="0" err="1"/>
              <a:t>народження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 958 з </a:t>
            </a:r>
            <a:r>
              <a:rPr lang="ru-RU" dirty="0" err="1"/>
              <a:t>точністю</a:t>
            </a:r>
            <a:r>
              <a:rPr lang="ru-RU" dirty="0"/>
              <a:t> до одного </a:t>
            </a:r>
            <a:r>
              <a:rPr lang="ru-RU" dirty="0" smtClean="0"/>
              <a:t>року. Як </a:t>
            </a:r>
            <a:r>
              <a:rPr lang="ru-RU" dirty="0" err="1"/>
              <a:t>повідомляють</a:t>
            </a:r>
            <a:r>
              <a:rPr lang="ru-RU" dirty="0"/>
              <a:t> </a:t>
            </a:r>
            <a:r>
              <a:rPr lang="ru-RU" dirty="0" err="1"/>
              <a:t>пізні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 XVI </a:t>
            </a:r>
            <a:r>
              <a:rPr lang="ru-RU" dirty="0" err="1"/>
              <a:t>століття</a:t>
            </a:r>
            <a:r>
              <a:rPr lang="ru-RU" dirty="0"/>
              <a:t> (</a:t>
            </a:r>
            <a:r>
              <a:rPr lang="ru-RU" dirty="0" err="1"/>
              <a:t>Никонівський</a:t>
            </a:r>
            <a:r>
              <a:rPr lang="ru-RU" dirty="0"/>
              <a:t> і </a:t>
            </a:r>
            <a:r>
              <a:rPr lang="ru-RU" dirty="0" err="1"/>
              <a:t>Устюзький</a:t>
            </a:r>
            <a:r>
              <a:rPr lang="ru-RU" dirty="0"/>
              <a:t> </a:t>
            </a:r>
            <a:r>
              <a:rPr lang="ru-RU" dirty="0" err="1"/>
              <a:t>літописи</a:t>
            </a:r>
            <a:r>
              <a:rPr lang="ru-RU" dirty="0"/>
              <a:t>),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Святославич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Будутині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розгнівана</a:t>
            </a:r>
            <a:r>
              <a:rPr lang="ru-RU" dirty="0"/>
              <a:t> Ольга </a:t>
            </a:r>
            <a:r>
              <a:rPr lang="ru-RU" dirty="0" err="1"/>
              <a:t>відіслала</a:t>
            </a:r>
            <a:r>
              <a:rPr lang="ru-RU" dirty="0"/>
              <a:t> </a:t>
            </a:r>
            <a:r>
              <a:rPr lang="ru-RU" dirty="0" err="1"/>
              <a:t>Малушу</a:t>
            </a:r>
            <a:r>
              <a:rPr lang="ru-RU" dirty="0"/>
              <a:t>.</a:t>
            </a:r>
          </a:p>
          <a:p>
            <a:pPr algn="l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42991"/>
              </p:ext>
            </p:extLst>
          </p:nvPr>
        </p:nvGraphicFramePr>
        <p:xfrm>
          <a:off x="1187624" y="2492896"/>
          <a:ext cx="6954912" cy="1943100"/>
        </p:xfrm>
        <a:graphic>
          <a:graphicData uri="http://schemas.openxmlformats.org/drawingml/2006/table">
            <a:tbl>
              <a:tblPr/>
              <a:tblGrid>
                <a:gridCol w="6954912"/>
              </a:tblGrid>
              <a:tr h="152055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Володимиръ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бо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отъ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Малки,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ключници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Олжины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; Малка же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сестра Добрыне, — и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Добрыня дядя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Володимиру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; и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рожение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Володимеру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въ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Будутине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веси,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тамо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бо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въ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гневе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отслала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ея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Олга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 село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бо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бяше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ея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тамо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 и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умираючи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даде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его святей </a:t>
                      </a:r>
                      <a:r>
                        <a:rPr lang="ru-RU" sz="200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Богородици</a:t>
                      </a:r>
                      <a:r>
                        <a:rPr lang="ru-RU" sz="20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» </a:t>
                      </a:r>
                    </a:p>
                  </a:txBody>
                  <a:tcPr marL="95250" marR="95250" marT="57150" marB="571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75252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1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du.vn.ua/konkurs2006/2/pictures/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26721" cy="720080"/>
          </a:xfrm>
          <a:effectLst>
            <a:outerShdw blurRad="38100" dist="12700" dir="5400000" rotWithShape="0">
              <a:srgbClr val="000000">
                <a:alpha val="15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err="1"/>
              <a:t>Завоювання</a:t>
            </a:r>
            <a:r>
              <a:rPr lang="ru-RU" sz="3600" b="1" dirty="0"/>
              <a:t> </a:t>
            </a:r>
            <a:r>
              <a:rPr lang="ru-RU" sz="3600" b="1" dirty="0" err="1"/>
              <a:t>київського</a:t>
            </a:r>
            <a:r>
              <a:rPr lang="ru-RU" sz="3600" b="1" dirty="0"/>
              <a:t> </a:t>
            </a:r>
            <a:r>
              <a:rPr lang="ru-RU" sz="3600" b="1" dirty="0" smtClean="0"/>
              <a:t>престолу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34269"/>
            <a:ext cx="8496944" cy="936103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1800" dirty="0" err="1" smtClean="0"/>
              <a:t>Після</a:t>
            </a:r>
            <a:r>
              <a:rPr lang="ru-RU" sz="1800" dirty="0" smtClean="0"/>
              <a:t> </a:t>
            </a:r>
            <a:r>
              <a:rPr lang="ru-RU" sz="1800" dirty="0" err="1"/>
              <a:t>загибелі</a:t>
            </a:r>
            <a:r>
              <a:rPr lang="ru-RU" sz="1800" dirty="0"/>
              <a:t> 972 року князя Святослава I </a:t>
            </a:r>
            <a:r>
              <a:rPr lang="ru-RU" sz="1800" dirty="0" err="1"/>
              <a:t>князівство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поділено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синами</a:t>
            </a:r>
            <a:r>
              <a:rPr lang="ru-RU" sz="1800" dirty="0"/>
              <a:t> на три </a:t>
            </a:r>
            <a:r>
              <a:rPr lang="ru-RU" sz="1800" dirty="0" err="1"/>
              <a:t>частини</a:t>
            </a:r>
            <a:r>
              <a:rPr lang="ru-RU" sz="1800" dirty="0" smtClean="0"/>
              <a:t>. </a:t>
            </a:r>
            <a:r>
              <a:rPr lang="ru-RU" sz="1800" dirty="0" err="1"/>
              <a:t>Києвом</a:t>
            </a:r>
            <a:r>
              <a:rPr lang="ru-RU" sz="1800" dirty="0"/>
              <a:t> </a:t>
            </a:r>
            <a:r>
              <a:rPr lang="ru-RU" sz="1800" dirty="0" err="1"/>
              <a:t>керував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законний</a:t>
            </a:r>
            <a:r>
              <a:rPr lang="ru-RU" sz="1800" dirty="0"/>
              <a:t> </a:t>
            </a:r>
            <a:r>
              <a:rPr lang="ru-RU" sz="1800" dirty="0" err="1"/>
              <a:t>син</a:t>
            </a:r>
            <a:r>
              <a:rPr lang="ru-RU" sz="1800" dirty="0"/>
              <a:t> Ярополк. </a:t>
            </a:r>
            <a:r>
              <a:rPr lang="ru-RU" sz="1800" dirty="0" smtClean="0"/>
              <a:t>У </a:t>
            </a:r>
            <a:r>
              <a:rPr lang="ru-RU" sz="1800" dirty="0" err="1"/>
              <a:t>кінці</a:t>
            </a:r>
            <a:r>
              <a:rPr lang="ru-RU" sz="1800" dirty="0"/>
              <a:t> 977-го року </a:t>
            </a:r>
            <a:r>
              <a:rPr lang="ru-RU" sz="1800" dirty="0" err="1"/>
              <a:t>розгорілася</a:t>
            </a:r>
            <a:r>
              <a:rPr lang="ru-RU" sz="1800" dirty="0"/>
              <a:t> </a:t>
            </a:r>
            <a:r>
              <a:rPr lang="ru-RU" sz="1800" dirty="0" err="1"/>
              <a:t>міжусобна</a:t>
            </a:r>
            <a:r>
              <a:rPr lang="ru-RU" sz="1800" dirty="0"/>
              <a:t> </a:t>
            </a:r>
            <a:r>
              <a:rPr lang="ru-RU" sz="1800" dirty="0" err="1"/>
              <a:t>війна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Ярополком і </a:t>
            </a:r>
            <a:r>
              <a:rPr lang="ru-RU" sz="1800" dirty="0" err="1"/>
              <a:t>легітимними</a:t>
            </a:r>
            <a:r>
              <a:rPr lang="ru-RU" sz="1800" dirty="0"/>
              <a:t> </a:t>
            </a:r>
            <a:r>
              <a:rPr lang="ru-RU" sz="1800" dirty="0" err="1"/>
              <a:t>синами</a:t>
            </a:r>
            <a:r>
              <a:rPr lang="ru-RU" sz="1800" dirty="0"/>
              <a:t> Святослава</a:t>
            </a: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76872"/>
            <a:ext cx="8496944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Володимир</a:t>
            </a:r>
            <a:r>
              <a:rPr lang="ru-RU" dirty="0"/>
              <a:t>, </a:t>
            </a:r>
            <a:r>
              <a:rPr lang="ru-RU" dirty="0" err="1"/>
              <a:t>рятуючись</a:t>
            </a:r>
            <a:r>
              <a:rPr lang="ru-RU" dirty="0"/>
              <a:t>, </a:t>
            </a:r>
            <a:r>
              <a:rPr lang="ru-RU" dirty="0" err="1"/>
              <a:t>втік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дядька в </a:t>
            </a:r>
            <a:r>
              <a:rPr lang="ru-RU" dirty="0" err="1"/>
              <a:t>Швецію</a:t>
            </a:r>
            <a:r>
              <a:rPr lang="ru-RU" dirty="0"/>
              <a:t>, де </a:t>
            </a:r>
            <a:r>
              <a:rPr lang="ru-RU" dirty="0" smtClean="0"/>
              <a:t>набрав</a:t>
            </a:r>
            <a:r>
              <a:rPr lang="ru-RU" dirty="0"/>
              <a:t> </a:t>
            </a:r>
            <a:r>
              <a:rPr lang="ru-RU" dirty="0" err="1"/>
              <a:t>варязьке</a:t>
            </a:r>
            <a:r>
              <a:rPr lang="ru-RU" dirty="0"/>
              <a:t> </a:t>
            </a:r>
            <a:r>
              <a:rPr lang="ru-RU" dirty="0" err="1"/>
              <a:t>наймане</a:t>
            </a:r>
            <a:r>
              <a:rPr lang="ru-RU" dirty="0"/>
              <a:t> </a:t>
            </a:r>
            <a:r>
              <a:rPr lang="ru-RU" dirty="0" err="1"/>
              <a:t>військо</a:t>
            </a:r>
            <a:r>
              <a:rPr lang="ru-RU" dirty="0"/>
              <a:t> і повернувшись 979 року </a:t>
            </a:r>
            <a:r>
              <a:rPr lang="ru-RU" dirty="0" err="1"/>
              <a:t>спершу</a:t>
            </a:r>
            <a:r>
              <a:rPr lang="ru-RU" dirty="0"/>
              <a:t> до Новгорода, почав </a:t>
            </a:r>
            <a:r>
              <a:rPr lang="ru-RU" dirty="0" err="1"/>
              <a:t>війну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 smtClean="0"/>
              <a:t>князя.Володимир</a:t>
            </a:r>
            <a:r>
              <a:rPr lang="ru-RU" dirty="0" smtClean="0"/>
              <a:t> </a:t>
            </a:r>
            <a:r>
              <a:rPr lang="ru-RU" dirty="0" err="1"/>
              <a:t>захопив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 </a:t>
            </a:r>
            <a:r>
              <a:rPr lang="ru-RU" dirty="0" err="1"/>
              <a:t>Полоцьк</a:t>
            </a:r>
            <a:r>
              <a:rPr lang="ru-RU" dirty="0"/>
              <a:t>, перебивши </a:t>
            </a:r>
            <a:r>
              <a:rPr lang="ru-RU" dirty="0" err="1"/>
              <a:t>сім'ю</a:t>
            </a:r>
            <a:r>
              <a:rPr lang="ru-RU" dirty="0"/>
              <a:t> </a:t>
            </a:r>
            <a:r>
              <a:rPr lang="ru-RU" dirty="0" err="1"/>
              <a:t>варязького</a:t>
            </a:r>
            <a:r>
              <a:rPr lang="ru-RU" dirty="0"/>
              <a:t> правителя </a:t>
            </a:r>
            <a:r>
              <a:rPr lang="ru-RU" dirty="0" err="1"/>
              <a:t>міста</a:t>
            </a:r>
            <a:r>
              <a:rPr lang="ru-RU" dirty="0"/>
              <a:t> </a:t>
            </a:r>
            <a:r>
              <a:rPr lang="ru-RU" dirty="0" err="1"/>
              <a:t>Рогволода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дочку </a:t>
            </a:r>
            <a:r>
              <a:rPr lang="ru-RU" dirty="0" err="1"/>
              <a:t>Рогніду</a:t>
            </a:r>
            <a:r>
              <a:rPr lang="ru-RU" dirty="0"/>
              <a:t>, </a:t>
            </a:r>
            <a:r>
              <a:rPr lang="ru-RU" dirty="0" err="1"/>
              <a:t>засватану</a:t>
            </a:r>
            <a:r>
              <a:rPr lang="ru-RU" dirty="0"/>
              <a:t> за Ярополка, </a:t>
            </a:r>
            <a:r>
              <a:rPr lang="ru-RU" dirty="0" err="1"/>
              <a:t>він</a:t>
            </a:r>
            <a:r>
              <a:rPr lang="ru-RU" dirty="0"/>
              <a:t> насильно взяв за дружину.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05064"/>
            <a:ext cx="8496944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Таким способом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приєднано</a:t>
            </a:r>
            <a:r>
              <a:rPr lang="ru-RU" dirty="0" smtClean="0"/>
              <a:t> </a:t>
            </a:r>
            <a:r>
              <a:rPr lang="ru-RU" dirty="0" err="1" smtClean="0"/>
              <a:t>Полоцьке</a:t>
            </a:r>
            <a:r>
              <a:rPr lang="ru-RU" dirty="0" smtClean="0"/>
              <a:t> </a:t>
            </a:r>
            <a:r>
              <a:rPr lang="ru-RU" dirty="0" err="1" smtClean="0"/>
              <a:t>князівство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з великим </a:t>
            </a:r>
            <a:r>
              <a:rPr lang="ru-RU" dirty="0" err="1" smtClean="0"/>
              <a:t>варязьким</a:t>
            </a:r>
            <a:r>
              <a:rPr lang="ru-RU" dirty="0" smtClean="0"/>
              <a:t> </a:t>
            </a:r>
            <a:r>
              <a:rPr lang="ru-RU" dirty="0" err="1" smtClean="0"/>
              <a:t>військом</a:t>
            </a:r>
            <a:r>
              <a:rPr lang="ru-RU" dirty="0" smtClean="0"/>
              <a:t> </a:t>
            </a:r>
            <a:r>
              <a:rPr lang="ru-RU" dirty="0" err="1" smtClean="0"/>
              <a:t>Володимир</a:t>
            </a:r>
            <a:r>
              <a:rPr lang="ru-RU" dirty="0" smtClean="0"/>
              <a:t> обложив </a:t>
            </a:r>
            <a:r>
              <a:rPr lang="ru-RU" dirty="0" err="1" smtClean="0"/>
              <a:t>Київ</a:t>
            </a:r>
            <a:r>
              <a:rPr lang="ru-RU" dirty="0" smtClean="0"/>
              <a:t>, де </a:t>
            </a:r>
            <a:r>
              <a:rPr lang="ru-RU" dirty="0" err="1" smtClean="0"/>
              <a:t>замкнувся</a:t>
            </a:r>
            <a:r>
              <a:rPr lang="ru-RU" dirty="0" smtClean="0"/>
              <a:t> Ярополк. </a:t>
            </a:r>
            <a:r>
              <a:rPr lang="ru-RU" dirty="0" err="1" smtClean="0"/>
              <a:t>Згідно</a:t>
            </a:r>
            <a:r>
              <a:rPr lang="ru-RU" dirty="0" smtClean="0"/>
              <a:t> з </a:t>
            </a:r>
            <a:r>
              <a:rPr lang="ru-RU" dirty="0" err="1" smtClean="0"/>
              <a:t>літописом</a:t>
            </a:r>
            <a:r>
              <a:rPr lang="ru-RU" dirty="0" smtClean="0"/>
              <a:t> слуга Ярополка по </a:t>
            </a:r>
            <a:r>
              <a:rPr lang="ru-RU" dirty="0" err="1" smtClean="0"/>
              <a:t>імені</a:t>
            </a:r>
            <a:r>
              <a:rPr lang="ru-RU" dirty="0" smtClean="0"/>
              <a:t> Блуд, </a:t>
            </a:r>
            <a:r>
              <a:rPr lang="ru-RU" dirty="0" err="1" smtClean="0"/>
              <a:t>підкуплений</a:t>
            </a:r>
            <a:r>
              <a:rPr lang="ru-RU" dirty="0" smtClean="0"/>
              <a:t> </a:t>
            </a:r>
            <a:r>
              <a:rPr lang="ru-RU" dirty="0" err="1" smtClean="0"/>
              <a:t>Володимиром</a:t>
            </a:r>
            <a:r>
              <a:rPr lang="ru-RU" dirty="0" smtClean="0"/>
              <a:t>, </a:t>
            </a:r>
            <a:r>
              <a:rPr lang="ru-RU" dirty="0" err="1" smtClean="0"/>
              <a:t>змусив</a:t>
            </a:r>
            <a:r>
              <a:rPr lang="ru-RU" dirty="0" smtClean="0"/>
              <a:t> Ярополка </a:t>
            </a:r>
            <a:r>
              <a:rPr lang="ru-RU" dirty="0" err="1" smtClean="0"/>
              <a:t>утекти</a:t>
            </a:r>
            <a:r>
              <a:rPr lang="ru-RU" dirty="0" smtClean="0"/>
              <a:t> в </a:t>
            </a:r>
            <a:r>
              <a:rPr lang="ru-RU" dirty="0" err="1" smtClean="0"/>
              <a:t>маленьке</a:t>
            </a:r>
            <a:r>
              <a:rPr lang="ru-RU" dirty="0" smtClean="0"/>
              <a:t> </a:t>
            </a:r>
            <a:r>
              <a:rPr lang="ru-RU" dirty="0" err="1" smtClean="0"/>
              <a:t>містечко</a:t>
            </a:r>
            <a:r>
              <a:rPr lang="ru-RU" dirty="0" smtClean="0"/>
              <a:t> Родня, </a:t>
            </a:r>
            <a:r>
              <a:rPr lang="ru-RU" dirty="0" err="1" smtClean="0"/>
              <a:t>залякавши</a:t>
            </a:r>
            <a:r>
              <a:rPr lang="ru-RU" dirty="0" smtClean="0"/>
              <a:t> заколотом </a:t>
            </a:r>
            <a:r>
              <a:rPr lang="ru-RU" dirty="0" err="1" smtClean="0"/>
              <a:t>киян</a:t>
            </a:r>
            <a:r>
              <a:rPr lang="ru-RU" dirty="0" smtClean="0"/>
              <a:t>. У </a:t>
            </a:r>
            <a:r>
              <a:rPr lang="ru-RU" dirty="0" err="1" smtClean="0"/>
              <a:t>Родні</a:t>
            </a:r>
            <a:r>
              <a:rPr lang="ru-RU" dirty="0" smtClean="0"/>
              <a:t> </a:t>
            </a:r>
            <a:r>
              <a:rPr lang="ru-RU" dirty="0" err="1" smtClean="0"/>
              <a:t>Володимир</a:t>
            </a:r>
            <a:r>
              <a:rPr lang="ru-RU" dirty="0" smtClean="0"/>
              <a:t> заманив Ярополка на переговори, де </a:t>
            </a:r>
            <a:r>
              <a:rPr lang="ru-RU" dirty="0" err="1" smtClean="0"/>
              <a:t>двоє</a:t>
            </a:r>
            <a:r>
              <a:rPr lang="ru-RU" dirty="0" smtClean="0"/>
              <a:t> </a:t>
            </a:r>
            <a:r>
              <a:rPr lang="ru-RU" dirty="0" err="1" smtClean="0"/>
              <a:t>варягів</a:t>
            </a:r>
            <a:r>
              <a:rPr lang="ru-RU" dirty="0" smtClean="0"/>
              <a:t> «</a:t>
            </a:r>
            <a:r>
              <a:rPr lang="ru-RU" dirty="0" err="1" smtClean="0"/>
              <a:t>підняли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мечами </a:t>
            </a:r>
            <a:r>
              <a:rPr lang="ru-RU" dirty="0" err="1" smtClean="0"/>
              <a:t>попід</a:t>
            </a:r>
            <a:r>
              <a:rPr lang="ru-RU" dirty="0" smtClean="0"/>
              <a:t> пазухи».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904006"/>
            <a:ext cx="8496944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З </a:t>
            </a:r>
            <a:r>
              <a:rPr lang="ru-RU" dirty="0" err="1"/>
              <a:t>хронологічних</a:t>
            </a:r>
            <a:r>
              <a:rPr lang="ru-RU" dirty="0"/>
              <a:t> </a:t>
            </a:r>
            <a:r>
              <a:rPr lang="ru-RU" dirty="0" err="1"/>
              <a:t>міркувань</a:t>
            </a:r>
            <a:r>
              <a:rPr lang="ru-RU" dirty="0"/>
              <a:t> </a:t>
            </a:r>
            <a:r>
              <a:rPr lang="ru-RU" dirty="0" err="1" smtClean="0"/>
              <a:t>найвірогіднішою</a:t>
            </a:r>
            <a:r>
              <a:rPr lang="ru-RU" dirty="0" smtClean="0"/>
              <a:t>  датою </a:t>
            </a:r>
            <a:r>
              <a:rPr lang="ru-RU" dirty="0" err="1" smtClean="0"/>
              <a:t>сходження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на престол є</a:t>
            </a:r>
            <a:r>
              <a:rPr lang="ru-RU" dirty="0"/>
              <a:t> 980 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проведено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реформи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0" name="Picture 4" descr="http://incognita.day.kiev.ua/img/blogs/anne_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49" y="1052736"/>
            <a:ext cx="3905392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0/00/Anton_Losenko._Vladimir_and_Rogne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5494137" cy="566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8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106641" cy="648072"/>
          </a:xfrm>
          <a:effectLst>
            <a:outerShdw blurRad="38100" dist="12700" dir="5400000" rotWithShape="0">
              <a:srgbClr val="000000">
                <a:alpha val="15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err="1"/>
              <a:t>Дохристиянське</a:t>
            </a:r>
            <a:r>
              <a:rPr lang="ru-RU" sz="3600" b="1" dirty="0"/>
              <a:t> </a:t>
            </a:r>
            <a:r>
              <a:rPr lang="ru-RU" sz="3600" b="1" dirty="0" err="1" smtClean="0"/>
              <a:t>правління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284984"/>
            <a:ext cx="8496944" cy="1368152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ru-RU" sz="1800" dirty="0" err="1" smtClean="0"/>
              <a:t>Новий</a:t>
            </a:r>
            <a:r>
              <a:rPr lang="ru-RU" sz="1800" dirty="0" smtClean="0"/>
              <a:t> князь </a:t>
            </a:r>
            <a:r>
              <a:rPr lang="ru-RU" sz="1800" dirty="0" err="1"/>
              <a:t>київський</a:t>
            </a:r>
            <a:r>
              <a:rPr lang="ru-RU" sz="1800" dirty="0"/>
              <a:t> </a:t>
            </a:r>
            <a:r>
              <a:rPr lang="ru-RU" sz="1800" dirty="0" err="1"/>
              <a:t>вжив</a:t>
            </a:r>
            <a:r>
              <a:rPr lang="ru-RU" sz="1800" dirty="0"/>
              <a:t> заходи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реформації</a:t>
            </a:r>
            <a:r>
              <a:rPr lang="ru-RU" sz="1800" dirty="0"/>
              <a:t> </a:t>
            </a:r>
            <a:r>
              <a:rPr lang="ru-RU" sz="1800" dirty="0" err="1"/>
              <a:t>язичницького</a:t>
            </a:r>
            <a:r>
              <a:rPr lang="ru-RU" sz="1800" dirty="0"/>
              <a:t> культу. </a:t>
            </a:r>
            <a:r>
              <a:rPr lang="ru-RU" sz="1800" dirty="0" err="1"/>
              <a:t>Спорудив</a:t>
            </a:r>
            <a:r>
              <a:rPr lang="ru-RU" sz="1800" dirty="0"/>
              <a:t> у </a:t>
            </a:r>
            <a:r>
              <a:rPr lang="ru-RU" sz="1800" dirty="0" err="1"/>
              <a:t>Києві</a:t>
            </a:r>
            <a:r>
              <a:rPr lang="ru-RU" sz="1800" dirty="0"/>
              <a:t> </a:t>
            </a:r>
            <a:r>
              <a:rPr lang="ru-RU" sz="1800" dirty="0" smtClean="0"/>
              <a:t>капище</a:t>
            </a:r>
            <a:r>
              <a:rPr lang="ru-RU" sz="1800" baseline="30000" dirty="0"/>
              <a:t> </a:t>
            </a:r>
            <a:r>
              <a:rPr lang="ru-RU" sz="1800" dirty="0" smtClean="0"/>
              <a:t>з </a:t>
            </a:r>
            <a:r>
              <a:rPr lang="ru-RU" sz="1800" dirty="0" err="1"/>
              <a:t>ідолами</a:t>
            </a:r>
            <a:r>
              <a:rPr lang="ru-RU" sz="1800" dirty="0"/>
              <a:t> шести </a:t>
            </a:r>
            <a:r>
              <a:rPr lang="ru-RU" sz="1800" dirty="0" err="1"/>
              <a:t>головних</a:t>
            </a:r>
            <a:r>
              <a:rPr lang="ru-RU" sz="1800" dirty="0"/>
              <a:t> </a:t>
            </a:r>
            <a:r>
              <a:rPr lang="ru-RU" sz="1800" dirty="0" err="1" smtClean="0"/>
              <a:t>богів</a:t>
            </a:r>
            <a:r>
              <a:rPr lang="ru-RU" sz="1800" dirty="0"/>
              <a:t> </a:t>
            </a:r>
            <a:r>
              <a:rPr lang="ru-RU" sz="1800" dirty="0" err="1" smtClean="0"/>
              <a:t>слов'янського</a:t>
            </a:r>
            <a:r>
              <a:rPr lang="ru-RU" sz="1800" dirty="0"/>
              <a:t> </a:t>
            </a:r>
            <a:r>
              <a:rPr lang="ru-RU" sz="1800" dirty="0" err="1" smtClean="0"/>
              <a:t>язичництва</a:t>
            </a:r>
            <a:r>
              <a:rPr lang="ru-RU" sz="1800" dirty="0" smtClean="0"/>
              <a:t> (</a:t>
            </a:r>
            <a:r>
              <a:rPr lang="ru-RU" sz="1800" dirty="0" err="1" smtClean="0"/>
              <a:t>Перуна,Хорса</a:t>
            </a:r>
            <a:r>
              <a:rPr lang="ru-RU" sz="1800" dirty="0"/>
              <a:t>, </a:t>
            </a:r>
            <a:r>
              <a:rPr lang="ru-RU" sz="1800" dirty="0" err="1"/>
              <a:t>Даждьбога</a:t>
            </a:r>
            <a:r>
              <a:rPr lang="ru-RU" sz="1800" dirty="0"/>
              <a:t>, </a:t>
            </a:r>
            <a:r>
              <a:rPr lang="ru-RU" sz="1800" dirty="0" err="1"/>
              <a:t>Стрибога</a:t>
            </a:r>
            <a:r>
              <a:rPr lang="ru-RU" sz="1800" dirty="0"/>
              <a:t>, </a:t>
            </a:r>
            <a:r>
              <a:rPr lang="ru-RU" sz="1800" dirty="0" err="1"/>
              <a:t>Семаргла</a:t>
            </a:r>
            <a:r>
              <a:rPr lang="ru-RU" sz="1800" dirty="0"/>
              <a:t> та </a:t>
            </a:r>
            <a:r>
              <a:rPr lang="ru-RU" sz="1800" dirty="0" err="1" smtClean="0"/>
              <a:t>Мокоші</a:t>
            </a:r>
            <a:r>
              <a:rPr lang="ru-RU" sz="1800" dirty="0" smtClean="0"/>
              <a:t>). </a:t>
            </a:r>
            <a:r>
              <a:rPr lang="ru-RU" sz="1800" dirty="0" err="1"/>
              <a:t>Т</a:t>
            </a:r>
            <a:r>
              <a:rPr lang="ru-RU" sz="1800" dirty="0" err="1" smtClean="0"/>
              <a:t>акож</a:t>
            </a:r>
            <a:r>
              <a:rPr lang="ru-RU" sz="1800" dirty="0" smtClean="0"/>
              <a:t> </a:t>
            </a:r>
            <a:r>
              <a:rPr lang="ru-RU" sz="1800" dirty="0"/>
              <a:t>є </a:t>
            </a:r>
            <a:r>
              <a:rPr lang="ru-RU" sz="1800" dirty="0" err="1"/>
              <a:t>відомості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князь </a:t>
            </a:r>
            <a:r>
              <a:rPr lang="ru-RU" sz="1800" dirty="0" err="1"/>
              <a:t>запровадив</a:t>
            </a:r>
            <a:r>
              <a:rPr lang="ru-RU" sz="1800" dirty="0"/>
              <a:t>, </a:t>
            </a:r>
            <a:r>
              <a:rPr lang="ru-RU" sz="1800" dirty="0" err="1"/>
              <a:t>подібно</a:t>
            </a:r>
            <a:r>
              <a:rPr lang="ru-RU" sz="1800" dirty="0"/>
              <a:t> до </a:t>
            </a:r>
            <a:r>
              <a:rPr lang="ru-RU" sz="1800" dirty="0" err="1"/>
              <a:t>скандинавів</a:t>
            </a:r>
            <a:r>
              <a:rPr lang="ru-RU" sz="1800" dirty="0"/>
              <a:t>, практику </a:t>
            </a:r>
            <a:r>
              <a:rPr lang="ru-RU" sz="1800" dirty="0" err="1"/>
              <a:t>людських</a:t>
            </a:r>
            <a:r>
              <a:rPr lang="ru-RU" sz="1800" dirty="0"/>
              <a:t> </a:t>
            </a:r>
            <a:r>
              <a:rPr lang="ru-RU" sz="1800" dirty="0" err="1" smtClean="0"/>
              <a:t>жертвоприношень</a:t>
            </a:r>
            <a:r>
              <a:rPr lang="ru-RU" sz="1800" dirty="0"/>
              <a:t> </a:t>
            </a:r>
            <a:r>
              <a:rPr lang="ru-RU" sz="1800" dirty="0" smtClean="0"/>
              <a:t>богам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4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cs410921.vk.me/v410921347/b427/9vOokDZitt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4" y="0"/>
            <a:ext cx="9140458" cy="68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s410921.vk.me/v410921347/b42e/_eDEd4gmj5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436"/>
            <a:ext cx="912195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18785"/>
              </p:ext>
            </p:extLst>
          </p:nvPr>
        </p:nvGraphicFramePr>
        <p:xfrm>
          <a:off x="179512" y="931074"/>
          <a:ext cx="8352928" cy="1310640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Був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же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Володимир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переможений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похіттю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, і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були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у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нього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дружини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[...], а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наложниць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було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у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нього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300 у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Вишгороді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, 300 в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Бєлгороді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і 200 на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Берестові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, у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сільці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, яке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називають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зараз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Берестове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. І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був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ненаситний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в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блуді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приводячи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до себе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заміжніх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жінок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та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розтліваючи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b="0" i="1" dirty="0" err="1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дівчат</a:t>
                      </a:r>
                      <a:r>
                        <a:rPr lang="ru-RU" sz="2000" b="0" i="1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».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9512" y="188640"/>
            <a:ext cx="8390037" cy="3558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Повість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временних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літ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 так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передає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 образ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життя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Володимира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 до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хрещення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cs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337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chool.xvatit.com/images/thumb/5/59/IstUkr7-povni-10-vojs.jpg/350px-IstUkr7-povni-10-vo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99" y="260648"/>
            <a:ext cx="854153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4032448" cy="830596"/>
          </a:xfrm>
          <a:effectLst>
            <a:outerShdw blurRad="38100" dist="12700" dir="5400000" rotWithShape="0">
              <a:srgbClr val="000000">
                <a:alpha val="15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600" dirty="0" smtClean="0"/>
              <a:t>Походи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7" y="1052736"/>
            <a:ext cx="8541535" cy="117385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uk-UA" sz="2800" dirty="0" smtClean="0"/>
              <a:t>981</a:t>
            </a:r>
            <a:r>
              <a:rPr lang="uk-UA" dirty="0" smtClean="0"/>
              <a:t> року Володимир Святославович здійснює похід на </a:t>
            </a:r>
            <a:r>
              <a:rPr lang="uk-UA" dirty="0" err="1" smtClean="0"/>
              <a:t>червенські</a:t>
            </a:r>
            <a:r>
              <a:rPr lang="uk-UA" dirty="0" smtClean="0"/>
              <a:t> міста, захоплює їх. Тоді ж проведено успішний похід на в</a:t>
            </a:r>
            <a:r>
              <a:rPr lang="en-US" dirty="0" smtClean="0"/>
              <a:t>’</a:t>
            </a:r>
            <a:r>
              <a:rPr lang="uk-UA" dirty="0" err="1" smtClean="0"/>
              <a:t>ятичів</a:t>
            </a:r>
            <a:r>
              <a:rPr lang="uk-UA" dirty="0" smtClean="0"/>
              <a:t>, </a:t>
            </a:r>
            <a:r>
              <a:rPr lang="ru-RU" dirty="0"/>
              <a:t> </a:t>
            </a:r>
            <a:r>
              <a:rPr lang="ru-RU" dirty="0" err="1" smtClean="0"/>
              <a:t>накладено</a:t>
            </a:r>
            <a:r>
              <a:rPr lang="ru-RU" dirty="0" smtClean="0"/>
              <a:t> </a:t>
            </a:r>
            <a:r>
              <a:rPr lang="ru-RU" dirty="0"/>
              <a:t>на них </a:t>
            </a:r>
            <a:r>
              <a:rPr lang="ru-RU" dirty="0" smtClean="0"/>
              <a:t>«</a:t>
            </a:r>
            <a:r>
              <a:rPr lang="ru-RU" dirty="0" err="1" smtClean="0"/>
              <a:t>данину</a:t>
            </a:r>
            <a:r>
              <a:rPr lang="ru-RU" dirty="0" smtClean="0"/>
              <a:t> </a:t>
            </a:r>
            <a:r>
              <a:rPr lang="ru-RU" dirty="0"/>
              <a:t>од плуга, як і </a:t>
            </a:r>
            <a:r>
              <a:rPr lang="ru-RU" dirty="0" err="1"/>
              <a:t>отець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smtClean="0"/>
              <a:t>брав».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62" y="5733256"/>
            <a:ext cx="8541535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984</a:t>
            </a:r>
            <a:r>
              <a:rPr lang="ru-RU" sz="2000" dirty="0"/>
              <a:t> </a:t>
            </a:r>
            <a:r>
              <a:rPr lang="ru-RU" sz="2000" dirty="0" err="1"/>
              <a:t>пішов</a:t>
            </a:r>
            <a:r>
              <a:rPr lang="ru-RU" sz="2000" dirty="0"/>
              <a:t> </a:t>
            </a:r>
            <a:r>
              <a:rPr lang="ru-RU" sz="2000" dirty="0" err="1"/>
              <a:t>Володимир</a:t>
            </a:r>
            <a:r>
              <a:rPr lang="ru-RU" sz="2000" dirty="0"/>
              <a:t> на </a:t>
            </a:r>
            <a:r>
              <a:rPr lang="ru-RU" sz="2000" dirty="0" err="1"/>
              <a:t>радимичів</a:t>
            </a:r>
            <a:r>
              <a:rPr lang="ru-RU" sz="2000" dirty="0"/>
              <a:t> і </a:t>
            </a:r>
            <a:r>
              <a:rPr lang="ru-RU" sz="2000" dirty="0" err="1" smtClean="0"/>
              <a:t>підкорив</a:t>
            </a:r>
            <a:r>
              <a:rPr lang="ru-RU" sz="2000" dirty="0" smtClean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владі</a:t>
            </a:r>
            <a:r>
              <a:rPr lang="ru-RU" sz="2000" dirty="0"/>
              <a:t> </a:t>
            </a:r>
            <a:r>
              <a:rPr lang="ru-RU" sz="2000" dirty="0" err="1"/>
              <a:t>київській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234" y="4365104"/>
            <a:ext cx="8517063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983</a:t>
            </a:r>
            <a:r>
              <a:rPr lang="ru-RU" dirty="0"/>
              <a:t> </a:t>
            </a:r>
            <a:r>
              <a:rPr lang="ru-RU" sz="2000" dirty="0"/>
              <a:t>року «</a:t>
            </a:r>
            <a:r>
              <a:rPr lang="ru-RU" sz="2000" dirty="0" err="1"/>
              <a:t>пішов</a:t>
            </a:r>
            <a:r>
              <a:rPr lang="ru-RU" sz="2000" dirty="0"/>
              <a:t> </a:t>
            </a:r>
            <a:r>
              <a:rPr lang="ru-RU" sz="2000" dirty="0" err="1"/>
              <a:t>Володимир</a:t>
            </a:r>
            <a:r>
              <a:rPr lang="ru-RU" sz="2000" dirty="0"/>
              <a:t> на </a:t>
            </a:r>
            <a:r>
              <a:rPr lang="ru-RU" sz="2000" dirty="0" err="1"/>
              <a:t>ятвягів</a:t>
            </a:r>
            <a:r>
              <a:rPr lang="ru-RU" sz="2000" dirty="0"/>
              <a:t> і взяв землю </a:t>
            </a:r>
            <a:r>
              <a:rPr lang="ru-RU" sz="2000" dirty="0" err="1"/>
              <a:t>їх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0233" y="3105835"/>
            <a:ext cx="8517063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982</a:t>
            </a:r>
            <a:r>
              <a:rPr lang="ru-RU" sz="2000" dirty="0"/>
              <a:t> року </a:t>
            </a:r>
            <a:r>
              <a:rPr lang="ru-RU" sz="2000" dirty="0" err="1"/>
              <a:t>Володимир</a:t>
            </a:r>
            <a:r>
              <a:rPr lang="ru-RU" sz="2000" dirty="0"/>
              <a:t> </a:t>
            </a:r>
            <a:r>
              <a:rPr lang="ru-RU" sz="2000" dirty="0" err="1"/>
              <a:t>вдруге</a:t>
            </a:r>
            <a:r>
              <a:rPr lang="ru-RU" sz="2000" dirty="0"/>
              <a:t> </a:t>
            </a:r>
            <a:r>
              <a:rPr lang="ru-RU" sz="2000" dirty="0" err="1"/>
              <a:t>пішов</a:t>
            </a:r>
            <a:r>
              <a:rPr lang="ru-RU" sz="2000" dirty="0"/>
              <a:t> походом на </a:t>
            </a:r>
            <a:r>
              <a:rPr lang="ru-RU" sz="2000" dirty="0" err="1"/>
              <a:t>в'ятичів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повстали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князя.</a:t>
            </a:r>
          </a:p>
        </p:txBody>
      </p:sp>
    </p:spTree>
    <p:extLst>
      <p:ext uri="{BB962C8B-B14F-4D97-AF65-F5344CB8AC3E}">
        <p14:creationId xmlns:p14="http://schemas.microsoft.com/office/powerpoint/2010/main" val="237205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276872"/>
            <a:ext cx="8496944" cy="194421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dirty="0"/>
              <a:t>985</a:t>
            </a:r>
            <a:r>
              <a:rPr lang="ru-RU" dirty="0"/>
              <a:t> року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Святославич</a:t>
            </a:r>
            <a:r>
              <a:rPr lang="ru-RU" dirty="0"/>
              <a:t> </a:t>
            </a:r>
            <a:r>
              <a:rPr lang="ru-RU" dirty="0" err="1"/>
              <a:t>виступив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 </a:t>
            </a:r>
            <a:r>
              <a:rPr lang="ru-RU" dirty="0" err="1"/>
              <a:t>Волзької</a:t>
            </a:r>
            <a:r>
              <a:rPr lang="ru-RU" dirty="0"/>
              <a:t> </a:t>
            </a:r>
            <a:r>
              <a:rPr lang="ru-RU" dirty="0" err="1"/>
              <a:t>Булгарії</a:t>
            </a:r>
            <a:r>
              <a:rPr lang="ru-RU" dirty="0"/>
              <a:t>. 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ru-RU" dirty="0" err="1"/>
              <a:t>тривала</a:t>
            </a:r>
            <a:r>
              <a:rPr lang="ru-RU" dirty="0"/>
              <a:t> з </a:t>
            </a:r>
            <a:r>
              <a:rPr lang="ru-RU" dirty="0" err="1"/>
              <a:t>перемінним</a:t>
            </a:r>
            <a:r>
              <a:rPr lang="ru-RU" dirty="0"/>
              <a:t> </a:t>
            </a:r>
            <a:r>
              <a:rPr lang="ru-RU" dirty="0" err="1"/>
              <a:t>успіхом</a:t>
            </a:r>
            <a:r>
              <a:rPr lang="ru-RU" dirty="0"/>
              <a:t> і </a:t>
            </a:r>
            <a:r>
              <a:rPr lang="ru-RU" dirty="0" err="1"/>
              <a:t>незабаром</a:t>
            </a:r>
            <a:r>
              <a:rPr lang="ru-RU" dirty="0"/>
              <a:t>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погодились</a:t>
            </a:r>
            <a:r>
              <a:rPr lang="ru-RU" dirty="0"/>
              <a:t> на </a:t>
            </a:r>
            <a:r>
              <a:rPr lang="ru-RU" dirty="0" smtClean="0"/>
              <a:t>мир,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скріплений</a:t>
            </a:r>
            <a:r>
              <a:rPr lang="ru-RU" dirty="0" smtClean="0"/>
              <a:t> </a:t>
            </a:r>
            <a:r>
              <a:rPr lang="ru-RU" dirty="0" err="1" smtClean="0"/>
              <a:t>черговим</a:t>
            </a:r>
            <a:r>
              <a:rPr lang="ru-RU" dirty="0" smtClean="0"/>
              <a:t> </a:t>
            </a:r>
            <a:r>
              <a:rPr lang="ru-RU" dirty="0" err="1" smtClean="0"/>
              <a:t>шлюбом</a:t>
            </a:r>
            <a:r>
              <a:rPr lang="ru-RU" dirty="0" smtClean="0"/>
              <a:t>.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влаштовували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булгар,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булгари</a:t>
            </a:r>
            <a:r>
              <a:rPr lang="ru-RU" dirty="0"/>
              <a:t> </a:t>
            </a:r>
            <a:r>
              <a:rPr lang="ru-RU" dirty="0" err="1"/>
              <a:t>клялися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«тогда не буди </a:t>
            </a:r>
            <a:r>
              <a:rPr lang="ru-RU" dirty="0" err="1"/>
              <a:t>межди</a:t>
            </a:r>
            <a:r>
              <a:rPr lang="ru-RU" dirty="0"/>
              <a:t> нами мира, </a:t>
            </a:r>
            <a:r>
              <a:rPr lang="ru-RU" dirty="0" err="1"/>
              <a:t>егда</a:t>
            </a:r>
            <a:r>
              <a:rPr lang="ru-RU" dirty="0"/>
              <a:t> камень начнет по воде </a:t>
            </a:r>
            <a:r>
              <a:rPr lang="ru-RU" dirty="0" err="1"/>
              <a:t>плавати</a:t>
            </a:r>
            <a:r>
              <a:rPr lang="ru-RU" dirty="0"/>
              <a:t>, а хмель </a:t>
            </a:r>
            <a:r>
              <a:rPr lang="ru-RU" dirty="0" err="1"/>
              <a:t>погрязнути</a:t>
            </a:r>
            <a:r>
              <a:rPr lang="ru-RU" dirty="0"/>
              <a:t>».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allempires.net/uploads/20061009_072446_05-Starata_Ve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rtnow.ru/img/855000/855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96944" cy="406653"/>
          </a:xfrm>
          <a:solidFill>
            <a:schemeClr val="bg2"/>
          </a:solidFill>
        </p:spPr>
        <p:txBody>
          <a:bodyPr/>
          <a:lstStyle/>
          <a:p>
            <a:pPr algn="l"/>
            <a:r>
              <a:rPr lang="ru-RU" sz="2000" dirty="0" err="1"/>
              <a:t>Осінь</a:t>
            </a:r>
            <a:r>
              <a:rPr lang="ru-RU" sz="2000" dirty="0"/>
              <a:t> </a:t>
            </a:r>
            <a:r>
              <a:rPr lang="ru-RU" sz="2800" dirty="0"/>
              <a:t>987 </a:t>
            </a:r>
            <a:r>
              <a:rPr lang="ru-RU" sz="2000" dirty="0"/>
              <a:t>- весна </a:t>
            </a:r>
            <a:r>
              <a:rPr lang="ru-RU" sz="2800" dirty="0"/>
              <a:t>988</a:t>
            </a:r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err="1"/>
              <a:t>Херсонеська</a:t>
            </a:r>
            <a:r>
              <a:rPr lang="ru-RU" sz="2000" dirty="0"/>
              <a:t> </a:t>
            </a:r>
            <a:r>
              <a:rPr lang="ru-RU" sz="2000" dirty="0" err="1"/>
              <a:t>війна</a:t>
            </a:r>
            <a:r>
              <a:rPr lang="ru-RU" sz="2000" dirty="0"/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96944" cy="86409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uk-UA" dirty="0" smtClean="0"/>
              <a:t>Головним її результатом було укладення союзу з Візантією, шляхом шлюбу із принцесою Анною (963-1011), дочкою імператора Романа ІІ(938-963).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2780928"/>
            <a:ext cx="849694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988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 – не менш важливим наслідком цієї війни було прийняття Київською Руссю християнства.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5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ndragop.org.ua/na_holovnu/66038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744961" cy="694684"/>
          </a:xfrm>
          <a:solidFill>
            <a:schemeClr val="tx2">
              <a:lumMod val="40000"/>
              <a:lumOff val="6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uk-UA" sz="3600" dirty="0" smtClean="0"/>
              <a:t>Хрещення Русі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84840"/>
              </p:ext>
            </p:extLst>
          </p:nvPr>
        </p:nvGraphicFramePr>
        <p:xfrm>
          <a:off x="251521" y="4297680"/>
          <a:ext cx="8599407" cy="2560320"/>
        </p:xfrm>
        <a:graphic>
          <a:graphicData uri="http://schemas.openxmlformats.org/drawingml/2006/table">
            <a:tbl>
              <a:tblPr/>
              <a:tblGrid>
                <a:gridCol w="8599407"/>
              </a:tblGrid>
              <a:tr h="0">
                <a:tc>
                  <a:txBody>
                    <a:bodyPr/>
                    <a:lstStyle/>
                    <a:p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«І коли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прибув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повелів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поскидати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кумирів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— тих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порубати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а других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вогню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оддати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. </a:t>
                      </a:r>
                      <a:r>
                        <a:rPr lang="ru-RU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Перуна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ж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повелів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він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прив'язати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коневі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до хвоста і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волочити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з Гори по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Боричевому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[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узвозу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] на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Ручай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і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дванадцятьох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мужів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приставив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бити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[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його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]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палицями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…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Потім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же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Володимир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послав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посланців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своїх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по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всьому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городу,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говорячи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: «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Якщо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не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з'явиться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хто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завтра на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ріці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 —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багатий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чи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убогий,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чи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старець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чи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раб, — то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мені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той противником буде…» А назавтра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вийшов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Володимир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з попами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цесарициними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і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корсунськими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на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Дніпро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. І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зійшлося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людей без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ліку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і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влізли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вони у воду… а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попи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стоячи,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молитви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творили. І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було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видіти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радість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велику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на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небі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й на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землі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що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стільки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душ </a:t>
                      </a:r>
                      <a:r>
                        <a:rPr lang="ru-RU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спасається</a:t>
                      </a:r>
                      <a:r>
                        <a:rPr lang="ru-RU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…»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20" name="Picture 4" descr="http://uateka.com/uploads/media/video/2011/07/05/a7b404670e91532bc36a8ce16f7ff65f287543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650"/>
            <a:ext cx="8650914" cy="657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781611" y="5157192"/>
            <a:ext cx="7734747" cy="1500187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err="1"/>
              <a:t>Православні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стверджують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хрещення</a:t>
            </a:r>
            <a:r>
              <a:rPr lang="ru-RU" dirty="0"/>
              <a:t> князь </a:t>
            </a:r>
            <a:r>
              <a:rPr lang="ru-RU" dirty="0" err="1"/>
              <a:t>звільнив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подружніх</a:t>
            </a:r>
            <a:r>
              <a:rPr lang="ru-RU" dirty="0"/>
              <a:t> </a:t>
            </a:r>
            <a:r>
              <a:rPr lang="ru-RU" dirty="0" err="1"/>
              <a:t>обов'язків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язичницьких</a:t>
            </a:r>
            <a:r>
              <a:rPr lang="ru-RU" dirty="0"/>
              <a:t> дружин. </a:t>
            </a:r>
            <a:r>
              <a:rPr lang="ru-RU" dirty="0" err="1"/>
              <a:t>Рогніді</a:t>
            </a:r>
            <a:r>
              <a:rPr lang="ru-RU" dirty="0"/>
              <a:t> 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обрати </a:t>
            </a:r>
            <a:r>
              <a:rPr lang="ru-RU" dirty="0" err="1"/>
              <a:t>чоловіка</a:t>
            </a:r>
            <a:r>
              <a:rPr lang="ru-RU" dirty="0"/>
              <a:t>, але вона </a:t>
            </a:r>
            <a:r>
              <a:rPr lang="ru-RU" dirty="0" err="1"/>
              <a:t>відмовилась</a:t>
            </a:r>
            <a:r>
              <a:rPr lang="ru-RU" dirty="0"/>
              <a:t> і </a:t>
            </a:r>
            <a:r>
              <a:rPr lang="ru-RU" dirty="0" err="1"/>
              <a:t>прийняла</a:t>
            </a:r>
            <a:r>
              <a:rPr lang="ru-RU" dirty="0"/>
              <a:t> </a:t>
            </a:r>
            <a:r>
              <a:rPr lang="ru-RU" dirty="0" err="1"/>
              <a:t>чернечий</a:t>
            </a:r>
            <a:r>
              <a:rPr lang="ru-RU" dirty="0"/>
              <a:t> </a:t>
            </a:r>
            <a:r>
              <a:rPr lang="ru-RU" dirty="0" err="1"/>
              <a:t>постри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278</TotalTime>
  <Words>974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Times New Roman</vt:lpstr>
      <vt:lpstr>Wingdings</vt:lpstr>
      <vt:lpstr>Твердый переплет</vt:lpstr>
      <vt:lpstr>Володимир Великий 958-1015рр.</vt:lpstr>
      <vt:lpstr>Презентация PowerPoint</vt:lpstr>
      <vt:lpstr>Про подальшу долю Малуші літописи не повідомляють, а малолітній Володимир повернувся до Києва, де перебував під наглядом княгині Ольги. Вихованням його керував вірогідно дядько по матері Добриня, оскільки у звичаях Русі було довіряти виховання спадкоємців членам старшої дружини.</vt:lpstr>
      <vt:lpstr>Завоювання київського престолу</vt:lpstr>
      <vt:lpstr>Дохристиянське правління</vt:lpstr>
      <vt:lpstr>Походи</vt:lpstr>
      <vt:lpstr>Презентация PowerPoint</vt:lpstr>
      <vt:lpstr>Осінь 987 - весна 988  – Херсонеська війна.</vt:lpstr>
      <vt:lpstr>Хрещення Русі</vt:lpstr>
      <vt:lpstr>Реформи Володимира Великого</vt:lpstr>
      <vt:lpstr>Адміністративна реформа</vt:lpstr>
      <vt:lpstr>Укріплення кордонів Русі</vt:lpstr>
      <vt:lpstr>Реформа зовнішньої політики</vt:lpstr>
      <vt:lpstr>Військова реформа</vt:lpstr>
      <vt:lpstr>Фінансова реформа</vt:lpstr>
      <vt:lpstr>Вшанування пам’яті Володимира Великого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Володимир Великий 958-1015рр.</dc:title>
  <dc:creator>христина герцюк</dc:creator>
  <cp:lastModifiedBy>Маша</cp:lastModifiedBy>
  <cp:revision>31</cp:revision>
  <dcterms:created xsi:type="dcterms:W3CDTF">2014-05-23T09:04:04Z</dcterms:created>
  <dcterms:modified xsi:type="dcterms:W3CDTF">2014-05-23T16:05:12Z</dcterms:modified>
</cp:coreProperties>
</file>