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13" r:id="rId1"/>
    <p:sldMasterId id="2147483925" r:id="rId2"/>
    <p:sldMasterId id="2147483938" r:id="rId3"/>
    <p:sldMasterId id="2147483940" r:id="rId4"/>
    <p:sldMasterId id="2147483952" r:id="rId5"/>
    <p:sldMasterId id="2147483964" r:id="rId6"/>
    <p:sldMasterId id="2147483976" r:id="rId7"/>
    <p:sldMasterId id="2147483988" r:id="rId8"/>
  </p:sldMasterIdLst>
  <p:notesMasterIdLst>
    <p:notesMasterId r:id="rId21"/>
  </p:notesMasterIdLst>
  <p:sldIdLst>
    <p:sldId id="256" r:id="rId9"/>
    <p:sldId id="258" r:id="rId10"/>
    <p:sldId id="259" r:id="rId11"/>
    <p:sldId id="260" r:id="rId12"/>
    <p:sldId id="261" r:id="rId13"/>
    <p:sldId id="262" r:id="rId14"/>
    <p:sldId id="263" r:id="rId15"/>
    <p:sldId id="264" r:id="rId16"/>
    <p:sldId id="265" r:id="rId17"/>
    <p:sldId id="266" r:id="rId18"/>
    <p:sldId id="267"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8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30" y="-6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74BCB3-55BD-47E9-89E5-E0F89B38E279}" type="datetimeFigureOut">
              <a:rPr lang="uk-UA" smtClean="0"/>
              <a:t>23.01.2014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F64AC-DB24-4FA1-9ED2-B88832920DAE}" type="slidenum">
              <a:rPr lang="uk-UA" smtClean="0"/>
              <a:t>‹#›</a:t>
            </a:fld>
            <a:endParaRPr lang="uk-UA"/>
          </a:p>
        </p:txBody>
      </p:sp>
    </p:spTree>
    <p:extLst>
      <p:ext uri="{BB962C8B-B14F-4D97-AF65-F5344CB8AC3E}">
        <p14:creationId xmlns:p14="http://schemas.microsoft.com/office/powerpoint/2010/main" val="362592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7B3F64AC-DB24-4FA1-9ED2-B88832920DAE}" type="slidenum">
              <a:rPr lang="uk-UA" smtClean="0"/>
              <a:t>1</a:t>
            </a:fld>
            <a:endParaRPr lang="uk-UA"/>
          </a:p>
        </p:txBody>
      </p:sp>
    </p:spTree>
    <p:extLst>
      <p:ext uri="{BB962C8B-B14F-4D97-AF65-F5344CB8AC3E}">
        <p14:creationId xmlns:p14="http://schemas.microsoft.com/office/powerpoint/2010/main" val="351200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7B3F64AC-DB24-4FA1-9ED2-B88832920DAE}" type="slidenum">
              <a:rPr lang="uk-UA" smtClean="0"/>
              <a:t>2</a:t>
            </a:fld>
            <a:endParaRPr lang="uk-UA"/>
          </a:p>
        </p:txBody>
      </p:sp>
    </p:spTree>
    <p:extLst>
      <p:ext uri="{BB962C8B-B14F-4D97-AF65-F5344CB8AC3E}">
        <p14:creationId xmlns:p14="http://schemas.microsoft.com/office/powerpoint/2010/main" val="2431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7B3F64AC-DB24-4FA1-9ED2-B88832920DAE}" type="slidenum">
              <a:rPr lang="uk-UA" smtClean="0"/>
              <a:t>5</a:t>
            </a:fld>
            <a:endParaRPr lang="uk-UA"/>
          </a:p>
        </p:txBody>
      </p:sp>
    </p:spTree>
    <p:extLst>
      <p:ext uri="{BB962C8B-B14F-4D97-AF65-F5344CB8AC3E}">
        <p14:creationId xmlns:p14="http://schemas.microsoft.com/office/powerpoint/2010/main" val="3478754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7B3F64AC-DB24-4FA1-9ED2-B88832920DAE}" type="slidenum">
              <a:rPr lang="uk-UA" smtClean="0"/>
              <a:t>7</a:t>
            </a:fld>
            <a:endParaRPr lang="uk-UA"/>
          </a:p>
        </p:txBody>
      </p:sp>
    </p:spTree>
    <p:extLst>
      <p:ext uri="{BB962C8B-B14F-4D97-AF65-F5344CB8AC3E}">
        <p14:creationId xmlns:p14="http://schemas.microsoft.com/office/powerpoint/2010/main" val="307429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7B3F64AC-DB24-4FA1-9ED2-B88832920DAE}" type="slidenum">
              <a:rPr lang="uk-UA" smtClean="0"/>
              <a:t>9</a:t>
            </a:fld>
            <a:endParaRPr lang="uk-UA"/>
          </a:p>
        </p:txBody>
      </p:sp>
    </p:spTree>
    <p:extLst>
      <p:ext uri="{BB962C8B-B14F-4D97-AF65-F5344CB8AC3E}">
        <p14:creationId xmlns:p14="http://schemas.microsoft.com/office/powerpoint/2010/main" val="389264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2D2C5A08-E9E8-4D04-80E3-2F369B8ACA2D}"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D2C5A08-E9E8-4D04-80E3-2F369B8ACA2D}"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DB54FBA-9AA8-4D2D-ACCF-8D91B1E50766}"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7F2DB-5954-4B07-AA42-382F92989D2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D2C5A08-E9E8-4D04-80E3-2F369B8ACA2D}"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1/23/2014</a:t>
            </a:fld>
            <a:endParaRPr lang="en-US"/>
          </a:p>
        </p:txBody>
      </p:sp>
      <p:sp>
        <p:nvSpPr>
          <p:cNvPr id="2" name="Нижний колонтитул 1"/>
          <p:cNvSpPr>
            <a:spLocks noGrp="1"/>
          </p:cNvSpPr>
          <p:nvPr>
            <p:ph type="ftr" sz="quarter" idx="11"/>
          </p:nvPr>
        </p:nvSpPr>
        <p:spPr/>
        <p:txBody>
          <a:bodyPr/>
          <a:lstStyle/>
          <a:p>
            <a:endParaRPr kumimoji="0" lang="en-US"/>
          </a:p>
        </p:txBody>
      </p:sp>
      <p:sp>
        <p:nvSpPr>
          <p:cNvPr id="15" name="Номер слайда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1/23/2014</a:t>
            </a:fld>
            <a:endParaRPr lang="en-US"/>
          </a:p>
        </p:txBody>
      </p:sp>
      <p:sp>
        <p:nvSpPr>
          <p:cNvPr id="19" name="Нижний колонтитул 18"/>
          <p:cNvSpPr>
            <a:spLocks noGrp="1"/>
          </p:cNvSpPr>
          <p:nvPr>
            <p:ph type="ftr" sz="quarter" idx="11"/>
          </p:nvPr>
        </p:nvSpPr>
        <p:spPr>
          <a:xfrm>
            <a:off x="3581400" y="76200"/>
            <a:ext cx="2895600" cy="288925"/>
          </a:xfrm>
        </p:spPr>
        <p:txBody>
          <a:bodyPr/>
          <a:lstStyle/>
          <a:p>
            <a:endParaRPr kumimoji="0" lang="en-US"/>
          </a:p>
        </p:txBody>
      </p:sp>
      <p:sp>
        <p:nvSpPr>
          <p:cNvPr id="16" name="Номер слайда 15"/>
          <p:cNvSpPr>
            <a:spLocks noGrp="1"/>
          </p:cNvSpPr>
          <p:nvPr>
            <p:ph type="sldNum" sz="quarter" idx="12"/>
          </p:nvPr>
        </p:nvSpPr>
        <p:spPr>
          <a:xfrm>
            <a:off x="8229600" y="6473952"/>
            <a:ext cx="758952" cy="246888"/>
          </a:xfrm>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1/23/2014</a:t>
            </a:fld>
            <a:endParaRPr lang="en-US"/>
          </a:p>
        </p:txBody>
      </p:sp>
      <p:sp>
        <p:nvSpPr>
          <p:cNvPr id="11" name="Нижний колонтитул 10"/>
          <p:cNvSpPr>
            <a:spLocks noGrp="1"/>
          </p:cNvSpPr>
          <p:nvPr>
            <p:ph type="ftr" sz="quarter" idx="11"/>
          </p:nvPr>
        </p:nvSpPr>
        <p:spPr/>
        <p:txBody>
          <a:bodyPr/>
          <a:lstStyle/>
          <a:p>
            <a:endParaRPr kumimoji="0" lang="en-US"/>
          </a:p>
        </p:txBody>
      </p:sp>
      <p:sp>
        <p:nvSpPr>
          <p:cNvPr id="16" name="Номер слайда 1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1/23/2014</a:t>
            </a:fld>
            <a:endParaRPr lang="en-US"/>
          </a:p>
        </p:txBody>
      </p:sp>
      <p:sp>
        <p:nvSpPr>
          <p:cNvPr id="10" name="Нижний колонтитул 9"/>
          <p:cNvSpPr>
            <a:spLocks noGrp="1"/>
          </p:cNvSpPr>
          <p:nvPr>
            <p:ph type="ftr" sz="quarter" idx="11"/>
          </p:nvPr>
        </p:nvSpPr>
        <p:spPr/>
        <p:txBody>
          <a:bodyPr/>
          <a:lstStyle/>
          <a:p>
            <a:endParaRPr kumimoji="0" lang="en-US"/>
          </a:p>
        </p:txBody>
      </p:sp>
      <p:sp>
        <p:nvSpPr>
          <p:cNvPr id="31" name="Номер слайда 30"/>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1/23/2014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a:xfrm>
            <a:off x="8229600" y="6477000"/>
            <a:ext cx="762000" cy="246888"/>
          </a:xfrm>
        </p:spPr>
        <p:txBody>
          <a:bodyPr/>
          <a:lstStyle/>
          <a:p>
            <a:fld id="{CA15C064-DD44-4CAC-873E-2D1F54821676}" type="slidenum">
              <a:rPr kumimoji="0" lang="en-US" smtClean="0"/>
              <a:pPr eaLnBrk="1" latinLnBrk="0" hangingPunct="1"/>
              <a:t>‹#›</a:t>
            </a:fld>
            <a:endParaRPr kumimoji="0" lang="en-US"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D2C5A08-E9E8-4D04-80E3-2F369B8ACA2D}"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1/23/2014</a:t>
            </a:fld>
            <a:endParaRPr lang="en-US"/>
          </a:p>
        </p:txBody>
      </p:sp>
      <p:sp>
        <p:nvSpPr>
          <p:cNvPr id="21" name="Нижний колонтитул 20"/>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1/23/2014</a:t>
            </a:fld>
            <a:endParaRPr lang="en-US"/>
          </a:p>
        </p:txBody>
      </p:sp>
      <p:sp>
        <p:nvSpPr>
          <p:cNvPr id="24" name="Нижний колонтитул 23"/>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1/23/2014</a:t>
            </a:fld>
            <a:endParaRPr lang="en-US"/>
          </a:p>
        </p:txBody>
      </p:sp>
      <p:sp>
        <p:nvSpPr>
          <p:cNvPr id="29" name="Нижний колонтитул 28"/>
          <p:cNvSpPr>
            <a:spLocks noGrp="1"/>
          </p:cNvSpPr>
          <p:nvPr>
            <p:ph type="ftr" sz="quarter" idx="11"/>
          </p:nvPr>
        </p:nvSpPr>
        <p:spPr/>
        <p:txBody>
          <a:bodyPr/>
          <a:lstStyle/>
          <a:p>
            <a:endParaRPr kumimoji="0" lang="en-US" dirty="0"/>
          </a:p>
        </p:txBody>
      </p:sp>
      <p:sp>
        <p:nvSpPr>
          <p:cNvPr id="7" name="Номер слайда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1/23/2014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31" name="Номер слайда 30"/>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1/23/2014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1/23/2014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D2C5A08-E9E8-4D04-80E3-2F369B8ACA2D}"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2C5A08-E9E8-4D04-80E3-2F369B8ACA2D}"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a:t>
            </a:fld>
            <a:endParaRPr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D2C5A08-E9E8-4D04-80E3-2F369B8ACA2D}"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2C5A08-E9E8-4D04-80E3-2F369B8ACA2D}"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90A60-EEB9-49D0-98B7-E5351412E80A}" type="slidenum">
              <a:rPr lang="en-US" smtClean="0"/>
              <a:pPr/>
              <a:t>‹#›</a:t>
            </a:fld>
            <a:endParaRPr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D2C5A08-E9E8-4D04-80E3-2F369B8ACA2D}"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D2C5A08-E9E8-4D04-80E3-2F369B8ACA2D}" type="datetimeFigureOut">
              <a:rPr lang="en-US" smtClean="0"/>
              <a:pPr/>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90A60-EEB9-49D0-98B7-E5351412E80A}" type="slidenum">
              <a:rPr lang="en-US" smtClean="0"/>
              <a:pPr/>
              <a:t>‹#›</a:t>
            </a:fld>
            <a:endParaRPr lang="en-US"/>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D2C5A08-E9E8-4D04-80E3-2F369B8ACA2D}" type="datetimeFigureOut">
              <a:rPr lang="en-US" smtClean="0"/>
              <a:pPr/>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C5A08-E9E8-4D04-80E3-2F369B8ACA2D}" type="datetimeFigureOut">
              <a:rPr lang="en-US" smtClean="0"/>
              <a:pPr/>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2C5A08-E9E8-4D04-80E3-2F369B8ACA2D}"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2C5A08-E9E8-4D04-80E3-2F369B8ACA2D}"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90A60-EEB9-49D0-98B7-E5351412E80A}"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D2C5A08-E9E8-4D04-80E3-2F369B8ACA2D}"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DB54FBA-9AA8-4D2D-ACCF-8D91B1E50766}"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7F2DB-5954-4B07-AA42-382F92989D2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2D2C5A08-E9E8-4D04-80E3-2F369B8ACA2D}"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0AE90A60-EEB9-49D0-98B7-E5351412E80A}" type="slidenum">
              <a:rPr lang="en-US" smtClean="0"/>
              <a:pPr/>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ru-RU" smtClean="0"/>
              <a:t>Образец заголовка</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2D2C5A08-E9E8-4D04-80E3-2F369B8ACA2D}"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2D2C5A08-E9E8-4D04-80E3-2F369B8ACA2D}"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2D2C5A08-E9E8-4D04-80E3-2F369B8ACA2D}" type="datetimeFigureOut">
              <a:rPr lang="en-US" smtClean="0"/>
              <a:pPr/>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2C5A08-E9E8-4D04-80E3-2F369B8ACA2D}"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90A60-EEB9-49D0-98B7-E5351412E80A}"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D2C5A08-E9E8-4D04-80E3-2F369B8ACA2D}" type="datetimeFigureOut">
              <a:rPr lang="en-US" smtClean="0"/>
              <a:pPr/>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90A60-EEB9-49D0-98B7-E5351412E80A}"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2D2C5A08-E9E8-4D04-80E3-2F369B8ACA2D}" type="datetimeFigureOut">
              <a:rPr lang="en-US" smtClean="0"/>
              <a:pPr/>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90A60-EEB9-49D0-98B7-E5351412E80A}"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C5A08-E9E8-4D04-80E3-2F369B8ACA2D}" type="datetimeFigureOut">
              <a:rPr lang="en-US" smtClean="0"/>
              <a:pPr/>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2D2C5A08-E9E8-4D04-80E3-2F369B8ACA2D}"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90A60-EEB9-49D0-98B7-E5351412E80A}"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2D2C5A08-E9E8-4D04-80E3-2F369B8ACA2D}"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90A60-EEB9-49D0-98B7-E5351412E80A}"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D2C5A08-E9E8-4D04-80E3-2F369B8ACA2D}"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DB54FBA-9AA8-4D2D-ACCF-8D91B1E50766}"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7F2DB-5954-4B07-AA42-382F92989D2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D2C5A08-E9E8-4D04-80E3-2F369B8ACA2D}"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a:xfrm>
            <a:off x="685800" y="1600201"/>
            <a:ext cx="7772400" cy="3733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D2C5A08-E9E8-4D04-80E3-2F369B8ACA2D}"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D2C5A08-E9E8-4D04-80E3-2F369B8ACA2D}" type="datetimeFigureOut">
              <a:rPr lang="en-US" smtClean="0"/>
              <a:pPr/>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D2C5A08-E9E8-4D04-80E3-2F369B8ACA2D}"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D2C5A08-E9E8-4D04-80E3-2F369B8ACA2D}"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90A60-EEB9-49D0-98B7-E5351412E80A}"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2D2C5A08-E9E8-4D04-80E3-2F369B8ACA2D}" type="datetimeFigureOut">
              <a:rPr lang="en-US" smtClean="0"/>
              <a:pPr/>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90A60-EEB9-49D0-98B7-E5351412E80A}"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2D2C5A08-E9E8-4D04-80E3-2F369B8ACA2D}" type="datetimeFigureOut">
              <a:rPr lang="en-US" smtClean="0"/>
              <a:pPr/>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D2C5A08-E9E8-4D04-80E3-2F369B8ACA2D}" type="datetimeFigureOut">
              <a:rPr lang="en-US" smtClean="0"/>
              <a:pPr/>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ru-RU" smtClean="0"/>
              <a:t>Образец заголовка</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D2C5A08-E9E8-4D04-80E3-2F369B8ACA2D}"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90A60-EEB9-49D0-98B7-E5351412E80A}"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D2C5A08-E9E8-4D04-80E3-2F369B8ACA2D}"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90A60-EEB9-49D0-98B7-E5351412E80A}"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ru-RU" smtClean="0"/>
              <a:t>Образец заголовка</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D2C5A08-E9E8-4D04-80E3-2F369B8ACA2D}"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DB54FBA-9AA8-4D2D-ACCF-8D91B1E50766}"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7F2DB-5954-4B07-AA42-382F92989D2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D2C5A08-E9E8-4D04-80E3-2F369B8ACA2D}"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C5A08-E9E8-4D04-80E3-2F369B8ACA2D}" type="datetimeFigureOut">
              <a:rPr lang="en-US" smtClean="0"/>
              <a:pPr/>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D2C5A08-E9E8-4D04-80E3-2F369B8ACA2D}"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2D2C5A08-E9E8-4D04-80E3-2F369B8ACA2D}" type="datetimeFigureOut">
              <a:rPr lang="en-US" smtClean="0"/>
              <a:pPr/>
              <a:t>1/23/2014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0AE90A60-EEB9-49D0-98B7-E5351412E8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2D2C5A08-E9E8-4D04-80E3-2F369B8ACA2D}"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2D2C5A08-E9E8-4D04-80E3-2F369B8ACA2D}" type="datetimeFigureOut">
              <a:rPr lang="en-US" smtClean="0"/>
              <a:pPr/>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D2C5A08-E9E8-4D04-80E3-2F369B8ACA2D}" type="datetimeFigureOut">
              <a:rPr lang="en-US" smtClean="0"/>
              <a:pPr/>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C5A08-E9E8-4D04-80E3-2F369B8ACA2D}" type="datetimeFigureOut">
              <a:rPr lang="en-US" smtClean="0"/>
              <a:pPr/>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D2C5A08-E9E8-4D04-80E3-2F369B8ACA2D}"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90A60-EEB9-49D0-98B7-E5351412E80A}"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2D2C5A08-E9E8-4D04-80E3-2F369B8ACA2D}"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90A60-EEB9-49D0-98B7-E5351412E80A}"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D2C5A08-E9E8-4D04-80E3-2F369B8ACA2D}"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DB54FBA-9AA8-4D2D-ACCF-8D91B1E50766}"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7F2DB-5954-4B07-AA42-382F92989D2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2C5A08-E9E8-4D04-80E3-2F369B8ACA2D}"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90A60-EEB9-49D0-98B7-E5351412E8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2C5A08-E9E8-4D04-80E3-2F369B8ACA2D}"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90A60-EEB9-49D0-98B7-E5351412E80A}" type="slidenum">
              <a:rPr lang="en-US" smtClean="0"/>
              <a:pPr/>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4.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8.wmf"/><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2D2C5A08-E9E8-4D04-80E3-2F369B8ACA2D}" type="datetimeFigureOut">
              <a:rPr lang="en-US" smtClean="0"/>
              <a:pPr/>
              <a:t>1/23/2014</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0AE90A60-EEB9-49D0-98B7-E5351412E8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Tree>
  </p:cSld>
  <p:clrMap bg1="lt1" tx1="dk1" bg2="lt2" tx2="dk2" accent1="accent1" accent2="accent2" accent3="accent3" accent4="accent4" accent5="accent5" accent6="accent6" hlink="hlink" folHlink="folHlink"/>
  <p:sldLayoutIdLst>
    <p:sldLayoutId id="214748393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D2C5A08-E9E8-4D04-80E3-2F369B8ACA2D}" type="datetimeFigureOut">
              <a:rPr lang="en-US" smtClean="0"/>
              <a:pPr/>
              <a:t>1/23/2014</a:t>
            </a:fld>
            <a:endParaRPr lang="en-US"/>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AE90A60-EEB9-49D0-98B7-E5351412E80A}" type="slidenum">
              <a:rPr lang="en-US" smtClean="0"/>
              <a:pPr/>
              <a:t>‹#›</a:t>
            </a:fld>
            <a:endParaRPr lang="en-US"/>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D2C5A08-E9E8-4D04-80E3-2F369B8ACA2D}" type="datetimeFigureOut">
              <a:rPr lang="en-US" smtClean="0"/>
              <a:pPr/>
              <a:t>1/23/2014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AE90A60-EEB9-49D0-98B7-E5351412E8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2D2C5A08-E9E8-4D04-80E3-2F369B8ACA2D}" type="datetimeFigureOut">
              <a:rPr lang="en-US" smtClean="0"/>
              <a:pPr/>
              <a:t>1/23/2014</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0AE90A60-EEB9-49D0-98B7-E5351412E8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2D2C5A08-E9E8-4D04-80E3-2F369B8ACA2D}" type="datetimeFigureOut">
              <a:rPr lang="en-US" smtClean="0"/>
              <a:pPr/>
              <a:t>1/23/2014</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0AE90A60-EEB9-49D0-98B7-E5351412E80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D2C5A08-E9E8-4D04-80E3-2F369B8ACA2D}" type="datetimeFigureOut">
              <a:rPr lang="en-US" smtClean="0"/>
              <a:pPr/>
              <a:t>1/23/2014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AE90A60-EEB9-49D0-98B7-E5351412E80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farm5.staticflickr.com/4109/4953524794_1f374593ed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1" y="-1"/>
            <a:ext cx="9221294"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339752" y="-243408"/>
            <a:ext cx="7056784" cy="1368152"/>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5400000" algn="t" rotWithShape="0">
                    <a:prstClr val="black">
                      <a:alpha val="40000"/>
                    </a:prstClr>
                  </a:outerShdw>
                </a:effectLst>
              </a:rPr>
              <a:t>Sights of Canada</a:t>
            </a:r>
            <a:endPar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5400000" algn="t" rotWithShape="0">
                  <a:prstClr val="black">
                    <a:alpha val="40000"/>
                  </a:prstClr>
                </a:outerShdw>
              </a:effectLst>
            </a:endParaRPr>
          </a:p>
        </p:txBody>
      </p:sp>
      <p:pic>
        <p:nvPicPr>
          <p:cNvPr id="1026" name="Picture 2" descr="flagbig"/>
          <p:cNvPicPr>
            <a:picLocks noChangeAspect="1" noChangeArrowheads="1"/>
          </p:cNvPicPr>
          <p:nvPr/>
        </p:nvPicPr>
        <p:blipFill>
          <a:blip r:embed="rId4">
            <a:extLst>
              <a:ext uri="{28A0092B-C50C-407E-A947-70E740481C1C}">
                <a14:useLocalDpi xmlns:a14="http://schemas.microsoft.com/office/drawing/2010/main" val="0"/>
              </a:ext>
            </a:extLst>
          </a:blip>
          <a:srcRect r="2457" b="7228"/>
          <a:stretch>
            <a:fillRect/>
          </a:stretch>
        </p:blipFill>
        <p:spPr bwMode="auto">
          <a:xfrm>
            <a:off x="-46247" y="0"/>
            <a:ext cx="2015887"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7" name="Picture 3" descr="250px-Coat_of_arms_of_Ca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1153344"/>
            <a:ext cx="1691680" cy="227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Подзаголовок 2"/>
          <p:cNvSpPr>
            <a:spLocks noGrp="1"/>
          </p:cNvSpPr>
          <p:nvPr>
            <p:ph type="subTitle" idx="1"/>
          </p:nvPr>
        </p:nvSpPr>
        <p:spPr>
          <a:xfrm>
            <a:off x="-51522" y="1772816"/>
            <a:ext cx="4896544" cy="2736304"/>
          </a:xfrm>
        </p:spPr>
        <p:txBody>
          <a:bodyPr>
            <a:noAutofit/>
          </a:bodyPr>
          <a:lstStyle/>
          <a:p>
            <a:pPr algn="ctr"/>
            <a:r>
              <a:rPr lang="en-US" b="1" dirty="0">
                <a:solidFill>
                  <a:schemeClr val="bg1"/>
                </a:solidFill>
                <a:latin typeface="Bell MT" panose="02020503060305020303" pitchFamily="18" charset="0"/>
              </a:rPr>
              <a:t>In this collection you wait for </a:t>
            </a:r>
            <a:r>
              <a:rPr lang="en-US" b="1" dirty="0" smtClean="0">
                <a:solidFill>
                  <a:schemeClr val="bg1"/>
                </a:solidFill>
                <a:latin typeface="Bell MT" panose="02020503060305020303" pitchFamily="18" charset="0"/>
              </a:rPr>
              <a:t>beautiful </a:t>
            </a:r>
            <a:r>
              <a:rPr lang="en-US" b="1" dirty="0">
                <a:solidFill>
                  <a:schemeClr val="bg1"/>
                </a:solidFill>
                <a:latin typeface="Bell MT" panose="02020503060305020303" pitchFamily="18" charset="0"/>
              </a:rPr>
              <a:t>places to visit in Canada. It is the second largest country in the world with a vast multitude of natural wonders, therefore, any attempt to build them in ascending or descending order in advance is meaningless. Here you can find the most famous sights of Canada, known for its pristine nature and pure beauty.</a:t>
            </a:r>
            <a:endParaRPr lang="uk-UA" b="1" dirty="0">
              <a:solidFill>
                <a:schemeClr val="bg1"/>
              </a:solidFill>
            </a:endParaRPr>
          </a:p>
        </p:txBody>
      </p:sp>
      <p:pic>
        <p:nvPicPr>
          <p:cNvPr id="1033" name="Picture 9" descr="GoCANADA"/>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814160">
            <a:off x="5486331" y="3422335"/>
            <a:ext cx="2010103" cy="189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6125820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33"/>
                                        </p:tgtEl>
                                        <p:attrNameLst>
                                          <p:attrName>style.visibility</p:attrName>
                                        </p:attrNameLst>
                                      </p:cBhvr>
                                      <p:to>
                                        <p:strVal val="visible"/>
                                      </p:to>
                                    </p:set>
                                    <p:animEffect transition="in" filter="barn(inVertical)">
                                      <p:cBhvr>
                                        <p:cTn id="24" dur="500"/>
                                        <p:tgtEl>
                                          <p:spTgt spid="103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 y="-14560"/>
            <a:ext cx="9144001" cy="6872560"/>
            <a:chOff x="-1" y="-14560"/>
            <a:chExt cx="9144001" cy="6872560"/>
          </a:xfrm>
        </p:grpSpPr>
        <p:pic>
          <p:nvPicPr>
            <p:cNvPr id="10244" name="Picture 4" descr="http://www.strani.ru/wp-content/uploads/2012/04/%D0%9A%D0%B0%D0%BD%D0%B0%D0%B4%D0%B0.-%D0%9F%D1%80%D0%BE%D0%B2%D0%B8%D0%BD%D1%86%D0%B8%D1%8F-%D0%9A%D0%B2%D0%B5%D0%B1%D0%B5%D0%BA.-%D0%9A%D0%B2%D0%B5%D0%B1%D0%B5%D0%BA-%D0%9E200.jpg"/>
            <p:cNvPicPr>
              <a:picLocks noChangeAspect="1" noChangeArrowheads="1"/>
            </p:cNvPicPr>
            <p:nvPr/>
          </p:nvPicPr>
          <p:blipFill rotWithShape="1">
            <a:blip r:embed="rId2">
              <a:extLst>
                <a:ext uri="{28A0092B-C50C-407E-A947-70E740481C1C}">
                  <a14:useLocalDpi xmlns:a14="http://schemas.microsoft.com/office/drawing/2010/main" val="0"/>
                </a:ext>
              </a:extLst>
            </a:blip>
            <a:srcRect r="1416" b="3421"/>
            <a:stretch/>
          </p:blipFill>
          <p:spPr bwMode="auto">
            <a:xfrm>
              <a:off x="-1" y="-14560"/>
              <a:ext cx="9144001" cy="68725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strani.ru/wp-content/uploads/2012/04/%D0%9A%D0%B0%D0%BD%D0%B0%D0%B4%D0%B0.-%D0%9F%D1%80%D0%BE%D0%B2%D0%B8%D0%BD%D1%86%D0%B8%D1%8F-%D0%9A%D0%B2%D0%B5%D0%B1%D0%B5%D0%BA.-%D0%9A%D0%B2%D0%B5%D0%B1%D0%B5%D0%BA-%D0%9E200.jpg"/>
            <p:cNvPicPr>
              <a:picLocks noChangeAspect="1" noChangeArrowheads="1"/>
            </p:cNvPicPr>
            <p:nvPr/>
          </p:nvPicPr>
          <p:blipFill rotWithShape="1">
            <a:blip r:embed="rId2">
              <a:extLst>
                <a:ext uri="{28A0092B-C50C-407E-A947-70E740481C1C}">
                  <a14:useLocalDpi xmlns:a14="http://schemas.microsoft.com/office/drawing/2010/main" val="0"/>
                </a:ext>
              </a:extLst>
            </a:blip>
            <a:srcRect r="81515" b="96047"/>
            <a:stretch/>
          </p:blipFill>
          <p:spPr bwMode="auto">
            <a:xfrm>
              <a:off x="180131" y="29184"/>
              <a:ext cx="1899321" cy="6988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strani.ru/wp-content/uploads/2012/04/%D0%9A%D0%B0%D0%BD%D0%B0%D0%B4%D0%B0.-%D0%9F%D1%80%D0%BE%D0%B2%D0%B8%D0%BD%D1%86%D0%B8%D1%8F-%D0%9A%D0%B2%D0%B5%D0%B1%D0%B5%D0%BA.-%D0%9A%D0%B2%D0%B5%D0%B1%D0%B5%D0%BA-%D0%9E200.jpg"/>
            <p:cNvPicPr>
              <a:picLocks noChangeAspect="1" noChangeArrowheads="1"/>
            </p:cNvPicPr>
            <p:nvPr/>
          </p:nvPicPr>
          <p:blipFill rotWithShape="1">
            <a:blip r:embed="rId2">
              <a:extLst>
                <a:ext uri="{28A0092B-C50C-407E-A947-70E740481C1C}">
                  <a14:useLocalDpi xmlns:a14="http://schemas.microsoft.com/office/drawing/2010/main" val="0"/>
                </a:ext>
              </a:extLst>
            </a:blip>
            <a:srcRect l="1643" t="13514" r="66591" b="81132"/>
            <a:stretch/>
          </p:blipFill>
          <p:spPr bwMode="auto">
            <a:xfrm>
              <a:off x="113431" y="728056"/>
              <a:ext cx="2946401" cy="381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48" name="Picture 8" descr="http://life.img.pravda.com/images/doc/e/c/ec276e6-hotel-gl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770" y="16520"/>
            <a:ext cx="5368230" cy="3578820"/>
          </a:xfrm>
          <a:prstGeom prst="rect">
            <a:avLst/>
          </a:prstGeom>
          <a:noFill/>
          <a:extLst>
            <a:ext uri="{909E8E84-426E-40DD-AFC4-6F175D3DCCD1}">
              <a14:hiddenFill xmlns:a14="http://schemas.microsoft.com/office/drawing/2010/main">
                <a:solidFill>
                  <a:srgbClr val="FFFFFF"/>
                </a:solidFill>
              </a14:hiddenFill>
            </a:ext>
          </a:extLst>
        </p:spPr>
      </p:pic>
      <p:sp>
        <p:nvSpPr>
          <p:cNvPr id="2" name="Горизонтальный свиток 1"/>
          <p:cNvSpPr/>
          <p:nvPr/>
        </p:nvSpPr>
        <p:spPr>
          <a:xfrm>
            <a:off x="113431" y="306488"/>
            <a:ext cx="3888432" cy="1224136"/>
          </a:xfrm>
          <a:prstGeom prst="horizontalScroll">
            <a:avLst>
              <a:gd name="adj" fmla="val 19573"/>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b="1" spc="50" dirty="0">
                <a:ln w="13500">
                  <a:solidFill>
                    <a:srgbClr val="002060">
                      <a:alpha val="6500"/>
                    </a:srgbClr>
                  </a:solidFill>
                  <a:prstDash val="sysDot"/>
                </a:ln>
                <a:solidFill>
                  <a:srgbClr val="2B87C5"/>
                </a:solidFill>
                <a:effectLst>
                  <a:innerShdw blurRad="50900" dist="38500" dir="13500000">
                    <a:srgbClr val="000000">
                      <a:alpha val="60000"/>
                    </a:srgbClr>
                  </a:innerShdw>
                </a:effectLst>
              </a:rPr>
              <a:t>Quebec</a:t>
            </a:r>
            <a:endParaRPr lang="uk-UA" sz="4800" b="1" spc="50" dirty="0">
              <a:ln w="13500">
                <a:solidFill>
                  <a:srgbClr val="002060">
                    <a:alpha val="6500"/>
                  </a:srgbClr>
                </a:solidFill>
                <a:prstDash val="sysDot"/>
              </a:ln>
              <a:solidFill>
                <a:srgbClr val="2B87C5"/>
              </a:solidFill>
              <a:effectLst>
                <a:innerShdw blurRad="50900" dist="38500" dir="13500000">
                  <a:srgbClr val="000000">
                    <a:alpha val="60000"/>
                  </a:srgbClr>
                </a:innerShdw>
              </a:effectLst>
            </a:endParaRPr>
          </a:p>
        </p:txBody>
      </p:sp>
      <p:sp>
        <p:nvSpPr>
          <p:cNvPr id="7" name="Скругленный прямоугольник 6"/>
          <p:cNvSpPr/>
          <p:nvPr/>
        </p:nvSpPr>
        <p:spPr>
          <a:xfrm>
            <a:off x="301328" y="2564904"/>
            <a:ext cx="3816424" cy="392409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a:solidFill>
                  <a:schemeClr val="bg1"/>
                </a:solidFill>
                <a:latin typeface="Bell MT" panose="02020503060305020303" pitchFamily="18" charset="0"/>
              </a:rPr>
              <a:t>In the French-speaking province of Quebec also have to look at. Of course, there are no attractions such as Toronto, but Quebec attracts others. The most photographed hotel in the world is located in the city center, is the only hotel in North America, is made of ice. 400-year-old city is famous also for its history.</a:t>
            </a:r>
            <a:endParaRPr lang="uk-UA" sz="2000" b="1" dirty="0">
              <a:solidFill>
                <a:schemeClr val="bg1"/>
              </a:solidFill>
            </a:endParaRPr>
          </a:p>
        </p:txBody>
      </p:sp>
      <p:pic>
        <p:nvPicPr>
          <p:cNvPr id="10250" name="Picture 10" descr="http://img-fotki.yandex.ru/get/4525/14124454.2a2/0_80c86_9bdab9a2_or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864775"/>
            <a:ext cx="4499619" cy="2993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71988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Scale>
                                      <p:cBhvr>
                                        <p:cTn id="1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7"/>
                                        </p:tgtEl>
                                        <p:attrNameLst>
                                          <p:attrName>ppt_x</p:attrName>
                                          <p:attrName>ppt_y</p:attrName>
                                        </p:attrNameLst>
                                      </p:cBhvr>
                                    </p:animMotion>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48"/>
                                        </p:tgtEl>
                                        <p:attrNameLst>
                                          <p:attrName>style.visibility</p:attrName>
                                        </p:attrNameLst>
                                      </p:cBhvr>
                                      <p:to>
                                        <p:strVal val="visible"/>
                                      </p:to>
                                    </p:set>
                                    <p:anim calcmode="lin" valueType="num">
                                      <p:cBhvr additive="base">
                                        <p:cTn id="22" dur="500" fill="hold"/>
                                        <p:tgtEl>
                                          <p:spTgt spid="10248"/>
                                        </p:tgtEl>
                                        <p:attrNameLst>
                                          <p:attrName>ppt_x</p:attrName>
                                        </p:attrNameLst>
                                      </p:cBhvr>
                                      <p:tavLst>
                                        <p:tav tm="0">
                                          <p:val>
                                            <p:strVal val="#ppt_x"/>
                                          </p:val>
                                        </p:tav>
                                        <p:tav tm="100000">
                                          <p:val>
                                            <p:strVal val="#ppt_x"/>
                                          </p:val>
                                        </p:tav>
                                      </p:tavLst>
                                    </p:anim>
                                    <p:anim calcmode="lin" valueType="num">
                                      <p:cBhvr additive="base">
                                        <p:cTn id="23"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10250"/>
                                        </p:tgtEl>
                                        <p:attrNameLst>
                                          <p:attrName>style.visibility</p:attrName>
                                        </p:attrNameLst>
                                      </p:cBhvr>
                                      <p:to>
                                        <p:strVal val="visible"/>
                                      </p:to>
                                    </p:set>
                                    <p:anim calcmode="lin" valueType="num">
                                      <p:cBhvr additive="base">
                                        <p:cTn id="28" dur="500" fill="hold"/>
                                        <p:tgtEl>
                                          <p:spTgt spid="10250"/>
                                        </p:tgtEl>
                                        <p:attrNameLst>
                                          <p:attrName>ppt_x</p:attrName>
                                        </p:attrNameLst>
                                      </p:cBhvr>
                                      <p:tavLst>
                                        <p:tav tm="0">
                                          <p:val>
                                            <p:strVal val="#ppt_x"/>
                                          </p:val>
                                        </p:tav>
                                        <p:tav tm="100000">
                                          <p:val>
                                            <p:strVal val="#ppt_x"/>
                                          </p:val>
                                        </p:tav>
                                      </p:tavLst>
                                    </p:anim>
                                    <p:anim calcmode="lin" valueType="num">
                                      <p:cBhvr additive="base">
                                        <p:cTn id="29" dur="500" fill="hold"/>
                                        <p:tgtEl>
                                          <p:spTgt spid="102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северное сия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840"/>
            <a:ext cx="9144001" cy="688784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81831" y="223508"/>
            <a:ext cx="7780335" cy="646331"/>
          </a:xfrm>
          <a:prstGeom prst="rect">
            <a:avLst/>
          </a:prstGeom>
        </p:spPr>
        <p:txBody>
          <a:bodyPr wrap="none">
            <a:spAutoFit/>
          </a:bodyPr>
          <a:lstStyle/>
          <a:p>
            <a:r>
              <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rPr>
              <a:t>N</a:t>
            </a:r>
            <a:r>
              <a:rPr lang="en-US" sz="3600" dirty="0">
                <a:ln w="18415" cmpd="sng">
                  <a:solidFill>
                    <a:srgbClr val="92D050"/>
                  </a:solidFill>
                  <a:prstDash val="solid"/>
                </a:ln>
                <a:solidFill>
                  <a:srgbClr val="92D050"/>
                </a:solidFill>
                <a:effectLst>
                  <a:outerShdw blurRad="63500" dir="3600000" algn="tl" rotWithShape="0">
                    <a:srgbClr val="000000">
                      <a:alpha val="70000"/>
                    </a:srgbClr>
                  </a:outerShdw>
                </a:effectLst>
              </a:rPr>
              <a:t>o</a:t>
            </a:r>
            <a:r>
              <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rPr>
              <a:t>r</a:t>
            </a:r>
            <a:r>
              <a:rPr lang="en-US" sz="3600" dirty="0">
                <a:ln w="18415" cmpd="sng">
                  <a:solidFill>
                    <a:srgbClr val="92D050"/>
                  </a:solidFill>
                  <a:prstDash val="solid"/>
                </a:ln>
                <a:solidFill>
                  <a:srgbClr val="92D050"/>
                </a:solidFill>
                <a:effectLst>
                  <a:outerShdw blurRad="63500" dir="3600000" algn="tl" rotWithShape="0">
                    <a:srgbClr val="000000">
                      <a:alpha val="70000"/>
                    </a:srgbClr>
                  </a:outerShdw>
                </a:effectLst>
              </a:rPr>
              <a:t>t</a:t>
            </a:r>
            <a:r>
              <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rPr>
              <a:t>h</a:t>
            </a:r>
            <a:r>
              <a:rPr lang="en-US" sz="3600" dirty="0">
                <a:ln w="18415" cmpd="sng">
                  <a:solidFill>
                    <a:srgbClr val="92D050"/>
                  </a:solidFill>
                  <a:prstDash val="solid"/>
                </a:ln>
                <a:solidFill>
                  <a:srgbClr val="92D050"/>
                </a:solidFill>
                <a:effectLst>
                  <a:outerShdw blurRad="63500" dir="3600000" algn="tl" rotWithShape="0">
                    <a:srgbClr val="000000">
                      <a:alpha val="70000"/>
                    </a:srgbClr>
                  </a:outerShdw>
                </a:effectLst>
              </a:rPr>
              <a:t>w</a:t>
            </a:r>
            <a:r>
              <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rPr>
              <a:t>e</a:t>
            </a:r>
            <a:r>
              <a:rPr lang="en-US" sz="3600" dirty="0">
                <a:ln w="18415" cmpd="sng">
                  <a:solidFill>
                    <a:srgbClr val="92D050"/>
                  </a:solidFill>
                  <a:prstDash val="solid"/>
                </a:ln>
                <a:solidFill>
                  <a:srgbClr val="92D050"/>
                </a:solidFill>
                <a:effectLst>
                  <a:outerShdw blurRad="63500" dir="3600000" algn="tl" rotWithShape="0">
                    <a:srgbClr val="000000">
                      <a:alpha val="70000"/>
                    </a:srgbClr>
                  </a:outerShdw>
                </a:effectLst>
              </a:rPr>
              <a:t>s</a:t>
            </a:r>
            <a:r>
              <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rPr>
              <a:t>t</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a:ln w="18415" cmpd="sng">
                  <a:solidFill>
                    <a:srgbClr val="92D050"/>
                  </a:solidFill>
                  <a:prstDash val="solid"/>
                </a:ln>
                <a:solidFill>
                  <a:srgbClr val="92D050"/>
                </a:solidFill>
                <a:effectLst>
                  <a:outerShdw blurRad="63500" dir="3600000" algn="tl" rotWithShape="0">
                    <a:srgbClr val="000000">
                      <a:alpha val="70000"/>
                    </a:srgbClr>
                  </a:outerShdw>
                </a:effectLst>
              </a:rPr>
              <a:t>T</a:t>
            </a:r>
            <a:r>
              <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rPr>
              <a:t>e</a:t>
            </a:r>
            <a:r>
              <a:rPr lang="en-US" sz="3600" dirty="0">
                <a:ln w="18415" cmpd="sng">
                  <a:solidFill>
                    <a:srgbClr val="92D050"/>
                  </a:solidFill>
                  <a:prstDash val="solid"/>
                </a:ln>
                <a:solidFill>
                  <a:srgbClr val="92D050"/>
                </a:solidFill>
                <a:effectLst>
                  <a:outerShdw blurRad="63500" dir="3600000" algn="tl" rotWithShape="0">
                    <a:srgbClr val="000000">
                      <a:alpha val="70000"/>
                    </a:srgbClr>
                  </a:outerShdw>
                </a:effectLst>
              </a:rPr>
              <a:t>r</a:t>
            </a:r>
            <a:r>
              <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rPr>
              <a:t>r</a:t>
            </a:r>
            <a:r>
              <a:rPr lang="en-US" sz="3600" dirty="0">
                <a:ln w="18415" cmpd="sng">
                  <a:solidFill>
                    <a:srgbClr val="92D050"/>
                  </a:solidFill>
                  <a:prstDash val="solid"/>
                </a:ln>
                <a:solidFill>
                  <a:srgbClr val="92D050"/>
                </a:solidFill>
                <a:effectLst>
                  <a:outerShdw blurRad="63500" dir="3600000" algn="tl" rotWithShape="0">
                    <a:srgbClr val="000000">
                      <a:alpha val="70000"/>
                    </a:srgbClr>
                  </a:outerShdw>
                </a:effectLst>
              </a:rPr>
              <a:t>i</a:t>
            </a:r>
            <a:r>
              <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rPr>
              <a:t>t</a:t>
            </a:r>
            <a:r>
              <a:rPr lang="en-US" sz="3600" dirty="0">
                <a:ln w="18415" cmpd="sng">
                  <a:solidFill>
                    <a:srgbClr val="92D050"/>
                  </a:solidFill>
                  <a:prstDash val="solid"/>
                </a:ln>
                <a:solidFill>
                  <a:srgbClr val="92D050"/>
                </a:solidFill>
                <a:effectLst>
                  <a:outerShdw blurRad="63500" dir="3600000" algn="tl" rotWithShape="0">
                    <a:srgbClr val="000000">
                      <a:alpha val="70000"/>
                    </a:srgbClr>
                  </a:outerShdw>
                </a:effectLst>
              </a:rPr>
              <a:t>o</a:t>
            </a:r>
            <a:r>
              <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rPr>
              <a:t>r</a:t>
            </a:r>
            <a:r>
              <a:rPr lang="en-US" sz="3600" dirty="0">
                <a:ln w="18415" cmpd="sng">
                  <a:solidFill>
                    <a:srgbClr val="92D050"/>
                  </a:solidFill>
                  <a:prstDash val="solid"/>
                </a:ln>
                <a:solidFill>
                  <a:srgbClr val="92D050"/>
                </a:solidFill>
                <a:effectLst>
                  <a:outerShdw blurRad="63500" dir="3600000" algn="tl" rotWithShape="0">
                    <a:srgbClr val="000000">
                      <a:alpha val="70000"/>
                    </a:srgbClr>
                  </a:outerShdw>
                </a:effectLst>
              </a:rPr>
              <a:t>i</a:t>
            </a:r>
            <a:r>
              <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rPr>
              <a:t>e</a:t>
            </a:r>
            <a:r>
              <a:rPr lang="en-US" sz="3600" dirty="0">
                <a:ln w="18415" cmpd="sng">
                  <a:solidFill>
                    <a:srgbClr val="92D050"/>
                  </a:solidFill>
                  <a:prstDash val="solid"/>
                </a:ln>
                <a:solidFill>
                  <a:srgbClr val="92D050"/>
                </a:solidFill>
                <a:effectLst>
                  <a:outerShdw blurRad="63500" dir="3600000" algn="tl" rotWithShape="0">
                    <a:srgbClr val="000000">
                      <a:alpha val="70000"/>
                    </a:srgbClr>
                  </a:outerShdw>
                </a:effectLst>
              </a:rPr>
              <a:t>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rPr>
              <a:t>Y</a:t>
            </a:r>
            <a:r>
              <a:rPr lang="en-US" sz="3600" dirty="0">
                <a:ln w="18415" cmpd="sng">
                  <a:solidFill>
                    <a:srgbClr val="92D050"/>
                  </a:solidFill>
                  <a:prstDash val="solid"/>
                </a:ln>
                <a:solidFill>
                  <a:srgbClr val="92D050"/>
                </a:solidFill>
                <a:effectLst>
                  <a:outerShdw blurRad="63500" dir="3600000" algn="tl" rotWithShape="0">
                    <a:srgbClr val="000000">
                      <a:alpha val="70000"/>
                    </a:srgbClr>
                  </a:outerShdw>
                </a:effectLst>
              </a:rPr>
              <a:t>e</a:t>
            </a:r>
            <a:r>
              <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rPr>
              <a:t>l</a:t>
            </a:r>
            <a:r>
              <a:rPr lang="en-US" sz="3600" dirty="0">
                <a:ln w="18415" cmpd="sng">
                  <a:solidFill>
                    <a:srgbClr val="92D050"/>
                  </a:solidFill>
                  <a:prstDash val="solid"/>
                </a:ln>
                <a:solidFill>
                  <a:srgbClr val="92D050"/>
                </a:solidFill>
                <a:effectLst>
                  <a:outerShdw blurRad="63500" dir="3600000" algn="tl" rotWithShape="0">
                    <a:srgbClr val="000000">
                      <a:alpha val="70000"/>
                    </a:srgbClr>
                  </a:outerShdw>
                </a:effectLst>
              </a:rPr>
              <a:t>l</a:t>
            </a:r>
            <a:r>
              <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rPr>
              <a:t>o</a:t>
            </a:r>
            <a:r>
              <a:rPr lang="en-US" sz="3600" dirty="0">
                <a:ln w="18415" cmpd="sng">
                  <a:solidFill>
                    <a:srgbClr val="92D050"/>
                  </a:solidFill>
                  <a:prstDash val="solid"/>
                </a:ln>
                <a:solidFill>
                  <a:srgbClr val="92D050"/>
                </a:solidFill>
                <a:effectLst>
                  <a:outerShdw blurRad="63500" dir="3600000" algn="tl" rotWithShape="0">
                    <a:srgbClr val="000000">
                      <a:alpha val="70000"/>
                    </a:srgbClr>
                  </a:outerShdw>
                </a:effectLst>
              </a:rPr>
              <a:t>w</a:t>
            </a:r>
            <a:r>
              <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rPr>
              <a:t>k</a:t>
            </a:r>
            <a:r>
              <a:rPr lang="en-US" sz="3600" dirty="0">
                <a:ln w="18415" cmpd="sng">
                  <a:solidFill>
                    <a:srgbClr val="92D050"/>
                  </a:solidFill>
                  <a:prstDash val="solid"/>
                </a:ln>
                <a:solidFill>
                  <a:srgbClr val="92D050"/>
                </a:solidFill>
                <a:effectLst>
                  <a:outerShdw blurRad="63500" dir="3600000" algn="tl" rotWithShape="0">
                    <a:srgbClr val="000000">
                      <a:alpha val="70000"/>
                    </a:srgbClr>
                  </a:outerShdw>
                </a:effectLst>
              </a:rPr>
              <a:t>n</a:t>
            </a:r>
            <a:r>
              <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rPr>
              <a:t>i</a:t>
            </a:r>
            <a:r>
              <a:rPr lang="en-US" sz="3600" dirty="0">
                <a:ln w="18415" cmpd="sng">
                  <a:solidFill>
                    <a:srgbClr val="92D050"/>
                  </a:solidFill>
                  <a:prstDash val="solid"/>
                </a:ln>
                <a:solidFill>
                  <a:srgbClr val="92D050"/>
                </a:solidFill>
                <a:effectLst>
                  <a:outerShdw blurRad="63500" dir="3600000" algn="tl" rotWithShape="0">
                    <a:srgbClr val="000000">
                      <a:alpha val="70000"/>
                    </a:srgbClr>
                  </a:outerShdw>
                </a:effectLst>
              </a:rPr>
              <a:t>f</a:t>
            </a:r>
            <a:r>
              <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rPr>
              <a:t>e</a:t>
            </a:r>
            <a:endParaRPr lang="uk-UA" sz="3600"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pic>
        <p:nvPicPr>
          <p:cNvPr id="11268" name="Picture 4" descr="http://opogode.ua/images/uploads/1437277471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212976"/>
            <a:ext cx="4851796" cy="3485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18580" y="980728"/>
            <a:ext cx="4572000" cy="3785652"/>
          </a:xfrm>
          <a:prstGeom prst="rect">
            <a:avLst/>
          </a:prstGeom>
        </p:spPr>
        <p:txBody>
          <a:bodyPr>
            <a:spAutoFit/>
          </a:bodyPr>
          <a:lstStyle/>
          <a:p>
            <a:pPr algn="ctr"/>
            <a:r>
              <a:rPr lang="en-US" sz="2400" b="1" dirty="0">
                <a:solidFill>
                  <a:schemeClr val="bg1"/>
                </a:solidFill>
                <a:latin typeface="Bell MT" panose="02020503060305020303" pitchFamily="18" charset="0"/>
              </a:rPr>
              <a:t>When you visit the oldest city in North America and will look polar bears in the wild, be sure to evaluate properly the north in search of the Northern Lights Aurora Borealis. The best place to observe them - is Yellowknife in the Northwest Territories. Just do not forget to bring a large number of warm clothes!</a:t>
            </a:r>
            <a:endParaRPr lang="uk-UA" sz="2400" b="1" dirty="0">
              <a:solidFill>
                <a:schemeClr val="bg1"/>
              </a:solidFill>
            </a:endParaRPr>
          </a:p>
        </p:txBody>
      </p:sp>
      <p:sp>
        <p:nvSpPr>
          <p:cNvPr id="5" name="8-конечная звезда 4"/>
          <p:cNvSpPr/>
          <p:nvPr/>
        </p:nvSpPr>
        <p:spPr>
          <a:xfrm>
            <a:off x="471116" y="5157192"/>
            <a:ext cx="694928" cy="735955"/>
          </a:xfrm>
          <a:prstGeom prst="star8">
            <a:avLst>
              <a:gd name="adj" fmla="val 1253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5-конечная звезда 6"/>
          <p:cNvSpPr/>
          <p:nvPr/>
        </p:nvSpPr>
        <p:spPr>
          <a:xfrm>
            <a:off x="7740352" y="1200347"/>
            <a:ext cx="576064" cy="550369"/>
          </a:xfrm>
          <a:prstGeom prst="star5">
            <a:avLst>
              <a:gd name="adj" fmla="val 8662"/>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5-конечная звезда 10"/>
          <p:cNvSpPr/>
          <p:nvPr/>
        </p:nvSpPr>
        <p:spPr>
          <a:xfrm>
            <a:off x="7626746" y="2385613"/>
            <a:ext cx="401638" cy="434948"/>
          </a:xfrm>
          <a:prstGeom prst="star5">
            <a:avLst>
              <a:gd name="adj" fmla="val 19226"/>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5-конечная звезда 11"/>
          <p:cNvSpPr/>
          <p:nvPr/>
        </p:nvSpPr>
        <p:spPr>
          <a:xfrm>
            <a:off x="6876256" y="2820560"/>
            <a:ext cx="382414" cy="327665"/>
          </a:xfrm>
          <a:prstGeom prst="star5">
            <a:avLst>
              <a:gd name="adj" fmla="val 13944"/>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13380220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268"/>
                                        </p:tgtEl>
                                        <p:attrNameLst>
                                          <p:attrName>style.visibility</p:attrName>
                                        </p:attrNameLst>
                                      </p:cBhvr>
                                      <p:to>
                                        <p:strVal val="visible"/>
                                      </p:to>
                                    </p:set>
                                    <p:animEffect transition="in" filter="fade">
                                      <p:cBhvr>
                                        <p:cTn id="24"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anadian-immigrant.ru/wp-content/uploads/2013/09/osen-v-toronto-kanada-Oxtongue-Rapids.jpg"/>
          <p:cNvPicPr>
            <a:picLocks noChangeAspect="1" noChangeArrowheads="1"/>
          </p:cNvPicPr>
          <p:nvPr/>
        </p:nvPicPr>
        <p:blipFill rotWithShape="1">
          <a:blip r:embed="rId2">
            <a:extLst>
              <a:ext uri="{28A0092B-C50C-407E-A947-70E740481C1C}">
                <a14:useLocalDpi xmlns:a14="http://schemas.microsoft.com/office/drawing/2010/main" val="0"/>
              </a:ext>
            </a:extLst>
          </a:blip>
          <a:srcRect l="5566"/>
          <a:stretch/>
        </p:blipFill>
        <p:spPr bwMode="auto">
          <a:xfrm>
            <a:off x="0" y="0"/>
            <a:ext cx="917281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227980" y="3763764"/>
            <a:ext cx="7848872" cy="1200329"/>
          </a:xfrm>
          <a:prstGeom prst="rect">
            <a:avLst/>
          </a:prstGeom>
        </p:spPr>
        <p:txBody>
          <a:bodyPr wrap="square">
            <a:spAutoFit/>
          </a:bodyPr>
          <a:lstStyle/>
          <a:p>
            <a:pPr algn="ctr"/>
            <a:r>
              <a:rPr lang="en-US" sz="3600" b="1" cap="all" dirty="0">
                <a:ln w="9000" cmpd="sng">
                  <a:solidFill>
                    <a:schemeClr val="accent4">
                      <a:shade val="50000"/>
                      <a:satMod val="120000"/>
                    </a:schemeClr>
                  </a:solidFill>
                  <a:prstDash val="solid"/>
                </a:ln>
                <a:solidFill>
                  <a:schemeClr val="bg1"/>
                </a:solidFill>
                <a:effectLst>
                  <a:outerShdw blurRad="38100" dist="38100" dir="2700000" algn="tl">
                    <a:srgbClr val="000000">
                      <a:alpha val="43137"/>
                    </a:srgbClr>
                  </a:outerShdw>
                </a:effectLst>
              </a:rPr>
              <a:t>Thanks for your attention</a:t>
            </a:r>
            <a:endParaRPr lang="uk-UA" sz="3600" b="1" cap="all" dirty="0">
              <a:ln w="9000" cmpd="sng">
                <a:solidFill>
                  <a:schemeClr val="accent4">
                    <a:shade val="50000"/>
                    <a:satMod val="120000"/>
                  </a:schemeClr>
                </a:solidFill>
                <a:prstDash val="solid"/>
              </a:ln>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107504" y="4974797"/>
            <a:ext cx="4176464" cy="707886"/>
          </a:xfrm>
          <a:prstGeom prst="rect">
            <a:avLst/>
          </a:prstGeom>
          <a:noFill/>
        </p:spPr>
        <p:txBody>
          <a:bodyPr wrap="square" rtlCol="0">
            <a:spAutoFit/>
          </a:bodyPr>
          <a:lstStyle/>
          <a:p>
            <a:r>
              <a:rPr lang="en-US" sz="4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Alyona</a:t>
            </a:r>
            <a:r>
              <a:rPr lang="en-US" sz="4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a:t>
            </a:r>
            <a:r>
              <a:rPr lang="en-US" sz="4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Boreyko</a:t>
            </a:r>
            <a:r>
              <a:rPr lang="en-US" sz="4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rPr>
              <a:t> 11-A</a:t>
            </a:r>
            <a:endParaRPr lang="uk-UA" sz="40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anose="03010101010201010101" pitchFamily="66" charset="0"/>
            </a:endParaRPr>
          </a:p>
        </p:txBody>
      </p:sp>
    </p:spTree>
    <p:extLst>
      <p:ext uri="{BB962C8B-B14F-4D97-AF65-F5344CB8AC3E}">
        <p14:creationId xmlns:p14="http://schemas.microsoft.com/office/powerpoint/2010/main" val="317957970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3" presetClass="path" presetSubtype="0" accel="50000" decel="50000" fill="hold" grpId="0" nodeType="clickEffect">
                                  <p:stCondLst>
                                    <p:cond delay="0"/>
                                  </p:stCondLst>
                                  <p:childTnLst>
                                    <p:animMotion origin="layout" path="M 0 0 C 0.015 0.024 0.037 0.049 0.055 0.059 C 0.082 0.075 0.108 0.081 0.113 0.073 C 0.117 0.065 0.099 0.045 0.072 0.029 C 0.054 0.019 0.021 0.012 -0.008 0.011 C -0.036 0.012 -0.07 0.019 -0.088 0.029 C -0.115 0.045 -0.133 0.065 -0.128 0.073 C -0.123 0.081 -0.097 0.075 -0.071 0.059 C -0.053 0.049 -0.03 0.024 -0.016 0 C -0.001 -0.025 0.009 -0.058 0.009 -0.079 C 0.009 -0.111 0.002 -0.136 -0.008 -0.136 C -0.017 -0.136 -0.025 -0.111 -0.025 -0.079 C -0.025 -0.058 -0.014 -0.025 0 0 Z" pathEditMode="relative" ptsTypes="">
                                      <p:cBhvr>
                                        <p:cTn id="15"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ukrmap.su/program2009/g7/r_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84"/>
            <a:ext cx="9144000" cy="6884684"/>
          </a:xfrm>
          <a:prstGeom prst="rect">
            <a:avLst/>
          </a:prstGeom>
          <a:noFill/>
          <a:extLst>
            <a:ext uri="{909E8E84-426E-40DD-AFC4-6F175D3DCCD1}">
              <a14:hiddenFill xmlns:a14="http://schemas.microsoft.com/office/drawing/2010/main">
                <a:solidFill>
                  <a:srgbClr val="FFFFFF"/>
                </a:solidFill>
              </a14:hiddenFill>
            </a:ext>
          </a:extLst>
        </p:spPr>
      </p:pic>
      <p:sp>
        <p:nvSpPr>
          <p:cNvPr id="7" name="5-конечная звезда 6"/>
          <p:cNvSpPr/>
          <p:nvPr/>
        </p:nvSpPr>
        <p:spPr>
          <a:xfrm>
            <a:off x="7800569" y="5609020"/>
            <a:ext cx="828092" cy="711679"/>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5-конечная звезда 10"/>
          <p:cNvSpPr/>
          <p:nvPr/>
        </p:nvSpPr>
        <p:spPr>
          <a:xfrm>
            <a:off x="5913389" y="6142778"/>
            <a:ext cx="414046" cy="355839"/>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5-конечная звезда 11"/>
          <p:cNvSpPr/>
          <p:nvPr/>
        </p:nvSpPr>
        <p:spPr>
          <a:xfrm>
            <a:off x="6805839" y="6052449"/>
            <a:ext cx="648072" cy="536499"/>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5-конечная звезда 14"/>
          <p:cNvSpPr/>
          <p:nvPr/>
        </p:nvSpPr>
        <p:spPr>
          <a:xfrm>
            <a:off x="8460432" y="1067740"/>
            <a:ext cx="270030" cy="230472"/>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6" name="Picture 8" descr="http://godrest.ru/uploads/posts/2013-09/1378638117_kana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4" y="422666"/>
            <a:ext cx="4680520" cy="351039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t.gdefon.com/wallpapers_original/wallpapers/406672_priroda_kanada_gory_les_ozero_2048x1463_(www.GdeFon.r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683" y="3182540"/>
            <a:ext cx="4888419" cy="349207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03648" y="91861"/>
            <a:ext cx="7560840" cy="584775"/>
          </a:xfrm>
          <a:prstGeom prst="rect">
            <a:avLst/>
          </a:prstGeom>
        </p:spPr>
        <p:txBody>
          <a:bodyPr wrap="square">
            <a:spAutoFit/>
          </a:bodyPr>
          <a:lstStyle/>
          <a:p>
            <a:r>
              <a:rPr lang="en-US" sz="3200" b="1" dirty="0">
                <a:ln w="1905"/>
                <a:solidFill>
                  <a:srgbClr val="C00000"/>
                </a:solidFill>
                <a:effectLst>
                  <a:outerShdw blurRad="50800" dist="38100" dir="2700000" algn="tl" rotWithShape="0">
                    <a:prstClr val="black">
                      <a:alpha val="40000"/>
                    </a:prstClr>
                  </a:outerShdw>
                </a:effectLst>
              </a:rPr>
              <a:t>Rocky Mountains of Canada</a:t>
            </a:r>
            <a:endParaRPr lang="uk-UA" sz="3200" b="1" dirty="0">
              <a:ln w="1905"/>
              <a:solidFill>
                <a:srgbClr val="C00000"/>
              </a:solidFill>
              <a:effectLst>
                <a:outerShdw blurRad="50800" dist="38100" dir="2700000" algn="tl" rotWithShape="0">
                  <a:prstClr val="black">
                    <a:alpha val="40000"/>
                  </a:prstClr>
                </a:outerShdw>
              </a:effectLst>
            </a:endParaRPr>
          </a:p>
        </p:txBody>
      </p:sp>
      <p:sp>
        <p:nvSpPr>
          <p:cNvPr id="6" name="Скругленный прямоугольник 5"/>
          <p:cNvSpPr/>
          <p:nvPr/>
        </p:nvSpPr>
        <p:spPr>
          <a:xfrm>
            <a:off x="5194132" y="1182976"/>
            <a:ext cx="3634662" cy="4484912"/>
          </a:xfrm>
          <a:prstGeom prst="roundRect">
            <a:avLst>
              <a:gd name="adj" fmla="val 28443"/>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b="1" dirty="0">
                <a:solidFill>
                  <a:schemeClr val="accent6">
                    <a:lumMod val="50000"/>
                  </a:schemeClr>
                </a:solidFill>
                <a:latin typeface="Bell MT" panose="02020503060305020303" pitchFamily="18" charset="0"/>
              </a:rPr>
              <a:t>While all of the Rocky Mountains extending as op the United States when it comes to </a:t>
            </a:r>
            <a:r>
              <a:rPr lang="en-US" sz="1400" b="1">
                <a:solidFill>
                  <a:schemeClr val="accent6">
                    <a:lumMod val="50000"/>
                  </a:schemeClr>
                </a:solidFill>
                <a:latin typeface="Bell MT" panose="02020503060305020303" pitchFamily="18" charset="0"/>
              </a:rPr>
              <a:t>stunning </a:t>
            </a:r>
            <a:r>
              <a:rPr lang="en-US" sz="1400" b="1" smtClean="0">
                <a:solidFill>
                  <a:schemeClr val="accent6">
                    <a:lumMod val="50000"/>
                  </a:schemeClr>
                </a:solidFill>
                <a:latin typeface="Bell MT" panose="02020503060305020303" pitchFamily="18" charset="0"/>
              </a:rPr>
              <a:t>scenery, </a:t>
            </a:r>
            <a:r>
              <a:rPr lang="en-US" sz="1400" b="1" dirty="0">
                <a:solidFill>
                  <a:schemeClr val="accent6">
                    <a:lumMod val="50000"/>
                  </a:schemeClr>
                </a:solidFill>
                <a:latin typeface="Bell MT" panose="02020503060305020303" pitchFamily="18" charset="0"/>
              </a:rPr>
              <a:t>the northern neighbor taught all his trumps . This includes hiking in summer and skiing in winter. Including 5 national parks ( Banff, Ice , Jasper , Yoho and </a:t>
            </a:r>
            <a:r>
              <a:rPr lang="en-US" sz="1400" b="1" dirty="0" err="1">
                <a:solidFill>
                  <a:schemeClr val="accent6">
                    <a:lumMod val="50000"/>
                  </a:schemeClr>
                </a:solidFill>
                <a:latin typeface="Bell MT" panose="02020503060305020303" pitchFamily="18" charset="0"/>
              </a:rPr>
              <a:t>Kotenau</a:t>
            </a:r>
            <a:r>
              <a:rPr lang="en-US" sz="1400" b="1" dirty="0">
                <a:solidFill>
                  <a:schemeClr val="accent6">
                    <a:lumMod val="50000"/>
                  </a:schemeClr>
                </a:solidFill>
                <a:latin typeface="Bell MT" panose="02020503060305020303" pitchFamily="18" charset="0"/>
              </a:rPr>
              <a:t> ), this area should be on the top of any list and ranking. Express The Rocky Mountaineer - ideal trip for many honeymooners , with its glassed cars, opening the magnificent views of the glaciers, high peaks mountains, waterfalls , canyons and lakes. Among the natural attractions of Canada these mountains and national parks stand out most </a:t>
            </a:r>
            <a:r>
              <a:rPr lang="en-US" sz="1400" b="1" dirty="0" smtClean="0">
                <a:solidFill>
                  <a:schemeClr val="accent6">
                    <a:lumMod val="50000"/>
                  </a:schemeClr>
                </a:solidFill>
                <a:latin typeface="Bell MT" panose="02020503060305020303" pitchFamily="18" charset="0"/>
              </a:rPr>
              <a:t>clearly</a:t>
            </a:r>
            <a:r>
              <a:rPr lang="en-US" sz="1200" b="1" dirty="0" smtClean="0">
                <a:solidFill>
                  <a:schemeClr val="accent6">
                    <a:lumMod val="50000"/>
                  </a:schemeClr>
                </a:solidFill>
              </a:rPr>
              <a:t>.</a:t>
            </a:r>
            <a:endParaRPr lang="uk-UA" sz="1200" b="1" dirty="0">
              <a:solidFill>
                <a:schemeClr val="accent6">
                  <a:lumMod val="50000"/>
                </a:schemeClr>
              </a:solidFill>
            </a:endParaRPr>
          </a:p>
        </p:txBody>
      </p:sp>
      <p:sp>
        <p:nvSpPr>
          <p:cNvPr id="13" name="5-конечная звезда 12"/>
          <p:cNvSpPr/>
          <p:nvPr/>
        </p:nvSpPr>
        <p:spPr>
          <a:xfrm>
            <a:off x="5434142" y="5849623"/>
            <a:ext cx="270030" cy="230472"/>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5-конечная звезда 13"/>
          <p:cNvSpPr/>
          <p:nvPr/>
        </p:nvSpPr>
        <p:spPr>
          <a:xfrm>
            <a:off x="5434142" y="3064720"/>
            <a:ext cx="270030" cy="230472"/>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5-конечная звезда 15"/>
          <p:cNvSpPr/>
          <p:nvPr/>
        </p:nvSpPr>
        <p:spPr>
          <a:xfrm>
            <a:off x="8426834" y="3933056"/>
            <a:ext cx="270030" cy="230472"/>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088832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barn(inVertical)">
                                      <p:cBhvr>
                                        <p:cTn id="11" dur="500"/>
                                        <p:tgtEl>
                                          <p:spTgt spid="6">
                                            <p:bg/>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barn(inVertical)">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80">
                                          <p:stCondLst>
                                            <p:cond delay="0"/>
                                          </p:stCondLst>
                                        </p:cTn>
                                        <p:tgtEl>
                                          <p:spTgt spid="12"/>
                                        </p:tgtEl>
                                      </p:cBhvr>
                                    </p:animEffect>
                                    <p:anim calcmode="lin" valueType="num">
                                      <p:cBhvr>
                                        <p:cTn id="4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5" dur="26">
                                          <p:stCondLst>
                                            <p:cond delay="650"/>
                                          </p:stCondLst>
                                        </p:cTn>
                                        <p:tgtEl>
                                          <p:spTgt spid="12"/>
                                        </p:tgtEl>
                                      </p:cBhvr>
                                      <p:to x="100000" y="60000"/>
                                    </p:animScale>
                                    <p:animScale>
                                      <p:cBhvr>
                                        <p:cTn id="46" dur="166" decel="50000">
                                          <p:stCondLst>
                                            <p:cond delay="676"/>
                                          </p:stCondLst>
                                        </p:cTn>
                                        <p:tgtEl>
                                          <p:spTgt spid="12"/>
                                        </p:tgtEl>
                                      </p:cBhvr>
                                      <p:to x="100000" y="100000"/>
                                    </p:animScale>
                                    <p:animScale>
                                      <p:cBhvr>
                                        <p:cTn id="47" dur="26">
                                          <p:stCondLst>
                                            <p:cond delay="1312"/>
                                          </p:stCondLst>
                                        </p:cTn>
                                        <p:tgtEl>
                                          <p:spTgt spid="12"/>
                                        </p:tgtEl>
                                      </p:cBhvr>
                                      <p:to x="100000" y="80000"/>
                                    </p:animScale>
                                    <p:animScale>
                                      <p:cBhvr>
                                        <p:cTn id="48" dur="166" decel="50000">
                                          <p:stCondLst>
                                            <p:cond delay="1338"/>
                                          </p:stCondLst>
                                        </p:cTn>
                                        <p:tgtEl>
                                          <p:spTgt spid="12"/>
                                        </p:tgtEl>
                                      </p:cBhvr>
                                      <p:to x="100000" y="100000"/>
                                    </p:animScale>
                                    <p:animScale>
                                      <p:cBhvr>
                                        <p:cTn id="49" dur="26">
                                          <p:stCondLst>
                                            <p:cond delay="1642"/>
                                          </p:stCondLst>
                                        </p:cTn>
                                        <p:tgtEl>
                                          <p:spTgt spid="12"/>
                                        </p:tgtEl>
                                      </p:cBhvr>
                                      <p:to x="100000" y="90000"/>
                                    </p:animScale>
                                    <p:animScale>
                                      <p:cBhvr>
                                        <p:cTn id="50" dur="166" decel="50000">
                                          <p:stCondLst>
                                            <p:cond delay="1668"/>
                                          </p:stCondLst>
                                        </p:cTn>
                                        <p:tgtEl>
                                          <p:spTgt spid="12"/>
                                        </p:tgtEl>
                                      </p:cBhvr>
                                      <p:to x="100000" y="100000"/>
                                    </p:animScale>
                                    <p:animScale>
                                      <p:cBhvr>
                                        <p:cTn id="51" dur="26">
                                          <p:stCondLst>
                                            <p:cond delay="1808"/>
                                          </p:stCondLst>
                                        </p:cTn>
                                        <p:tgtEl>
                                          <p:spTgt spid="12"/>
                                        </p:tgtEl>
                                      </p:cBhvr>
                                      <p:to x="100000" y="95000"/>
                                    </p:animScale>
                                    <p:animScale>
                                      <p:cBhvr>
                                        <p:cTn id="52" dur="166" decel="50000">
                                          <p:stCondLst>
                                            <p:cond delay="1834"/>
                                          </p:stCondLst>
                                        </p:cTn>
                                        <p:tgtEl>
                                          <p:spTgt spid="1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80">
                                          <p:stCondLst>
                                            <p:cond delay="0"/>
                                          </p:stCondLst>
                                        </p:cTn>
                                        <p:tgtEl>
                                          <p:spTgt spid="11"/>
                                        </p:tgtEl>
                                      </p:cBhvr>
                                    </p:animEffect>
                                    <p:anim calcmode="lin" valueType="num">
                                      <p:cBhvr>
                                        <p:cTn id="5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3" dur="26">
                                          <p:stCondLst>
                                            <p:cond delay="650"/>
                                          </p:stCondLst>
                                        </p:cTn>
                                        <p:tgtEl>
                                          <p:spTgt spid="11"/>
                                        </p:tgtEl>
                                      </p:cBhvr>
                                      <p:to x="100000" y="60000"/>
                                    </p:animScale>
                                    <p:animScale>
                                      <p:cBhvr>
                                        <p:cTn id="64" dur="166" decel="50000">
                                          <p:stCondLst>
                                            <p:cond delay="676"/>
                                          </p:stCondLst>
                                        </p:cTn>
                                        <p:tgtEl>
                                          <p:spTgt spid="11"/>
                                        </p:tgtEl>
                                      </p:cBhvr>
                                      <p:to x="100000" y="100000"/>
                                    </p:animScale>
                                    <p:animScale>
                                      <p:cBhvr>
                                        <p:cTn id="65" dur="26">
                                          <p:stCondLst>
                                            <p:cond delay="1312"/>
                                          </p:stCondLst>
                                        </p:cTn>
                                        <p:tgtEl>
                                          <p:spTgt spid="11"/>
                                        </p:tgtEl>
                                      </p:cBhvr>
                                      <p:to x="100000" y="80000"/>
                                    </p:animScale>
                                    <p:animScale>
                                      <p:cBhvr>
                                        <p:cTn id="66" dur="166" decel="50000">
                                          <p:stCondLst>
                                            <p:cond delay="1338"/>
                                          </p:stCondLst>
                                        </p:cTn>
                                        <p:tgtEl>
                                          <p:spTgt spid="11"/>
                                        </p:tgtEl>
                                      </p:cBhvr>
                                      <p:to x="100000" y="100000"/>
                                    </p:animScale>
                                    <p:animScale>
                                      <p:cBhvr>
                                        <p:cTn id="67" dur="26">
                                          <p:stCondLst>
                                            <p:cond delay="1642"/>
                                          </p:stCondLst>
                                        </p:cTn>
                                        <p:tgtEl>
                                          <p:spTgt spid="11"/>
                                        </p:tgtEl>
                                      </p:cBhvr>
                                      <p:to x="100000" y="90000"/>
                                    </p:animScale>
                                    <p:animScale>
                                      <p:cBhvr>
                                        <p:cTn id="68" dur="166" decel="50000">
                                          <p:stCondLst>
                                            <p:cond delay="1668"/>
                                          </p:stCondLst>
                                        </p:cTn>
                                        <p:tgtEl>
                                          <p:spTgt spid="11"/>
                                        </p:tgtEl>
                                      </p:cBhvr>
                                      <p:to x="100000" y="100000"/>
                                    </p:animScale>
                                    <p:animScale>
                                      <p:cBhvr>
                                        <p:cTn id="69" dur="26">
                                          <p:stCondLst>
                                            <p:cond delay="1808"/>
                                          </p:stCondLst>
                                        </p:cTn>
                                        <p:tgtEl>
                                          <p:spTgt spid="11"/>
                                        </p:tgtEl>
                                      </p:cBhvr>
                                      <p:to x="100000" y="95000"/>
                                    </p:animScale>
                                    <p:animScale>
                                      <p:cBhvr>
                                        <p:cTn id="70" dur="166" decel="50000">
                                          <p:stCondLst>
                                            <p:cond delay="1834"/>
                                          </p:stCondLst>
                                        </p:cTn>
                                        <p:tgtEl>
                                          <p:spTgt spid="11"/>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80">
                                          <p:stCondLst>
                                            <p:cond delay="0"/>
                                          </p:stCondLst>
                                        </p:cTn>
                                        <p:tgtEl>
                                          <p:spTgt spid="13"/>
                                        </p:tgtEl>
                                      </p:cBhvr>
                                    </p:animEffect>
                                    <p:anim calcmode="lin" valueType="num">
                                      <p:cBhvr>
                                        <p:cTn id="7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1" dur="26">
                                          <p:stCondLst>
                                            <p:cond delay="650"/>
                                          </p:stCondLst>
                                        </p:cTn>
                                        <p:tgtEl>
                                          <p:spTgt spid="13"/>
                                        </p:tgtEl>
                                      </p:cBhvr>
                                      <p:to x="100000" y="60000"/>
                                    </p:animScale>
                                    <p:animScale>
                                      <p:cBhvr>
                                        <p:cTn id="82" dur="166" decel="50000">
                                          <p:stCondLst>
                                            <p:cond delay="676"/>
                                          </p:stCondLst>
                                        </p:cTn>
                                        <p:tgtEl>
                                          <p:spTgt spid="13"/>
                                        </p:tgtEl>
                                      </p:cBhvr>
                                      <p:to x="100000" y="100000"/>
                                    </p:animScale>
                                    <p:animScale>
                                      <p:cBhvr>
                                        <p:cTn id="83" dur="26">
                                          <p:stCondLst>
                                            <p:cond delay="1312"/>
                                          </p:stCondLst>
                                        </p:cTn>
                                        <p:tgtEl>
                                          <p:spTgt spid="13"/>
                                        </p:tgtEl>
                                      </p:cBhvr>
                                      <p:to x="100000" y="80000"/>
                                    </p:animScale>
                                    <p:animScale>
                                      <p:cBhvr>
                                        <p:cTn id="84" dur="166" decel="50000">
                                          <p:stCondLst>
                                            <p:cond delay="1338"/>
                                          </p:stCondLst>
                                        </p:cTn>
                                        <p:tgtEl>
                                          <p:spTgt spid="13"/>
                                        </p:tgtEl>
                                      </p:cBhvr>
                                      <p:to x="100000" y="100000"/>
                                    </p:animScale>
                                    <p:animScale>
                                      <p:cBhvr>
                                        <p:cTn id="85" dur="26">
                                          <p:stCondLst>
                                            <p:cond delay="1642"/>
                                          </p:stCondLst>
                                        </p:cTn>
                                        <p:tgtEl>
                                          <p:spTgt spid="13"/>
                                        </p:tgtEl>
                                      </p:cBhvr>
                                      <p:to x="100000" y="90000"/>
                                    </p:animScale>
                                    <p:animScale>
                                      <p:cBhvr>
                                        <p:cTn id="86" dur="166" decel="50000">
                                          <p:stCondLst>
                                            <p:cond delay="1668"/>
                                          </p:stCondLst>
                                        </p:cTn>
                                        <p:tgtEl>
                                          <p:spTgt spid="13"/>
                                        </p:tgtEl>
                                      </p:cBhvr>
                                      <p:to x="100000" y="100000"/>
                                    </p:animScale>
                                    <p:animScale>
                                      <p:cBhvr>
                                        <p:cTn id="87" dur="26">
                                          <p:stCondLst>
                                            <p:cond delay="1808"/>
                                          </p:stCondLst>
                                        </p:cTn>
                                        <p:tgtEl>
                                          <p:spTgt spid="13"/>
                                        </p:tgtEl>
                                      </p:cBhvr>
                                      <p:to x="100000" y="95000"/>
                                    </p:animScale>
                                    <p:animScale>
                                      <p:cBhvr>
                                        <p:cTn id="88" dur="166" decel="50000">
                                          <p:stCondLst>
                                            <p:cond delay="1834"/>
                                          </p:stCondLst>
                                        </p:cTn>
                                        <p:tgtEl>
                                          <p:spTgt spid="13"/>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2056"/>
                                        </p:tgtEl>
                                        <p:attrNameLst>
                                          <p:attrName>style.visibility</p:attrName>
                                        </p:attrNameLst>
                                      </p:cBhvr>
                                      <p:to>
                                        <p:strVal val="visible"/>
                                      </p:to>
                                    </p:set>
                                    <p:anim calcmode="lin" valueType="num">
                                      <p:cBhvr>
                                        <p:cTn id="105" dur="500" fill="hold"/>
                                        <p:tgtEl>
                                          <p:spTgt spid="2056"/>
                                        </p:tgtEl>
                                        <p:attrNameLst>
                                          <p:attrName>ppt_w</p:attrName>
                                        </p:attrNameLst>
                                      </p:cBhvr>
                                      <p:tavLst>
                                        <p:tav tm="0">
                                          <p:val>
                                            <p:fltVal val="0"/>
                                          </p:val>
                                        </p:tav>
                                        <p:tav tm="100000">
                                          <p:val>
                                            <p:strVal val="#ppt_w"/>
                                          </p:val>
                                        </p:tav>
                                      </p:tavLst>
                                    </p:anim>
                                    <p:anim calcmode="lin" valueType="num">
                                      <p:cBhvr>
                                        <p:cTn id="106" dur="500" fill="hold"/>
                                        <p:tgtEl>
                                          <p:spTgt spid="2056"/>
                                        </p:tgtEl>
                                        <p:attrNameLst>
                                          <p:attrName>ppt_h</p:attrName>
                                        </p:attrNameLst>
                                      </p:cBhvr>
                                      <p:tavLst>
                                        <p:tav tm="0">
                                          <p:val>
                                            <p:fltVal val="0"/>
                                          </p:val>
                                        </p:tav>
                                        <p:tav tm="100000">
                                          <p:val>
                                            <p:strVal val="#ppt_h"/>
                                          </p:val>
                                        </p:tav>
                                      </p:tavLst>
                                    </p:anim>
                                    <p:animEffect transition="in" filter="fade">
                                      <p:cBhvr>
                                        <p:cTn id="107" dur="500"/>
                                        <p:tgtEl>
                                          <p:spTgt spid="2056"/>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528" fill="hold" nodeType="clickEffect">
                                  <p:stCondLst>
                                    <p:cond delay="0"/>
                                  </p:stCondLst>
                                  <p:childTnLst>
                                    <p:set>
                                      <p:cBhvr>
                                        <p:cTn id="111" dur="1" fill="hold">
                                          <p:stCondLst>
                                            <p:cond delay="0"/>
                                          </p:stCondLst>
                                        </p:cTn>
                                        <p:tgtEl>
                                          <p:spTgt spid="2058"/>
                                        </p:tgtEl>
                                        <p:attrNameLst>
                                          <p:attrName>style.visibility</p:attrName>
                                        </p:attrNameLst>
                                      </p:cBhvr>
                                      <p:to>
                                        <p:strVal val="visible"/>
                                      </p:to>
                                    </p:set>
                                    <p:anim calcmode="lin" valueType="num">
                                      <p:cBhvr>
                                        <p:cTn id="112" dur="500" fill="hold"/>
                                        <p:tgtEl>
                                          <p:spTgt spid="2058"/>
                                        </p:tgtEl>
                                        <p:attrNameLst>
                                          <p:attrName>ppt_w</p:attrName>
                                        </p:attrNameLst>
                                      </p:cBhvr>
                                      <p:tavLst>
                                        <p:tav tm="0">
                                          <p:val>
                                            <p:fltVal val="0"/>
                                          </p:val>
                                        </p:tav>
                                        <p:tav tm="100000">
                                          <p:val>
                                            <p:strVal val="#ppt_w"/>
                                          </p:val>
                                        </p:tav>
                                      </p:tavLst>
                                    </p:anim>
                                    <p:anim calcmode="lin" valueType="num">
                                      <p:cBhvr>
                                        <p:cTn id="113" dur="500" fill="hold"/>
                                        <p:tgtEl>
                                          <p:spTgt spid="2058"/>
                                        </p:tgtEl>
                                        <p:attrNameLst>
                                          <p:attrName>ppt_h</p:attrName>
                                        </p:attrNameLst>
                                      </p:cBhvr>
                                      <p:tavLst>
                                        <p:tav tm="0">
                                          <p:val>
                                            <p:fltVal val="0"/>
                                          </p:val>
                                        </p:tav>
                                        <p:tav tm="100000">
                                          <p:val>
                                            <p:strVal val="#ppt_h"/>
                                          </p:val>
                                        </p:tav>
                                      </p:tavLst>
                                    </p:anim>
                                    <p:animEffect transition="in" filter="fade">
                                      <p:cBhvr>
                                        <p:cTn id="114" dur="500"/>
                                        <p:tgtEl>
                                          <p:spTgt spid="2058"/>
                                        </p:tgtEl>
                                      </p:cBhvr>
                                    </p:animEffect>
                                    <p:anim calcmode="lin" valueType="num">
                                      <p:cBhvr>
                                        <p:cTn id="115" dur="500" fill="hold"/>
                                        <p:tgtEl>
                                          <p:spTgt spid="2058"/>
                                        </p:tgtEl>
                                        <p:attrNameLst>
                                          <p:attrName>ppt_x</p:attrName>
                                        </p:attrNameLst>
                                      </p:cBhvr>
                                      <p:tavLst>
                                        <p:tav tm="0">
                                          <p:val>
                                            <p:fltVal val="0.5"/>
                                          </p:val>
                                        </p:tav>
                                        <p:tav tm="100000">
                                          <p:val>
                                            <p:strVal val="#ppt_x"/>
                                          </p:val>
                                        </p:tav>
                                      </p:tavLst>
                                    </p:anim>
                                    <p:anim calcmode="lin" valueType="num">
                                      <p:cBhvr>
                                        <p:cTn id="116" dur="500" fill="hold"/>
                                        <p:tgtEl>
                                          <p:spTgt spid="20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5" grpId="0" animBg="1"/>
      <p:bldP spid="2" grpId="0"/>
      <p:bldP spid="6" grpId="0" build="p" animBg="1"/>
      <p:bldP spid="13" grpId="0" animBg="1"/>
      <p:bldP spid="14"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kem.by/wp-content/uploads/2013/04/237982-frederi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124"/>
            <a:ext cx="9144000" cy="68811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6" y="0"/>
            <a:ext cx="8352928" cy="1200329"/>
          </a:xfrm>
          <a:prstGeom prst="rect">
            <a:avLst/>
          </a:prstGeom>
        </p:spPr>
        <p:txBody>
          <a:bodyPr wrap="square">
            <a:spAutoFit/>
          </a:bodyPr>
          <a:lstStyle/>
          <a:p>
            <a:pPr algn="ct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Vancouver Island and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Johnstone</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Strait</a:t>
            </a:r>
            <a:endParaRPr lang="uk-UA"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Прямоугольник 2"/>
          <p:cNvSpPr/>
          <p:nvPr/>
        </p:nvSpPr>
        <p:spPr>
          <a:xfrm>
            <a:off x="470383" y="5613047"/>
            <a:ext cx="8350089" cy="1323439"/>
          </a:xfrm>
          <a:prstGeom prst="rect">
            <a:avLst/>
          </a:prstGeom>
        </p:spPr>
        <p:txBody>
          <a:bodyPr wrap="square">
            <a:spAutoFit/>
          </a:bodyPr>
          <a:lstStyle/>
          <a:p>
            <a:pPr algn="ctr"/>
            <a:r>
              <a:rPr lang="en-US" sz="2000" dirty="0">
                <a:solidFill>
                  <a:schemeClr val="bg1"/>
                </a:solidFill>
                <a:latin typeface="Bell MT" panose="02020503060305020303" pitchFamily="18" charset="0"/>
              </a:rPr>
              <a:t>Surfers like wild strong waves of the local coastline. With the nickname "graveyard of </a:t>
            </a:r>
            <a:r>
              <a:rPr lang="en-US" sz="2000" dirty="0" smtClean="0">
                <a:solidFill>
                  <a:schemeClr val="bg1"/>
                </a:solidFill>
                <a:latin typeface="Bell MT" panose="02020503060305020303" pitchFamily="18" charset="0"/>
              </a:rPr>
              <a:t>the </a:t>
            </a:r>
            <a:r>
              <a:rPr lang="en-US" sz="2000" dirty="0">
                <a:solidFill>
                  <a:schemeClr val="bg1"/>
                </a:solidFill>
                <a:latin typeface="Bell MT" panose="02020503060305020303" pitchFamily="18" charset="0"/>
              </a:rPr>
              <a:t>Pacific" to the west coast of Canada should be treated with caution. Come here and animal lovers to see dolphins, killer whales in the waters of </a:t>
            </a:r>
            <a:r>
              <a:rPr lang="en-US" sz="2000" dirty="0" err="1">
                <a:solidFill>
                  <a:schemeClr val="bg1"/>
                </a:solidFill>
                <a:latin typeface="Bell MT" panose="02020503060305020303" pitchFamily="18" charset="0"/>
              </a:rPr>
              <a:t>Johnstone</a:t>
            </a:r>
            <a:r>
              <a:rPr lang="en-US" sz="2000" dirty="0">
                <a:solidFill>
                  <a:schemeClr val="bg1"/>
                </a:solidFill>
                <a:latin typeface="Bell MT" panose="02020503060305020303" pitchFamily="18" charset="0"/>
              </a:rPr>
              <a:t> Strait.</a:t>
            </a:r>
            <a:endParaRPr lang="uk-UA" sz="2000" dirty="0">
              <a:solidFill>
                <a:schemeClr val="bg1"/>
              </a:solidFill>
            </a:endParaRPr>
          </a:p>
        </p:txBody>
      </p:sp>
      <p:pic>
        <p:nvPicPr>
          <p:cNvPr id="3078" name="Picture 6" descr="http://www.glavs.com/userfiles/CanVancouv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03168"/>
            <a:ext cx="4871824" cy="323394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swt-center.ru/images/canada/ILSC_vancouver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204864"/>
            <a:ext cx="4320480" cy="335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55797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fade">
                                      <p:cBhvr>
                                        <p:cTn id="21" dur="1000"/>
                                        <p:tgtEl>
                                          <p:spTgt spid="3078"/>
                                        </p:tgtEl>
                                      </p:cBhvr>
                                    </p:animEffect>
                                    <p:anim calcmode="lin" valueType="num">
                                      <p:cBhvr>
                                        <p:cTn id="22" dur="1000" fill="hold"/>
                                        <p:tgtEl>
                                          <p:spTgt spid="3078"/>
                                        </p:tgtEl>
                                        <p:attrNameLst>
                                          <p:attrName>ppt_x</p:attrName>
                                        </p:attrNameLst>
                                      </p:cBhvr>
                                      <p:tavLst>
                                        <p:tav tm="0">
                                          <p:val>
                                            <p:strVal val="#ppt_x"/>
                                          </p:val>
                                        </p:tav>
                                        <p:tav tm="100000">
                                          <p:val>
                                            <p:strVal val="#ppt_x"/>
                                          </p:val>
                                        </p:tav>
                                      </p:tavLst>
                                    </p:anim>
                                    <p:anim calcmode="lin" valueType="num">
                                      <p:cBhvr>
                                        <p:cTn id="23"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080"/>
                                        </p:tgtEl>
                                        <p:attrNameLst>
                                          <p:attrName>style.visibility</p:attrName>
                                        </p:attrNameLst>
                                      </p:cBhvr>
                                      <p:to>
                                        <p:strVal val="visible"/>
                                      </p:to>
                                    </p:set>
                                    <p:animEffect transition="in" filter="fade">
                                      <p:cBhvr>
                                        <p:cTn id="28" dur="1000"/>
                                        <p:tgtEl>
                                          <p:spTgt spid="3080"/>
                                        </p:tgtEl>
                                      </p:cBhvr>
                                    </p:animEffect>
                                    <p:anim calcmode="lin" valueType="num">
                                      <p:cBhvr>
                                        <p:cTn id="29" dur="1000" fill="hold"/>
                                        <p:tgtEl>
                                          <p:spTgt spid="3080"/>
                                        </p:tgtEl>
                                        <p:attrNameLst>
                                          <p:attrName>ppt_x</p:attrName>
                                        </p:attrNameLst>
                                      </p:cBhvr>
                                      <p:tavLst>
                                        <p:tav tm="0">
                                          <p:val>
                                            <p:strVal val="#ppt_x"/>
                                          </p:val>
                                        </p:tav>
                                        <p:tav tm="100000">
                                          <p:val>
                                            <p:strVal val="#ppt_x"/>
                                          </p:val>
                                        </p:tav>
                                      </p:tavLst>
                                    </p:anim>
                                    <p:anim calcmode="lin" valueType="num">
                                      <p:cBhvr>
                                        <p:cTn id="30"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epwr.ru/photo/3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67744" y="0"/>
            <a:ext cx="5279009" cy="1015663"/>
          </a:xfrm>
          <a:prstGeom prst="rect">
            <a:avLst/>
          </a:prstGeom>
        </p:spPr>
        <p:txBody>
          <a:bodyPr wrap="none">
            <a:spAutoFit/>
          </a:bodyPr>
          <a:lstStyle/>
          <a:p>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Lake Louise</a:t>
            </a:r>
            <a:endParaRPr lang="uk-U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Скругленный прямоугольник 3"/>
          <p:cNvSpPr/>
          <p:nvPr/>
        </p:nvSpPr>
        <p:spPr>
          <a:xfrm>
            <a:off x="177281" y="5337110"/>
            <a:ext cx="8784976" cy="151216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solidFill>
                  <a:schemeClr val="bg1"/>
                </a:solidFill>
                <a:latin typeface="Bell MT" panose="02020503060305020303" pitchFamily="18" charset="0"/>
              </a:rPr>
              <a:t>Lake Louise is located in the Rocky Mountains of Canada, but deserves special mention. These photos of the water, almost perfect turquoise blue, capture the imagination and impress even seasoned travelers. There is always a lot of tourists - it is one of the most visited attractions in Canada with excellent infrastructure.</a:t>
            </a:r>
            <a:endParaRPr lang="uk-UA" dirty="0">
              <a:solidFill>
                <a:schemeClr val="bg1"/>
              </a:solidFill>
            </a:endParaRPr>
          </a:p>
        </p:txBody>
      </p:sp>
      <p:pic>
        <p:nvPicPr>
          <p:cNvPr id="4104" name="Picture 8" descr="http://guide.in.ua/wp-content/uploads/2012/08/y_5ea6a0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573865"/>
            <a:ext cx="5398369" cy="360486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lifeglobe.net/media/entry/420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99" y="908720"/>
            <a:ext cx="4879601"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02458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104"/>
                                        </p:tgtEl>
                                        <p:attrNameLst>
                                          <p:attrName>style.visibility</p:attrName>
                                        </p:attrNameLst>
                                      </p:cBhvr>
                                      <p:to>
                                        <p:strVal val="visible"/>
                                      </p:to>
                                    </p:set>
                                    <p:animEffect transition="in" filter="circle(in)">
                                      <p:cBhvr>
                                        <p:cTn id="20" dur="2000"/>
                                        <p:tgtEl>
                                          <p:spTgt spid="4104"/>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4106"/>
                                        </p:tgtEl>
                                        <p:attrNameLst>
                                          <p:attrName>style.visibility</p:attrName>
                                        </p:attrNameLst>
                                      </p:cBhvr>
                                      <p:to>
                                        <p:strVal val="visible"/>
                                      </p:to>
                                    </p:set>
                                    <p:animEffect transition="in" filter="diamond(in)">
                                      <p:cBhvr>
                                        <p:cTn id="25" dur="2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21472" y="-9128"/>
            <a:ext cx="9165472" cy="6867128"/>
            <a:chOff x="-21472" y="-9128"/>
            <a:chExt cx="9165472" cy="6867128"/>
          </a:xfrm>
        </p:grpSpPr>
        <p:pic>
          <p:nvPicPr>
            <p:cNvPr id="5126" name="Picture 6" descr="http://bigpicture.com.ua/images/2009/12/bs16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1" y="-9128"/>
              <a:ext cx="9165471" cy="61626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bigpicture.com.ua/images/2009/12/bs160001.jpg"/>
            <p:cNvPicPr>
              <a:picLocks noChangeAspect="1" noChangeArrowheads="1"/>
            </p:cNvPicPr>
            <p:nvPr/>
          </p:nvPicPr>
          <p:blipFill rotWithShape="1">
            <a:blip r:embed="rId3">
              <a:extLst>
                <a:ext uri="{28A0092B-C50C-407E-A947-70E740481C1C}">
                  <a14:useLocalDpi xmlns:a14="http://schemas.microsoft.com/office/drawing/2010/main" val="0"/>
                </a:ext>
              </a:extLst>
            </a:blip>
            <a:srcRect t="95956"/>
            <a:stretch/>
          </p:blipFill>
          <p:spPr bwMode="auto">
            <a:xfrm>
              <a:off x="-21472" y="5949280"/>
              <a:ext cx="9165472" cy="7044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bigpicture.com.ua/images/2009/12/bs160001.jpg"/>
            <p:cNvPicPr>
              <a:picLocks noChangeAspect="1" noChangeArrowheads="1"/>
            </p:cNvPicPr>
            <p:nvPr/>
          </p:nvPicPr>
          <p:blipFill rotWithShape="1">
            <a:blip r:embed="rId3">
              <a:extLst>
                <a:ext uri="{28A0092B-C50C-407E-A947-70E740481C1C}">
                  <a14:useLocalDpi xmlns:a14="http://schemas.microsoft.com/office/drawing/2010/main" val="0"/>
                </a:ext>
              </a:extLst>
            </a:blip>
            <a:srcRect t="95956"/>
            <a:stretch/>
          </p:blipFill>
          <p:spPr bwMode="auto">
            <a:xfrm>
              <a:off x="-21472" y="6630219"/>
              <a:ext cx="9165472" cy="22778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Прямоугольник 1"/>
          <p:cNvSpPr/>
          <p:nvPr/>
        </p:nvSpPr>
        <p:spPr>
          <a:xfrm>
            <a:off x="1712567" y="380370"/>
            <a:ext cx="5697394" cy="584775"/>
          </a:xfrm>
          <a:prstGeom prst="rect">
            <a:avLst/>
          </a:prstGeom>
        </p:spPr>
        <p:txBody>
          <a:bodyPr wrap="none">
            <a:spAutoFit/>
          </a:bodyPr>
          <a:lstStyle/>
          <a:p>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Churchill, Manitoba</a:t>
            </a:r>
            <a:endParaRPr lang="uk-UA"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
        <p:nvSpPr>
          <p:cNvPr id="4" name="Прямоугольник 3"/>
          <p:cNvSpPr/>
          <p:nvPr/>
        </p:nvSpPr>
        <p:spPr>
          <a:xfrm>
            <a:off x="5220072" y="1916832"/>
            <a:ext cx="3816424" cy="3139321"/>
          </a:xfrm>
          <a:prstGeom prst="rect">
            <a:avLst/>
          </a:prstGeom>
        </p:spPr>
        <p:txBody>
          <a:bodyPr wrap="square">
            <a:spAutoFit/>
          </a:bodyPr>
          <a:lstStyle/>
          <a:p>
            <a:pPr algn="ctr"/>
            <a:r>
              <a:rPr lang="en-US" b="1" dirty="0">
                <a:latin typeface="Bell MT" panose="02020503060305020303" pitchFamily="18" charset="0"/>
              </a:rPr>
              <a:t>Fans of the animals in their natural environment is a great place known as the world capital of polar bears. It's main purpose to see these beautiful polar bears, as well as beautiful nature and many other animals. Add to this the opportunity to admire the northern lights in the dead of winter and see colorful wildflowers in June and August.</a:t>
            </a:r>
            <a:endParaRPr lang="uk-UA" b="1" dirty="0"/>
          </a:p>
        </p:txBody>
      </p:sp>
    </p:spTree>
    <p:extLst>
      <p:ext uri="{BB962C8B-B14F-4D97-AF65-F5344CB8AC3E}">
        <p14:creationId xmlns:p14="http://schemas.microsoft.com/office/powerpoint/2010/main" val="57643413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ifeglobe.net/media/entry/420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23540"/>
            <a:ext cx="4391331" cy="830997"/>
          </a:xfrm>
          <a:prstGeom prst="rect">
            <a:avLst/>
          </a:prstGeom>
        </p:spPr>
        <p:txBody>
          <a:bodyPr wrap="square">
            <a:spAutoFit/>
          </a:bodyPr>
          <a:lstStyle/>
          <a:p>
            <a:r>
              <a:rPr lang="en-US"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Nova Scotia</a:t>
            </a:r>
            <a:endParaRPr lang="uk-UA"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Прямоугольник 2"/>
          <p:cNvSpPr/>
          <p:nvPr/>
        </p:nvSpPr>
        <p:spPr>
          <a:xfrm>
            <a:off x="4283968" y="980728"/>
            <a:ext cx="4572000" cy="3785652"/>
          </a:xfrm>
          <a:prstGeom prst="rect">
            <a:avLst/>
          </a:prstGeom>
        </p:spPr>
        <p:txBody>
          <a:bodyPr>
            <a:spAutoFit/>
          </a:bodyPr>
          <a:lstStyle/>
          <a:p>
            <a:pPr algn="ctr"/>
            <a:r>
              <a:rPr lang="en-US" sz="2400" b="1" dirty="0">
                <a:latin typeface="Bell MT" panose="02020503060305020303" pitchFamily="18" charset="0"/>
              </a:rPr>
              <a:t>Pier 21, known as the U.S. equivalent of Ellis Island was the "Gateway to Canada" for the thousands of immigrants who came here on an ocean liner in 1928-1971 and is now one of the most important museums in Canada. It often happened wreck that claimed the lives of many passengers.</a:t>
            </a:r>
            <a:endParaRPr lang="uk-UA" sz="2400" b="1" dirty="0"/>
          </a:p>
        </p:txBody>
      </p:sp>
    </p:spTree>
    <p:extLst>
      <p:ext uri="{BB962C8B-B14F-4D97-AF65-F5344CB8AC3E}">
        <p14:creationId xmlns:p14="http://schemas.microsoft.com/office/powerpoint/2010/main" val="38563680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jijour.com/wp-content/uploads/2010/12/niagarskij-vodosp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89435" y="260648"/>
            <a:ext cx="4398961" cy="769441"/>
          </a:xfrm>
          <a:prstGeom prst="rect">
            <a:avLst/>
          </a:prstGeom>
        </p:spPr>
        <p:txBody>
          <a:bodyPr wrap="none">
            <a:spAutoFit/>
          </a:bodyPr>
          <a:lstStyle/>
          <a:p>
            <a:r>
              <a:rPr lang="en-US"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Niagara Falls</a:t>
            </a:r>
            <a:endParaRPr lang="uk-UA"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Прямоугольник 2"/>
          <p:cNvSpPr/>
          <p:nvPr/>
        </p:nvSpPr>
        <p:spPr>
          <a:xfrm>
            <a:off x="5076056" y="3717032"/>
            <a:ext cx="4067944" cy="3170099"/>
          </a:xfrm>
          <a:prstGeom prst="rect">
            <a:avLst/>
          </a:prstGeom>
        </p:spPr>
        <p:txBody>
          <a:bodyPr wrap="square">
            <a:spAutoFit/>
          </a:bodyPr>
          <a:lstStyle/>
          <a:p>
            <a:pPr algn="ctr"/>
            <a:r>
              <a:rPr lang="en-US" sz="2000" b="1" dirty="0">
                <a:latin typeface="Bell MT" panose="02020503060305020303" pitchFamily="18" charset="0"/>
              </a:rPr>
              <a:t>Angel Falls can be higher and the Victoria Falls can be broader, but Niagara still holds the status of the most famous waterfall in the world. You can visit both the American and the Canadian country. This is a very popular tourist attraction in Canada, attracting tens of thousands of tourists annually.</a:t>
            </a:r>
            <a:endParaRPr lang="uk-UA" sz="2000" b="1" dirty="0"/>
          </a:p>
        </p:txBody>
      </p:sp>
      <p:pic>
        <p:nvPicPr>
          <p:cNvPr id="7172" name="Picture 4" descr="ниагарский водопад"/>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581197"/>
            <a:ext cx="4278390" cy="28478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6" name="Picture 8" descr="http://webmandry.com/images/stories/2011/09/11-niagarskij-vodopad-zamerz/niagarskij-vodopad-zamerz-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44" y="1418585"/>
            <a:ext cx="5184576" cy="38884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976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7172"/>
                                        </p:tgtEl>
                                        <p:attrNameLst>
                                          <p:attrName>style.visibility</p:attrName>
                                        </p:attrNameLst>
                                      </p:cBhvr>
                                      <p:to>
                                        <p:strVal val="visible"/>
                                      </p:to>
                                    </p:set>
                                    <p:anim calcmode="lin" valueType="num">
                                      <p:cBhvr>
                                        <p:cTn id="16" dur="1000" fill="hold"/>
                                        <p:tgtEl>
                                          <p:spTgt spid="7172"/>
                                        </p:tgtEl>
                                        <p:attrNameLst>
                                          <p:attrName>ppt_w</p:attrName>
                                        </p:attrNameLst>
                                      </p:cBhvr>
                                      <p:tavLst>
                                        <p:tav tm="0">
                                          <p:val>
                                            <p:fltVal val="0"/>
                                          </p:val>
                                        </p:tav>
                                        <p:tav tm="100000">
                                          <p:val>
                                            <p:strVal val="#ppt_w"/>
                                          </p:val>
                                        </p:tav>
                                      </p:tavLst>
                                    </p:anim>
                                    <p:anim calcmode="lin" valueType="num">
                                      <p:cBhvr>
                                        <p:cTn id="17" dur="1000" fill="hold"/>
                                        <p:tgtEl>
                                          <p:spTgt spid="7172"/>
                                        </p:tgtEl>
                                        <p:attrNameLst>
                                          <p:attrName>ppt_h</p:attrName>
                                        </p:attrNameLst>
                                      </p:cBhvr>
                                      <p:tavLst>
                                        <p:tav tm="0">
                                          <p:val>
                                            <p:fltVal val="0"/>
                                          </p:val>
                                        </p:tav>
                                        <p:tav tm="100000">
                                          <p:val>
                                            <p:strVal val="#ppt_h"/>
                                          </p:val>
                                        </p:tav>
                                      </p:tavLst>
                                    </p:anim>
                                    <p:anim calcmode="lin" valueType="num">
                                      <p:cBhvr>
                                        <p:cTn id="18" dur="1000" fill="hold"/>
                                        <p:tgtEl>
                                          <p:spTgt spid="7172"/>
                                        </p:tgtEl>
                                        <p:attrNameLst>
                                          <p:attrName>style.rotation</p:attrName>
                                        </p:attrNameLst>
                                      </p:cBhvr>
                                      <p:tavLst>
                                        <p:tav tm="0">
                                          <p:val>
                                            <p:fltVal val="90"/>
                                          </p:val>
                                        </p:tav>
                                        <p:tav tm="100000">
                                          <p:val>
                                            <p:fltVal val="0"/>
                                          </p:val>
                                        </p:tav>
                                      </p:tavLst>
                                    </p:anim>
                                    <p:animEffect transition="in" filter="fade">
                                      <p:cBhvr>
                                        <p:cTn id="19" dur="1000"/>
                                        <p:tgtEl>
                                          <p:spTgt spid="717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176"/>
                                        </p:tgtEl>
                                        <p:attrNameLst>
                                          <p:attrName>style.visibility</p:attrName>
                                        </p:attrNameLst>
                                      </p:cBhvr>
                                      <p:to>
                                        <p:strVal val="visible"/>
                                      </p:to>
                                    </p:set>
                                    <p:anim calcmode="lin" valueType="num">
                                      <p:cBhvr>
                                        <p:cTn id="24" dur="1000" fill="hold"/>
                                        <p:tgtEl>
                                          <p:spTgt spid="7176"/>
                                        </p:tgtEl>
                                        <p:attrNameLst>
                                          <p:attrName>ppt_w</p:attrName>
                                        </p:attrNameLst>
                                      </p:cBhvr>
                                      <p:tavLst>
                                        <p:tav tm="0">
                                          <p:val>
                                            <p:fltVal val="0"/>
                                          </p:val>
                                        </p:tav>
                                        <p:tav tm="100000">
                                          <p:val>
                                            <p:strVal val="#ppt_w"/>
                                          </p:val>
                                        </p:tav>
                                      </p:tavLst>
                                    </p:anim>
                                    <p:anim calcmode="lin" valueType="num">
                                      <p:cBhvr>
                                        <p:cTn id="25" dur="1000" fill="hold"/>
                                        <p:tgtEl>
                                          <p:spTgt spid="7176"/>
                                        </p:tgtEl>
                                        <p:attrNameLst>
                                          <p:attrName>ppt_h</p:attrName>
                                        </p:attrNameLst>
                                      </p:cBhvr>
                                      <p:tavLst>
                                        <p:tav tm="0">
                                          <p:val>
                                            <p:fltVal val="0"/>
                                          </p:val>
                                        </p:tav>
                                        <p:tav tm="100000">
                                          <p:val>
                                            <p:strVal val="#ppt_h"/>
                                          </p:val>
                                        </p:tav>
                                      </p:tavLst>
                                    </p:anim>
                                    <p:anim calcmode="lin" valueType="num">
                                      <p:cBhvr>
                                        <p:cTn id="26" dur="1000" fill="hold"/>
                                        <p:tgtEl>
                                          <p:spTgt spid="7176"/>
                                        </p:tgtEl>
                                        <p:attrNameLst>
                                          <p:attrName>style.rotation</p:attrName>
                                        </p:attrNameLst>
                                      </p:cBhvr>
                                      <p:tavLst>
                                        <p:tav tm="0">
                                          <p:val>
                                            <p:fltVal val="90"/>
                                          </p:val>
                                        </p:tav>
                                        <p:tav tm="100000">
                                          <p:val>
                                            <p:fltVal val="0"/>
                                          </p:val>
                                        </p:tav>
                                      </p:tavLst>
                                    </p:anim>
                                    <p:animEffect transition="in" filter="fade">
                                      <p:cBhvr>
                                        <p:cTn id="27" dur="1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glavs.com/userfiles/CanToronto.jpg"/>
          <p:cNvPicPr>
            <a:picLocks noChangeAspect="1" noChangeArrowheads="1"/>
          </p:cNvPicPr>
          <p:nvPr/>
        </p:nvPicPr>
        <p:blipFill rotWithShape="1">
          <a:blip r:embed="rId2">
            <a:extLst>
              <a:ext uri="{28A0092B-C50C-407E-A947-70E740481C1C}">
                <a14:useLocalDpi xmlns:a14="http://schemas.microsoft.com/office/drawing/2010/main" val="0"/>
              </a:ext>
            </a:extLst>
          </a:blip>
          <a:srcRect l="8918"/>
          <a:stretch/>
        </p:blipFill>
        <p:spPr bwMode="auto">
          <a:xfrm>
            <a:off x="-20092" y="0"/>
            <a:ext cx="9164092" cy="701859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059832" y="69334"/>
            <a:ext cx="2900153" cy="830997"/>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Toronto</a:t>
            </a:r>
            <a:endParaRPr lang="uk-UA"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196" name="Picture 4" descr="http://ils1993.com/images/cities/toronto/1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68" y="473565"/>
            <a:ext cx="3145380" cy="2422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8" name="Picture 6" descr="http://lifeglobe.net/media/entry/4205/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798168"/>
            <a:ext cx="3754288" cy="28157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03848" y="847740"/>
            <a:ext cx="4896544" cy="4093428"/>
          </a:xfrm>
          <a:prstGeom prst="rect">
            <a:avLst/>
          </a:prstGeom>
        </p:spPr>
        <p:txBody>
          <a:bodyPr wrap="square">
            <a:spAutoFit/>
          </a:bodyPr>
          <a:lstStyle/>
          <a:p>
            <a:pPr algn="ctr"/>
            <a:r>
              <a:rPr lang="en-US" sz="2000" b="1" dirty="0">
                <a:solidFill>
                  <a:schemeClr val="bg1"/>
                </a:solidFill>
                <a:latin typeface="Bell MT" panose="02020503060305020303" pitchFamily="18" charset="0"/>
              </a:rPr>
              <a:t>Even the most dedicated nature traveler will be in sooner or later. Be sure to cover all that city life has to offer in Toronto. Many create a first impression that Toronto is like a smaller, cleaner, more tidy version of New York. Views from the CN Tower (which held the title of the highest autonomous structure in the world for over 30 years) so incredible that you can not even imagine, while the Royal Ontario Museum - the perfect place to explore the history and cultural life of Canada.</a:t>
            </a:r>
            <a:endParaRPr lang="uk-UA" sz="2000" b="1" dirty="0">
              <a:solidFill>
                <a:schemeClr val="bg1"/>
              </a:solidFill>
            </a:endParaRPr>
          </a:p>
        </p:txBody>
      </p:sp>
    </p:spTree>
    <p:extLst>
      <p:ext uri="{BB962C8B-B14F-4D97-AF65-F5344CB8AC3E}">
        <p14:creationId xmlns:p14="http://schemas.microsoft.com/office/powerpoint/2010/main" val="47608543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8196"/>
                                        </p:tgtEl>
                                        <p:attrNameLst>
                                          <p:attrName>style.visibility</p:attrName>
                                        </p:attrNameLst>
                                      </p:cBhvr>
                                      <p:to>
                                        <p:strVal val="visible"/>
                                      </p:to>
                                    </p:set>
                                    <p:animEffect transition="in" filter="fade">
                                      <p:cBhvr>
                                        <p:cTn id="22" dur="2000"/>
                                        <p:tgtEl>
                                          <p:spTgt spid="8196"/>
                                        </p:tgtEl>
                                      </p:cBhvr>
                                    </p:animEffect>
                                    <p:anim calcmode="lin" valueType="num">
                                      <p:cBhvr>
                                        <p:cTn id="23" dur="2000" fill="hold"/>
                                        <p:tgtEl>
                                          <p:spTgt spid="8196"/>
                                        </p:tgtEl>
                                        <p:attrNameLst>
                                          <p:attrName>style.rotation</p:attrName>
                                        </p:attrNameLst>
                                      </p:cBhvr>
                                      <p:tavLst>
                                        <p:tav tm="0">
                                          <p:val>
                                            <p:fltVal val="720"/>
                                          </p:val>
                                        </p:tav>
                                        <p:tav tm="100000">
                                          <p:val>
                                            <p:fltVal val="0"/>
                                          </p:val>
                                        </p:tav>
                                      </p:tavLst>
                                    </p:anim>
                                    <p:anim calcmode="lin" valueType="num">
                                      <p:cBhvr>
                                        <p:cTn id="24" dur="2000" fill="hold"/>
                                        <p:tgtEl>
                                          <p:spTgt spid="8196"/>
                                        </p:tgtEl>
                                        <p:attrNameLst>
                                          <p:attrName>ppt_h</p:attrName>
                                        </p:attrNameLst>
                                      </p:cBhvr>
                                      <p:tavLst>
                                        <p:tav tm="0">
                                          <p:val>
                                            <p:fltVal val="0"/>
                                          </p:val>
                                        </p:tav>
                                        <p:tav tm="100000">
                                          <p:val>
                                            <p:strVal val="#ppt_h"/>
                                          </p:val>
                                        </p:tav>
                                      </p:tavLst>
                                    </p:anim>
                                    <p:anim calcmode="lin" valueType="num">
                                      <p:cBhvr>
                                        <p:cTn id="25" dur="2000" fill="hold"/>
                                        <p:tgtEl>
                                          <p:spTgt spid="8196"/>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8198"/>
                                        </p:tgtEl>
                                        <p:attrNameLst>
                                          <p:attrName>style.visibility</p:attrName>
                                        </p:attrNameLst>
                                      </p:cBhvr>
                                      <p:to>
                                        <p:strVal val="visible"/>
                                      </p:to>
                                    </p:set>
                                    <p:animEffect transition="in" filter="fade">
                                      <p:cBhvr>
                                        <p:cTn id="30" dur="2000"/>
                                        <p:tgtEl>
                                          <p:spTgt spid="8198"/>
                                        </p:tgtEl>
                                      </p:cBhvr>
                                    </p:animEffect>
                                    <p:anim calcmode="lin" valueType="num">
                                      <p:cBhvr>
                                        <p:cTn id="31" dur="2000" fill="hold"/>
                                        <p:tgtEl>
                                          <p:spTgt spid="8198"/>
                                        </p:tgtEl>
                                        <p:attrNameLst>
                                          <p:attrName>style.rotation</p:attrName>
                                        </p:attrNameLst>
                                      </p:cBhvr>
                                      <p:tavLst>
                                        <p:tav tm="0">
                                          <p:val>
                                            <p:fltVal val="720"/>
                                          </p:val>
                                        </p:tav>
                                        <p:tav tm="100000">
                                          <p:val>
                                            <p:fltVal val="0"/>
                                          </p:val>
                                        </p:tav>
                                      </p:tavLst>
                                    </p:anim>
                                    <p:anim calcmode="lin" valueType="num">
                                      <p:cBhvr>
                                        <p:cTn id="32" dur="2000" fill="hold"/>
                                        <p:tgtEl>
                                          <p:spTgt spid="8198"/>
                                        </p:tgtEl>
                                        <p:attrNameLst>
                                          <p:attrName>ppt_h</p:attrName>
                                        </p:attrNameLst>
                                      </p:cBhvr>
                                      <p:tavLst>
                                        <p:tav tm="0">
                                          <p:val>
                                            <p:fltVal val="0"/>
                                          </p:val>
                                        </p:tav>
                                        <p:tav tm="100000">
                                          <p:val>
                                            <p:strVal val="#ppt_h"/>
                                          </p:val>
                                        </p:tav>
                                      </p:tavLst>
                                    </p:anim>
                                    <p:anim calcmode="lin" valueType="num">
                                      <p:cBhvr>
                                        <p:cTn id="33" dur="2000" fill="hold"/>
                                        <p:tgtEl>
                                          <p:spTgt spid="819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lifeglobe.net/media/entry/420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440"/>
            <a:ext cx="9225783" cy="686244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72345" y="26095"/>
            <a:ext cx="4681090" cy="830997"/>
          </a:xfrm>
          <a:prstGeom prst="rect">
            <a:avLst/>
          </a:prstGeom>
        </p:spPr>
        <p:txBody>
          <a:bodyPr wrap="none">
            <a:spAutoFit/>
          </a:bodyPr>
          <a:lstStyle/>
          <a:p>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Bay of Fundy</a:t>
            </a:r>
            <a:endParaRPr lang="uk-U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Прямоугольник 2"/>
          <p:cNvSpPr/>
          <p:nvPr/>
        </p:nvSpPr>
        <p:spPr>
          <a:xfrm>
            <a:off x="-1490" y="1916832"/>
            <a:ext cx="3276963" cy="3170099"/>
          </a:xfrm>
          <a:prstGeom prst="rect">
            <a:avLst/>
          </a:prstGeom>
        </p:spPr>
        <p:txBody>
          <a:bodyPr wrap="square">
            <a:spAutoFit/>
          </a:bodyPr>
          <a:lstStyle/>
          <a:p>
            <a:pPr algn="ctr"/>
            <a:r>
              <a:rPr lang="en-US" sz="2000" b="1" dirty="0">
                <a:latin typeface="Bell MT" panose="02020503060305020303" pitchFamily="18" charset="0"/>
              </a:rPr>
              <a:t>Almost as world-renowned as some of the other places on this list. It attracts kayakers and canoe lovers from all over the world to overcome the highest flows of the planet. The unique geography allows you to admire the whales that swim here.</a:t>
            </a:r>
            <a:endParaRPr lang="uk-UA" sz="2000" b="1" dirty="0"/>
          </a:p>
        </p:txBody>
      </p:sp>
      <p:pic>
        <p:nvPicPr>
          <p:cNvPr id="9220" name="Picture 4" descr="http://515.ucoz.ru/_nw/0/867372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541" y="1269633"/>
            <a:ext cx="5887554" cy="4464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9348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10842353" s="0" l="0"/>
                                      </p:by>
                                    </p:animClr>
                                    <p:animClr clrSpc="hsl" dir="cw">
                                      <p:cBhvr>
                                        <p:cTn id="7" dur="500" fill="hold"/>
                                        <p:tgtEl>
                                          <p:spTgt spid="2"/>
                                        </p:tgtEl>
                                        <p:attrNameLst>
                                          <p:attrName>fillcolor</p:attrName>
                                        </p:attrNameLst>
                                      </p:cBhvr>
                                      <p:by>
                                        <p:hsl h="10842353" s="0" l="0"/>
                                      </p:by>
                                    </p:animClr>
                                    <p:animClr clrSpc="hsl" dir="cw">
                                      <p:cBhvr>
                                        <p:cTn id="8" dur="500" fill="hold"/>
                                        <p:tgtEl>
                                          <p:spTgt spid="2"/>
                                        </p:tgtEl>
                                        <p:attrNameLst>
                                          <p:attrName>stroke.color</p:attrName>
                                        </p:attrNameLst>
                                      </p:cBhvr>
                                      <p:by>
                                        <p:hsl h="10842353"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9220"/>
                                        </p:tgtEl>
                                        <p:attrNameLst>
                                          <p:attrName>style.visibility</p:attrName>
                                        </p:attrNameLst>
                                      </p:cBhvr>
                                      <p:to>
                                        <p:strVal val="visible"/>
                                      </p:to>
                                    </p:set>
                                    <p:anim calcmode="lin" valueType="num">
                                      <p:cBhvr>
                                        <p:cTn id="22" dur="1000" fill="hold"/>
                                        <p:tgtEl>
                                          <p:spTgt spid="9220"/>
                                        </p:tgtEl>
                                        <p:attrNameLst>
                                          <p:attrName>ppt_w</p:attrName>
                                        </p:attrNameLst>
                                      </p:cBhvr>
                                      <p:tavLst>
                                        <p:tav tm="0">
                                          <p:val>
                                            <p:fltVal val="0"/>
                                          </p:val>
                                        </p:tav>
                                        <p:tav tm="100000">
                                          <p:val>
                                            <p:strVal val="#ppt_w"/>
                                          </p:val>
                                        </p:tav>
                                      </p:tavLst>
                                    </p:anim>
                                    <p:anim calcmode="lin" valueType="num">
                                      <p:cBhvr>
                                        <p:cTn id="23" dur="1000" fill="hold"/>
                                        <p:tgtEl>
                                          <p:spTgt spid="9220"/>
                                        </p:tgtEl>
                                        <p:attrNameLst>
                                          <p:attrName>ppt_h</p:attrName>
                                        </p:attrNameLst>
                                      </p:cBhvr>
                                      <p:tavLst>
                                        <p:tav tm="0">
                                          <p:val>
                                            <p:fltVal val="0"/>
                                          </p:val>
                                        </p:tav>
                                        <p:tav tm="100000">
                                          <p:val>
                                            <p:strVal val="#ppt_h"/>
                                          </p:val>
                                        </p:tav>
                                      </p:tavLst>
                                    </p:anim>
                                    <p:anim calcmode="lin" valueType="num">
                                      <p:cBhvr>
                                        <p:cTn id="24" dur="1000" fill="hold"/>
                                        <p:tgtEl>
                                          <p:spTgt spid="9220"/>
                                        </p:tgtEl>
                                        <p:attrNameLst>
                                          <p:attrName>style.rotation</p:attrName>
                                        </p:attrNameLst>
                                      </p:cBhvr>
                                      <p:tavLst>
                                        <p:tav tm="0">
                                          <p:val>
                                            <p:fltVal val="90"/>
                                          </p:val>
                                        </p:tav>
                                        <p:tav tm="100000">
                                          <p:val>
                                            <p:fltVal val="0"/>
                                          </p:val>
                                        </p:tav>
                                      </p:tavLst>
                                    </p:anim>
                                    <p:animEffect transition="in" filter="fade">
                                      <p:cBhvr>
                                        <p:cTn id="25"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Тема7">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4">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7.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8.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Тема7</Template>
  <TotalTime>0</TotalTime>
  <Words>779</Words>
  <Application>Microsoft Office PowerPoint</Application>
  <PresentationFormat>Экран (4:3)</PresentationFormat>
  <Paragraphs>29</Paragraphs>
  <Slides>12</Slides>
  <Notes>5</Notes>
  <HiddenSlides>0</HiddenSlides>
  <MMClips>0</MMClips>
  <ScaleCrop>false</ScaleCrop>
  <HeadingPairs>
    <vt:vector size="4" baseType="variant">
      <vt:variant>
        <vt:lpstr>Тема</vt:lpstr>
      </vt:variant>
      <vt:variant>
        <vt:i4>8</vt:i4>
      </vt:variant>
      <vt:variant>
        <vt:lpstr>Заголовки слайдов</vt:lpstr>
      </vt:variant>
      <vt:variant>
        <vt:i4>12</vt:i4>
      </vt:variant>
    </vt:vector>
  </HeadingPairs>
  <TitlesOfParts>
    <vt:vector size="20" baseType="lpstr">
      <vt:lpstr>Тема7</vt:lpstr>
      <vt:lpstr>Тема4</vt:lpstr>
      <vt:lpstr>Белый текст и шрифт Courier для слайдов с кодом</vt:lpstr>
      <vt:lpstr>Трек</vt:lpstr>
      <vt:lpstr>Воздушный поток</vt:lpstr>
      <vt:lpstr>Soho</vt:lpstr>
      <vt:lpstr>Urban Pop</vt:lpstr>
      <vt:lpstr>Паркет</vt:lpstr>
      <vt:lpstr>Sights of Canada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2014-01-23T16:18:32Z</dcterms:created>
  <dcterms:modified xsi:type="dcterms:W3CDTF">2014-01-23T21:24:02Z</dcterms:modified>
</cp:coreProperties>
</file>