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7"/>
  </p:notesMasterIdLst>
  <p:sldIdLst>
    <p:sldId id="269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4" r:id="rId10"/>
    <p:sldId id="265" r:id="rId11"/>
    <p:sldId id="266" r:id="rId12"/>
    <p:sldId id="268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841F44-69D6-458A-81B3-F3B0A11BB011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00D651-A4C1-4B3C-AC29-E66C3E5EB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321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0D651-A4C1-4B3C-AC29-E66C3E5EB14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661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052736"/>
            <a:ext cx="74168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 smtClean="0"/>
              <a:t>Презентація на тему:  </a:t>
            </a:r>
            <a:r>
              <a:rPr lang="uk-UA" sz="7200" b="1" dirty="0" smtClean="0"/>
              <a:t>Природний газ </a:t>
            </a:r>
            <a:endParaRPr lang="ru-RU" sz="4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08812"/>
            <a:ext cx="2915816" cy="264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023808"/>
            <a:ext cx="2943200" cy="2834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032" y="3717032"/>
            <a:ext cx="3140968" cy="314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932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92696"/>
            <a:ext cx="79208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err="1"/>
              <a:t>Переваги</a:t>
            </a:r>
            <a:r>
              <a:rPr lang="ru-RU" sz="4000" b="1" dirty="0"/>
              <a:t> природного і </a:t>
            </a:r>
            <a:r>
              <a:rPr lang="ru-RU" sz="4000" b="1" dirty="0" err="1" smtClean="0"/>
              <a:t>нафтового</a:t>
            </a:r>
            <a:r>
              <a:rPr lang="ru-RU" sz="4000" b="1" dirty="0" smtClean="0"/>
              <a:t> газу:</a:t>
            </a:r>
            <a:endParaRPr lang="ru-RU" sz="4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8571" y="1841242"/>
            <a:ext cx="446449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 -</a:t>
            </a:r>
            <a:r>
              <a:rPr lang="ru-RU" sz="2400" dirty="0" err="1" smtClean="0"/>
              <a:t>Дешевий</a:t>
            </a:r>
            <a:r>
              <a:rPr lang="ru-RU" sz="2400" dirty="0" smtClean="0"/>
              <a:t> </a:t>
            </a:r>
            <a:r>
              <a:rPr lang="ru-RU" sz="2400" dirty="0"/>
              <a:t>вид </a:t>
            </a:r>
            <a:r>
              <a:rPr lang="ru-RU" sz="2400" dirty="0" err="1" smtClean="0"/>
              <a:t>палива</a:t>
            </a:r>
            <a:endParaRPr lang="ru-RU" sz="2400" dirty="0"/>
          </a:p>
          <a:p>
            <a:r>
              <a:rPr lang="ru-RU" sz="2400" dirty="0" smtClean="0"/>
              <a:t>  </a:t>
            </a:r>
            <a:r>
              <a:rPr lang="ru-RU" sz="3200" b="1" dirty="0" smtClean="0"/>
              <a:t>-</a:t>
            </a:r>
            <a:r>
              <a:rPr lang="ru-RU" sz="2400" dirty="0" err="1" smtClean="0"/>
              <a:t>Володіє</a:t>
            </a:r>
            <a:r>
              <a:rPr lang="ru-RU" sz="2400" dirty="0" smtClean="0"/>
              <a:t> </a:t>
            </a:r>
            <a:r>
              <a:rPr lang="ru-RU" sz="2400" dirty="0" err="1"/>
              <a:t>високою</a:t>
            </a:r>
            <a:r>
              <a:rPr lang="ru-RU" sz="2400" dirty="0"/>
              <a:t> </a:t>
            </a:r>
            <a:r>
              <a:rPr lang="ru-RU" sz="2400" dirty="0" smtClean="0"/>
              <a:t>теплотворною     </a:t>
            </a:r>
            <a:r>
              <a:rPr lang="ru-RU" sz="2400" dirty="0" err="1" smtClean="0"/>
              <a:t>здатністю</a:t>
            </a:r>
            <a:r>
              <a:rPr lang="ru-RU" sz="2400" dirty="0" smtClean="0"/>
              <a:t> </a:t>
            </a:r>
            <a:r>
              <a:rPr lang="ru-RU" sz="2400" dirty="0"/>
              <a:t>(теплота </a:t>
            </a:r>
            <a:r>
              <a:rPr lang="ru-RU" sz="2400" dirty="0" err="1"/>
              <a:t>згоряння</a:t>
            </a:r>
            <a:r>
              <a:rPr lang="ru-RU" sz="2400" dirty="0"/>
              <a:t> 1м3 газу 54400 кДж</a:t>
            </a:r>
            <a:r>
              <a:rPr lang="ru-RU" sz="2400" dirty="0" smtClean="0"/>
              <a:t>)</a:t>
            </a:r>
          </a:p>
          <a:p>
            <a:r>
              <a:rPr lang="ru-RU" sz="2400" dirty="0"/>
              <a:t/>
            </a:r>
            <a:br>
              <a:rPr lang="ru-RU" sz="2400" dirty="0"/>
            </a:br>
            <a:r>
              <a:rPr lang="ru-RU" sz="3200" b="1" dirty="0"/>
              <a:t>-</a:t>
            </a:r>
            <a:r>
              <a:rPr lang="ru-RU" sz="2400" dirty="0"/>
              <a:t> Легко </a:t>
            </a:r>
            <a:r>
              <a:rPr lang="ru-RU" sz="2400" dirty="0" err="1"/>
              <a:t>транспортується</a:t>
            </a:r>
            <a:r>
              <a:rPr lang="ru-RU" sz="2400" dirty="0"/>
              <a:t> по </a:t>
            </a:r>
            <a:r>
              <a:rPr lang="ru-RU" sz="2400" dirty="0" smtClean="0"/>
              <a:t>газопроводах</a:t>
            </a:r>
          </a:p>
          <a:p>
            <a:endParaRPr lang="ru-RU" sz="2400" dirty="0" smtClean="0"/>
          </a:p>
          <a:p>
            <a:r>
              <a:rPr lang="ru-RU" sz="3200" b="1" dirty="0" smtClean="0"/>
              <a:t>-</a:t>
            </a:r>
            <a:r>
              <a:rPr lang="ru-RU" sz="2400" dirty="0" smtClean="0"/>
              <a:t> </a:t>
            </a:r>
            <a:r>
              <a:rPr lang="ru-RU" sz="2400" dirty="0" err="1"/>
              <a:t>Екологічно</a:t>
            </a:r>
            <a:r>
              <a:rPr lang="ru-RU" sz="2400" dirty="0"/>
              <a:t> </a:t>
            </a:r>
            <a:r>
              <a:rPr lang="ru-RU" sz="2400" dirty="0" err="1"/>
              <a:t>чистий</a:t>
            </a:r>
            <a:r>
              <a:rPr lang="ru-RU" sz="2400" dirty="0"/>
              <a:t> вид </a:t>
            </a:r>
            <a:r>
              <a:rPr lang="ru-RU" sz="2400" dirty="0" err="1" smtClean="0"/>
              <a:t>палива</a:t>
            </a:r>
            <a:r>
              <a:rPr lang="ru-RU" sz="2400" dirty="0" smtClean="0"/>
              <a:t>\</a:t>
            </a:r>
            <a:endParaRPr lang="ru-RU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70157"/>
            <a:ext cx="2843330" cy="5039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35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75444"/>
            <a:ext cx="7704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/>
              <a:t>               Застосування </a:t>
            </a:r>
            <a:endParaRPr lang="ru-RU" sz="4400" b="1" dirty="0"/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456" y="3136936"/>
            <a:ext cx="4673724" cy="3520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31695" y="1344885"/>
            <a:ext cx="27718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1.</a:t>
            </a:r>
            <a:r>
              <a:rPr lang="ru-RU" dirty="0" smtClean="0"/>
              <a:t>Паливо </a:t>
            </a:r>
            <a:r>
              <a:rPr lang="ru-RU" dirty="0"/>
              <a:t>в </a:t>
            </a:r>
            <a:r>
              <a:rPr lang="ru-RU" dirty="0" err="1"/>
              <a:t>котельнях</a:t>
            </a:r>
            <a:r>
              <a:rPr lang="ru-RU" dirty="0"/>
              <a:t>, печах, ТЕС, в </a:t>
            </a:r>
            <a:r>
              <a:rPr lang="ru-RU" dirty="0" err="1"/>
              <a:t>побуті</a:t>
            </a:r>
            <a:r>
              <a:rPr lang="ru-RU" dirty="0"/>
              <a:t>;</a:t>
            </a:r>
          </a:p>
          <a:p>
            <a:r>
              <a:rPr lang="ru-RU" sz="2800" b="1" dirty="0" smtClean="0"/>
              <a:t>2</a:t>
            </a:r>
            <a:r>
              <a:rPr lang="ru-RU" dirty="0" smtClean="0"/>
              <a:t>.Сировина </a:t>
            </a:r>
            <a:r>
              <a:rPr lang="ru-RU" dirty="0"/>
              <a:t>в </a:t>
            </a:r>
            <a:r>
              <a:rPr lang="ru-RU" dirty="0" err="1"/>
              <a:t>хім</a:t>
            </a:r>
            <a:r>
              <a:rPr lang="ru-RU" dirty="0"/>
              <a:t>. </a:t>
            </a:r>
            <a:r>
              <a:rPr lang="ru-RU" dirty="0" err="1"/>
              <a:t>Промисловості</a:t>
            </a:r>
            <a:r>
              <a:rPr lang="ru-RU" dirty="0"/>
              <a:t>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988839"/>
            <a:ext cx="345638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err="1"/>
              <a:t>Близько</a:t>
            </a:r>
            <a:r>
              <a:rPr lang="ru-RU" sz="2200" dirty="0"/>
              <a:t> 90% </a:t>
            </a:r>
            <a:r>
              <a:rPr lang="ru-RU" sz="2200" dirty="0" err="1"/>
              <a:t>природних</a:t>
            </a:r>
            <a:r>
              <a:rPr lang="ru-RU" sz="2200" dirty="0"/>
              <a:t> </a:t>
            </a:r>
            <a:r>
              <a:rPr lang="ru-RU" sz="2200" dirty="0" err="1"/>
              <a:t>газів</a:t>
            </a:r>
            <a:r>
              <a:rPr lang="ru-RU" sz="2200" dirty="0"/>
              <a:t> </a:t>
            </a:r>
            <a:r>
              <a:rPr lang="ru-RU" sz="2200" dirty="0" err="1"/>
              <a:t>використовують</a:t>
            </a:r>
            <a:r>
              <a:rPr lang="ru-RU" sz="2200" dirty="0"/>
              <a:t> як </a:t>
            </a:r>
            <a:r>
              <a:rPr lang="ru-RU" sz="2200" dirty="0" err="1"/>
              <a:t>паливо</a:t>
            </a:r>
            <a:r>
              <a:rPr lang="ru-RU" sz="2200" dirty="0"/>
              <a:t> і </a:t>
            </a:r>
            <a:r>
              <a:rPr lang="ru-RU" sz="2200" dirty="0" err="1"/>
              <a:t>лише</a:t>
            </a:r>
            <a:r>
              <a:rPr lang="ru-RU" sz="2200" dirty="0"/>
              <a:t> 10% як </a:t>
            </a:r>
            <a:r>
              <a:rPr lang="ru-RU" sz="2200" dirty="0" err="1"/>
              <a:t>хімічної</a:t>
            </a:r>
            <a:r>
              <a:rPr lang="ru-RU" sz="2200" dirty="0"/>
              <a:t> </a:t>
            </a:r>
            <a:r>
              <a:rPr lang="ru-RU" sz="2200" dirty="0" err="1"/>
              <a:t>сировини</a:t>
            </a:r>
            <a:r>
              <a:rPr lang="ru-RU" sz="2200" dirty="0"/>
              <a:t>. З метану </a:t>
            </a:r>
            <a:r>
              <a:rPr lang="ru-RU" sz="2200" dirty="0" err="1"/>
              <a:t>отримують</a:t>
            </a:r>
            <a:r>
              <a:rPr lang="ru-RU" sz="2200" dirty="0"/>
              <a:t> </a:t>
            </a:r>
            <a:r>
              <a:rPr lang="ru-RU" sz="2200" dirty="0" err="1"/>
              <a:t>водень</a:t>
            </a:r>
            <a:r>
              <a:rPr lang="ru-RU" sz="2200" dirty="0"/>
              <a:t>, сажу, ацетилен. </a:t>
            </a:r>
            <a:r>
              <a:rPr lang="ru-RU" sz="2200" dirty="0" err="1"/>
              <a:t>Якщо</a:t>
            </a:r>
            <a:r>
              <a:rPr lang="ru-RU" sz="2200" dirty="0"/>
              <a:t> в </a:t>
            </a:r>
            <a:r>
              <a:rPr lang="ru-RU" sz="2200" dirty="0" err="1"/>
              <a:t>газі</a:t>
            </a:r>
            <a:r>
              <a:rPr lang="ru-RU" sz="2200" dirty="0"/>
              <a:t> не </a:t>
            </a:r>
            <a:r>
              <a:rPr lang="ru-RU" sz="2200" dirty="0" err="1"/>
              <a:t>менше</a:t>
            </a:r>
            <a:r>
              <a:rPr lang="ru-RU" sz="2200" dirty="0"/>
              <a:t> 3% </a:t>
            </a:r>
            <a:r>
              <a:rPr lang="ru-RU" sz="2200" dirty="0" err="1"/>
              <a:t>етану</a:t>
            </a:r>
            <a:r>
              <a:rPr lang="ru-RU" sz="2200" dirty="0"/>
              <a:t>, то </a:t>
            </a:r>
            <a:r>
              <a:rPr lang="ru-RU" sz="2200" dirty="0" err="1"/>
              <a:t>його</a:t>
            </a:r>
            <a:r>
              <a:rPr lang="ru-RU" sz="2200" dirty="0"/>
              <a:t> </a:t>
            </a:r>
            <a:r>
              <a:rPr lang="ru-RU" sz="2200" dirty="0" err="1"/>
              <a:t>використовують</a:t>
            </a:r>
            <a:r>
              <a:rPr lang="ru-RU" sz="2200" dirty="0"/>
              <a:t> для </a:t>
            </a:r>
            <a:r>
              <a:rPr lang="ru-RU" sz="2200" dirty="0" err="1"/>
              <a:t>отримання</a:t>
            </a:r>
            <a:r>
              <a:rPr lang="ru-RU" sz="2200" dirty="0"/>
              <a:t> </a:t>
            </a:r>
            <a:r>
              <a:rPr lang="ru-RU" sz="2200" dirty="0" err="1"/>
              <a:t>етилену</a:t>
            </a:r>
            <a:r>
              <a:rPr lang="ru-RU" sz="2200" dirty="0"/>
              <a:t> для </a:t>
            </a:r>
            <a:r>
              <a:rPr lang="ru-RU" sz="2200" dirty="0" err="1"/>
              <a:t>органічного</a:t>
            </a:r>
            <a:r>
              <a:rPr lang="ru-RU" sz="2200" dirty="0"/>
              <a:t> синтезу.</a:t>
            </a:r>
          </a:p>
        </p:txBody>
      </p:sp>
    </p:spTree>
    <p:extLst>
      <p:ext uri="{BB962C8B-B14F-4D97-AF65-F5344CB8AC3E}">
        <p14:creationId xmlns:p14="http://schemas.microsoft.com/office/powerpoint/2010/main" val="161302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905" y="0"/>
            <a:ext cx="9036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/>
              <a:t>Отруйні</a:t>
            </a:r>
            <a:r>
              <a:rPr lang="ru-RU" sz="3600" b="1" dirty="0"/>
              <a:t> </a:t>
            </a:r>
            <a:r>
              <a:rPr lang="ru-RU" sz="3600" b="1" dirty="0" err="1"/>
              <a:t>властивості</a:t>
            </a:r>
            <a:r>
              <a:rPr lang="ru-RU" sz="3600" b="1" dirty="0"/>
              <a:t> природного </a:t>
            </a:r>
            <a:r>
              <a:rPr lang="ru-RU" sz="3600" b="1" dirty="0" smtClean="0"/>
              <a:t>газу</a:t>
            </a: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8763" y="142930"/>
            <a:ext cx="9112780" cy="67403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err="1" smtClean="0"/>
              <a:t>Здатність</a:t>
            </a:r>
            <a:r>
              <a:rPr lang="ru-RU" dirty="0" smtClean="0"/>
              <a:t> </a:t>
            </a:r>
            <a:r>
              <a:rPr lang="ru-RU" dirty="0"/>
              <a:t>природного газу </a:t>
            </a:r>
            <a:r>
              <a:rPr lang="ru-RU" dirty="0" err="1"/>
              <a:t>створювати</a:t>
            </a:r>
            <a:r>
              <a:rPr lang="ru-RU" dirty="0"/>
              <a:t> </a:t>
            </a:r>
            <a:r>
              <a:rPr lang="ru-RU" dirty="0" err="1"/>
              <a:t>отруйну</a:t>
            </a:r>
            <a:r>
              <a:rPr lang="ru-RU" dirty="0"/>
              <a:t> </a:t>
            </a:r>
            <a:r>
              <a:rPr lang="ru-RU" dirty="0" err="1"/>
              <a:t>дію</a:t>
            </a:r>
            <a:r>
              <a:rPr lang="ru-RU" dirty="0"/>
              <a:t> на </a:t>
            </a:r>
            <a:r>
              <a:rPr lang="ru-RU" dirty="0" err="1"/>
              <a:t>організм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. В атмосферному </a:t>
            </a:r>
            <a:r>
              <a:rPr lang="ru-RU" dirty="0" err="1"/>
              <a:t>повітрі</a:t>
            </a:r>
            <a:r>
              <a:rPr lang="ru-RU" dirty="0"/>
              <a:t> </a:t>
            </a:r>
            <a:r>
              <a:rPr lang="ru-RU" dirty="0" err="1"/>
              <a:t>населених</a:t>
            </a:r>
            <a:r>
              <a:rPr lang="ru-RU" dirty="0"/>
              <a:t> </a:t>
            </a:r>
            <a:r>
              <a:rPr lang="ru-RU" dirty="0" err="1"/>
              <a:t>пунктів</a:t>
            </a:r>
            <a:r>
              <a:rPr lang="ru-RU" dirty="0"/>
              <a:t>, у </a:t>
            </a:r>
            <a:r>
              <a:rPr lang="ru-RU" dirty="0" err="1"/>
              <a:t>повітрі</a:t>
            </a:r>
            <a:r>
              <a:rPr lang="ru-RU" dirty="0"/>
              <a:t> </a:t>
            </a:r>
            <a:r>
              <a:rPr lang="ru-RU" dirty="0" err="1"/>
              <a:t>робочої</a:t>
            </a:r>
            <a:r>
              <a:rPr lang="ru-RU" dirty="0"/>
              <a:t> </a:t>
            </a:r>
            <a:r>
              <a:rPr lang="ru-RU" dirty="0" err="1"/>
              <a:t>зони</a:t>
            </a:r>
            <a:r>
              <a:rPr lang="ru-RU" dirty="0"/>
              <a:t> і у </a:t>
            </a:r>
            <a:r>
              <a:rPr lang="ru-RU" dirty="0" err="1"/>
              <a:t>воді</a:t>
            </a:r>
            <a:r>
              <a:rPr lang="ru-RU" dirty="0"/>
              <a:t> </a:t>
            </a:r>
            <a:r>
              <a:rPr lang="ru-RU" dirty="0" err="1"/>
              <a:t>водоймищ</a:t>
            </a:r>
            <a:r>
              <a:rPr lang="ru-RU" dirty="0"/>
              <a:t> </a:t>
            </a:r>
            <a:r>
              <a:rPr lang="ru-RU" dirty="0" err="1"/>
              <a:t>санітарно-побутового</a:t>
            </a:r>
            <a:r>
              <a:rPr lang="ru-RU" dirty="0"/>
              <a:t> </a:t>
            </a:r>
            <a:r>
              <a:rPr lang="ru-RU" dirty="0" err="1"/>
              <a:t>водокористування</a:t>
            </a:r>
            <a:r>
              <a:rPr lang="ru-RU" dirty="0"/>
              <a:t> </a:t>
            </a:r>
            <a:r>
              <a:rPr lang="ru-RU" dirty="0" err="1"/>
              <a:t>встановлюються</a:t>
            </a:r>
            <a:r>
              <a:rPr lang="ru-RU" dirty="0"/>
              <a:t> гранично </a:t>
            </a:r>
            <a:r>
              <a:rPr lang="ru-RU" dirty="0" err="1"/>
              <a:t>допустимі</a:t>
            </a:r>
            <a:r>
              <a:rPr lang="ru-RU" dirty="0"/>
              <a:t> </a:t>
            </a:r>
            <a:r>
              <a:rPr lang="ru-RU" dirty="0" err="1"/>
              <a:t>концентрації</a:t>
            </a:r>
            <a:r>
              <a:rPr lang="ru-RU" dirty="0"/>
              <a:t> </a:t>
            </a:r>
            <a:r>
              <a:rPr lang="ru-RU" dirty="0" err="1"/>
              <a:t>шкідливих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затверджуються</a:t>
            </a:r>
            <a:r>
              <a:rPr lang="ru-RU" dirty="0"/>
              <a:t> </a:t>
            </a:r>
            <a:r>
              <a:rPr lang="ru-RU" dirty="0" err="1"/>
              <a:t>Міністерством</a:t>
            </a:r>
            <a:r>
              <a:rPr lang="ru-RU" dirty="0"/>
              <a:t>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здоров’я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</a:t>
            </a:r>
          </a:p>
          <a:p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газових</a:t>
            </a:r>
            <a:r>
              <a:rPr lang="ru-RU" dirty="0"/>
              <a:t> </a:t>
            </a:r>
            <a:r>
              <a:rPr lang="ru-RU" dirty="0" err="1"/>
              <a:t>компонентів</a:t>
            </a:r>
            <a:r>
              <a:rPr lang="ru-RU" dirty="0"/>
              <a:t> </a:t>
            </a:r>
            <a:r>
              <a:rPr lang="ru-RU" dirty="0" err="1"/>
              <a:t>природних</a:t>
            </a:r>
            <a:r>
              <a:rPr lang="ru-RU" dirty="0"/>
              <a:t> і </a:t>
            </a:r>
            <a:r>
              <a:rPr lang="ru-RU" dirty="0" err="1"/>
              <a:t>нафтових</a:t>
            </a:r>
            <a:r>
              <a:rPr lang="ru-RU" dirty="0"/>
              <a:t> </a:t>
            </a:r>
            <a:r>
              <a:rPr lang="ru-RU" dirty="0" err="1"/>
              <a:t>газів</a:t>
            </a:r>
            <a:r>
              <a:rPr lang="ru-RU" dirty="0"/>
              <a:t> особливо </a:t>
            </a:r>
            <a:r>
              <a:rPr lang="ru-RU" dirty="0" err="1"/>
              <a:t>токсичним</a:t>
            </a:r>
            <a:r>
              <a:rPr lang="ru-RU" dirty="0"/>
              <a:t> є </a:t>
            </a:r>
            <a:r>
              <a:rPr lang="ru-RU" dirty="0" err="1"/>
              <a:t>сірководень</a:t>
            </a:r>
            <a:r>
              <a:rPr lang="ru-RU" dirty="0"/>
              <a:t>, </a:t>
            </a:r>
            <a:r>
              <a:rPr lang="ru-RU" dirty="0" err="1"/>
              <a:t>його</a:t>
            </a:r>
            <a:r>
              <a:rPr lang="ru-RU" dirty="0"/>
              <a:t> запах </a:t>
            </a:r>
            <a:r>
              <a:rPr lang="ru-RU" dirty="0" err="1"/>
              <a:t>відчувається</a:t>
            </a:r>
            <a:r>
              <a:rPr lang="ru-RU" dirty="0"/>
              <a:t> при </a:t>
            </a:r>
            <a:r>
              <a:rPr lang="ru-RU" dirty="0" err="1"/>
              <a:t>вмісті</a:t>
            </a:r>
            <a:r>
              <a:rPr lang="ru-RU" dirty="0"/>
              <a:t> в </a:t>
            </a:r>
            <a:r>
              <a:rPr lang="ru-RU" dirty="0" err="1"/>
              <a:t>повітрі</a:t>
            </a:r>
            <a:r>
              <a:rPr lang="ru-RU" dirty="0"/>
              <a:t> 0,0014–0,0023 мг/л. </a:t>
            </a:r>
            <a:r>
              <a:rPr lang="ru-RU" dirty="0" err="1"/>
              <a:t>Сірководень</a:t>
            </a:r>
            <a:r>
              <a:rPr lang="ru-RU" dirty="0"/>
              <a:t> – </a:t>
            </a:r>
            <a:r>
              <a:rPr lang="ru-RU" dirty="0" err="1"/>
              <a:t>отрута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викликає</a:t>
            </a:r>
            <a:r>
              <a:rPr lang="ru-RU" dirty="0"/>
              <a:t> </a:t>
            </a:r>
            <a:r>
              <a:rPr lang="ru-RU" dirty="0" err="1"/>
              <a:t>параліч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</a:t>
            </a:r>
            <a:r>
              <a:rPr lang="ru-RU" dirty="0" err="1"/>
              <a:t>дихання</a:t>
            </a:r>
            <a:r>
              <a:rPr lang="ru-RU" dirty="0"/>
              <a:t> й </a:t>
            </a:r>
            <a:r>
              <a:rPr lang="ru-RU" dirty="0" err="1"/>
              <a:t>серця</a:t>
            </a:r>
            <a:r>
              <a:rPr lang="ru-RU" dirty="0"/>
              <a:t>. </a:t>
            </a:r>
            <a:r>
              <a:rPr lang="ru-RU" dirty="0" err="1"/>
              <a:t>Концентрація</a:t>
            </a:r>
            <a:r>
              <a:rPr lang="ru-RU" dirty="0"/>
              <a:t> </a:t>
            </a:r>
            <a:r>
              <a:rPr lang="ru-RU" dirty="0" err="1"/>
              <a:t>сірководню</a:t>
            </a:r>
            <a:r>
              <a:rPr lang="ru-RU" dirty="0"/>
              <a:t> 0,06 мг/л </a:t>
            </a:r>
            <a:r>
              <a:rPr lang="ru-RU" dirty="0" err="1"/>
              <a:t>викликає</a:t>
            </a:r>
            <a:r>
              <a:rPr lang="ru-RU" dirty="0"/>
              <a:t> </a:t>
            </a:r>
            <a:r>
              <a:rPr lang="ru-RU" dirty="0" err="1"/>
              <a:t>головний</a:t>
            </a:r>
            <a:r>
              <a:rPr lang="ru-RU" dirty="0"/>
              <a:t> </a:t>
            </a:r>
            <a:r>
              <a:rPr lang="ru-RU" dirty="0" err="1"/>
              <a:t>біль</a:t>
            </a:r>
            <a:r>
              <a:rPr lang="ru-RU" dirty="0"/>
              <a:t>. При </a:t>
            </a:r>
            <a:r>
              <a:rPr lang="ru-RU" dirty="0" err="1"/>
              <a:t>концентраціях</a:t>
            </a:r>
            <a:r>
              <a:rPr lang="ru-RU" dirty="0"/>
              <a:t> 1 мг/л і </a:t>
            </a:r>
            <a:r>
              <a:rPr lang="ru-RU" dirty="0" err="1"/>
              <a:t>вище</a:t>
            </a:r>
            <a:r>
              <a:rPr lang="ru-RU" dirty="0"/>
              <a:t> </a:t>
            </a:r>
            <a:r>
              <a:rPr lang="ru-RU" dirty="0" err="1"/>
              <a:t>настають</a:t>
            </a:r>
            <a:r>
              <a:rPr lang="ru-RU" dirty="0"/>
              <a:t> </a:t>
            </a:r>
            <a:r>
              <a:rPr lang="ru-RU" dirty="0" err="1"/>
              <a:t>гостре</a:t>
            </a:r>
            <a:r>
              <a:rPr lang="ru-RU" dirty="0"/>
              <a:t> </a:t>
            </a:r>
            <a:r>
              <a:rPr lang="ru-RU" dirty="0" err="1"/>
              <a:t>отруєння</a:t>
            </a:r>
            <a:r>
              <a:rPr lang="ru-RU" dirty="0"/>
              <a:t> і смерть.</a:t>
            </a:r>
          </a:p>
          <a:p>
            <a:r>
              <a:rPr lang="ru-RU" dirty="0"/>
              <a:t>Гранично допустима </a:t>
            </a:r>
            <a:r>
              <a:rPr lang="ru-RU" dirty="0" err="1"/>
              <a:t>концентрація</a:t>
            </a:r>
            <a:r>
              <a:rPr lang="ru-RU" dirty="0"/>
              <a:t> </a:t>
            </a:r>
            <a:r>
              <a:rPr lang="ru-RU" dirty="0" err="1"/>
              <a:t>сірководню</a:t>
            </a:r>
            <a:r>
              <a:rPr lang="ru-RU" dirty="0"/>
              <a:t> в </a:t>
            </a:r>
            <a:r>
              <a:rPr lang="ru-RU" dirty="0" err="1"/>
              <a:t>робочій</a:t>
            </a:r>
            <a:r>
              <a:rPr lang="ru-RU" dirty="0"/>
              <a:t> </a:t>
            </a:r>
            <a:r>
              <a:rPr lang="ru-RU" dirty="0" err="1"/>
              <a:t>зоні</a:t>
            </a:r>
            <a:r>
              <a:rPr lang="ru-RU" dirty="0"/>
              <a:t> </a:t>
            </a:r>
            <a:r>
              <a:rPr lang="ru-RU" dirty="0" err="1"/>
              <a:t>виробничих</a:t>
            </a:r>
            <a:r>
              <a:rPr lang="ru-RU" dirty="0"/>
              <a:t> </a:t>
            </a:r>
            <a:r>
              <a:rPr lang="ru-RU" dirty="0" err="1"/>
              <a:t>приміщень</a:t>
            </a:r>
            <a:r>
              <a:rPr lang="ru-RU" dirty="0"/>
              <a:t> – 0,01 мг/л, а в </a:t>
            </a:r>
            <a:r>
              <a:rPr lang="ru-RU" dirty="0" err="1"/>
              <a:t>присутності</a:t>
            </a:r>
            <a:r>
              <a:rPr lang="ru-RU" dirty="0"/>
              <a:t> </a:t>
            </a:r>
            <a:r>
              <a:rPr lang="ru-RU" dirty="0" err="1"/>
              <a:t>вуглеводнів</a:t>
            </a:r>
            <a:r>
              <a:rPr lang="ru-RU" dirty="0"/>
              <a:t> С1-С5 – 0,003 мг/л.</a:t>
            </a:r>
          </a:p>
          <a:p>
            <a:r>
              <a:rPr lang="ru-RU" dirty="0"/>
              <a:t>Гранично </a:t>
            </a:r>
            <a:r>
              <a:rPr lang="ru-RU" dirty="0" err="1"/>
              <a:t>допустимі</a:t>
            </a:r>
            <a:r>
              <a:rPr lang="ru-RU" dirty="0"/>
              <a:t> </a:t>
            </a:r>
            <a:r>
              <a:rPr lang="ru-RU" dirty="0" err="1"/>
              <a:t>концентрації</a:t>
            </a:r>
            <a:r>
              <a:rPr lang="ru-RU" dirty="0"/>
              <a:t> (ГДК) </a:t>
            </a:r>
            <a:r>
              <a:rPr lang="ru-RU" dirty="0" err="1"/>
              <a:t>шкідливих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, мг/м3</a:t>
            </a:r>
            <a:r>
              <a:rPr lang="ru-RU" dirty="0" smtClean="0"/>
              <a:t>:</a:t>
            </a:r>
          </a:p>
          <a:p>
            <a:endParaRPr lang="ru-RU" dirty="0"/>
          </a:p>
          <a:p>
            <a:r>
              <a:rPr lang="ru-RU" b="1" dirty="0" smtClean="0"/>
              <a:t>Бутилен </a:t>
            </a:r>
            <a:r>
              <a:rPr lang="ru-RU" b="1" dirty="0"/>
              <a:t>С4Н8</a:t>
            </a:r>
          </a:p>
          <a:p>
            <a:r>
              <a:rPr lang="ru-RU" dirty="0"/>
              <a:t>В атмосферному </a:t>
            </a:r>
            <a:r>
              <a:rPr lang="ru-RU" dirty="0" err="1"/>
              <a:t>повітрі</a:t>
            </a:r>
            <a:r>
              <a:rPr lang="ru-RU" dirty="0"/>
              <a:t> - 3;</a:t>
            </a:r>
          </a:p>
          <a:p>
            <a:r>
              <a:rPr lang="ru-RU" dirty="0"/>
              <a:t>У </a:t>
            </a:r>
            <a:r>
              <a:rPr lang="ru-RU" dirty="0" err="1"/>
              <a:t>воді</a:t>
            </a:r>
            <a:r>
              <a:rPr lang="ru-RU" dirty="0"/>
              <a:t> </a:t>
            </a:r>
            <a:r>
              <a:rPr lang="ru-RU" dirty="0" err="1"/>
              <a:t>водоймищ</a:t>
            </a:r>
            <a:r>
              <a:rPr lang="ru-RU" dirty="0"/>
              <a:t> - </a:t>
            </a:r>
            <a:r>
              <a:rPr lang="ru-RU" dirty="0" smtClean="0"/>
              <a:t>0,2</a:t>
            </a:r>
          </a:p>
          <a:p>
            <a:endParaRPr lang="ru-RU" dirty="0"/>
          </a:p>
          <a:p>
            <a:endParaRPr lang="uk-UA" b="1" dirty="0" smtClean="0"/>
          </a:p>
          <a:p>
            <a:r>
              <a:rPr lang="en-US" b="1" dirty="0" smtClean="0"/>
              <a:t>n-</a:t>
            </a:r>
            <a:r>
              <a:rPr lang="ru-RU" b="1" dirty="0"/>
              <a:t>бутан </a:t>
            </a:r>
            <a:r>
              <a:rPr lang="en-US" b="1" dirty="0"/>
              <a:t>n-</a:t>
            </a:r>
            <a:r>
              <a:rPr lang="ru-RU" b="1" dirty="0"/>
              <a:t>С4Н10</a:t>
            </a:r>
          </a:p>
          <a:p>
            <a:r>
              <a:rPr lang="ru-RU" dirty="0"/>
              <a:t>В атмосферному </a:t>
            </a:r>
            <a:r>
              <a:rPr lang="ru-RU" dirty="0" err="1"/>
              <a:t>повітрі</a:t>
            </a:r>
            <a:r>
              <a:rPr lang="ru-RU" dirty="0"/>
              <a:t> - 200;</a:t>
            </a:r>
          </a:p>
          <a:p>
            <a:r>
              <a:rPr lang="ru-RU" dirty="0"/>
              <a:t>У </a:t>
            </a:r>
            <a:r>
              <a:rPr lang="ru-RU" dirty="0" err="1"/>
              <a:t>воді</a:t>
            </a:r>
            <a:r>
              <a:rPr lang="ru-RU" dirty="0"/>
              <a:t> </a:t>
            </a:r>
            <a:r>
              <a:rPr lang="ru-RU" dirty="0" err="1"/>
              <a:t>водоймищ</a:t>
            </a:r>
            <a:r>
              <a:rPr lang="ru-RU" dirty="0"/>
              <a:t> </a:t>
            </a:r>
            <a:r>
              <a:rPr lang="ru-RU" dirty="0" smtClean="0"/>
              <a:t>-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72052" y="405449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1" dirty="0" smtClean="0"/>
          </a:p>
          <a:p>
            <a:r>
              <a:rPr lang="ru-RU" b="1" dirty="0" err="1" smtClean="0"/>
              <a:t>Етилен</a:t>
            </a:r>
            <a:r>
              <a:rPr lang="ru-RU" b="1" dirty="0" smtClean="0"/>
              <a:t> </a:t>
            </a:r>
            <a:r>
              <a:rPr lang="ru-RU" b="1" dirty="0"/>
              <a:t>С2Н4</a:t>
            </a:r>
          </a:p>
          <a:p>
            <a:r>
              <a:rPr lang="ru-RU" dirty="0"/>
              <a:t>В атмосферному </a:t>
            </a:r>
            <a:r>
              <a:rPr lang="ru-RU" dirty="0" err="1"/>
              <a:t>повітрі</a:t>
            </a:r>
            <a:r>
              <a:rPr lang="ru-RU" dirty="0"/>
              <a:t> - 3;</a:t>
            </a:r>
          </a:p>
          <a:p>
            <a:r>
              <a:rPr lang="ru-RU" dirty="0"/>
              <a:t>У </a:t>
            </a:r>
            <a:r>
              <a:rPr lang="ru-RU" dirty="0" err="1"/>
              <a:t>воді</a:t>
            </a:r>
            <a:r>
              <a:rPr lang="ru-RU" dirty="0"/>
              <a:t> </a:t>
            </a:r>
            <a:r>
              <a:rPr lang="ru-RU" dirty="0" err="1"/>
              <a:t>водоймищ</a:t>
            </a:r>
            <a:r>
              <a:rPr lang="ru-RU" dirty="0"/>
              <a:t> - 0,5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60755" y="536219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err="1" smtClean="0"/>
              <a:t>ізопентан</a:t>
            </a:r>
            <a:r>
              <a:rPr lang="ru-RU" b="1" dirty="0" smtClean="0"/>
              <a:t> </a:t>
            </a:r>
            <a:r>
              <a:rPr lang="ru-RU" b="1" dirty="0"/>
              <a:t>і-С5Н12</a:t>
            </a:r>
          </a:p>
          <a:p>
            <a:r>
              <a:rPr lang="ru-RU" dirty="0"/>
              <a:t>В атмосферному </a:t>
            </a:r>
            <a:r>
              <a:rPr lang="ru-RU" dirty="0" err="1"/>
              <a:t>повітрі</a:t>
            </a:r>
            <a:r>
              <a:rPr lang="ru-RU" dirty="0"/>
              <a:t> - 100;</a:t>
            </a:r>
          </a:p>
        </p:txBody>
      </p:sp>
    </p:spTree>
    <p:extLst>
      <p:ext uri="{BB962C8B-B14F-4D97-AF65-F5344CB8AC3E}">
        <p14:creationId xmlns:p14="http://schemas.microsoft.com/office/powerpoint/2010/main" val="2592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692696"/>
            <a:ext cx="93328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err="1" smtClean="0"/>
              <a:t>Вибухова</a:t>
            </a:r>
            <a:r>
              <a:rPr lang="ru-RU" sz="4400" b="1" dirty="0" smtClean="0"/>
              <a:t> </a:t>
            </a:r>
            <a:r>
              <a:rPr lang="ru-RU" sz="4400" b="1" dirty="0"/>
              <a:t>сила природного газу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443840"/>
            <a:ext cx="56886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Вибух</a:t>
            </a:r>
            <a:r>
              <a:rPr lang="ru-RU" sz="2400" dirty="0"/>
              <a:t> газу, </a:t>
            </a:r>
            <a:r>
              <a:rPr lang="ru-RU" sz="2400" dirty="0" err="1"/>
              <a:t>який</a:t>
            </a:r>
            <a:r>
              <a:rPr lang="ru-RU" sz="2400" dirty="0"/>
              <a:t> </a:t>
            </a:r>
            <a:r>
              <a:rPr lang="ru-RU" sz="2400" dirty="0" err="1"/>
              <a:t>стався</a:t>
            </a:r>
            <a:r>
              <a:rPr lang="ru-RU" sz="2400" dirty="0"/>
              <a:t> 13 </a:t>
            </a:r>
            <a:r>
              <a:rPr lang="ru-RU" sz="2400" dirty="0" err="1"/>
              <a:t>жовтня</a:t>
            </a:r>
            <a:r>
              <a:rPr lang="ru-RU" sz="2400" dirty="0"/>
              <a:t> 2007 року в </a:t>
            </a:r>
            <a:r>
              <a:rPr lang="ru-RU" sz="2400" dirty="0" err="1"/>
              <a:t>Дніпропетровську</a:t>
            </a:r>
            <a:r>
              <a:rPr lang="ru-RU" sz="2400" dirty="0"/>
              <a:t> в 10-поверховому </a:t>
            </a:r>
            <a:r>
              <a:rPr lang="ru-RU" sz="2400" dirty="0" err="1"/>
              <a:t>будинку</a:t>
            </a:r>
            <a:r>
              <a:rPr lang="ru-RU" sz="2400" dirty="0"/>
              <a:t> </a:t>
            </a:r>
            <a:r>
              <a:rPr lang="ru-RU" sz="2400" dirty="0" smtClean="0"/>
              <a:t>і </a:t>
            </a:r>
            <a:r>
              <a:rPr lang="ru-RU" sz="2400" dirty="0"/>
              <a:t>є </a:t>
            </a:r>
            <a:r>
              <a:rPr lang="ru-RU" sz="2400" dirty="0" err="1"/>
              <a:t>однією</a:t>
            </a:r>
            <a:r>
              <a:rPr lang="ru-RU" sz="2400" dirty="0"/>
              <a:t> з </a:t>
            </a:r>
            <a:r>
              <a:rPr lang="ru-RU" sz="2400" dirty="0" err="1"/>
              <a:t>наймастабніших</a:t>
            </a:r>
            <a:r>
              <a:rPr lang="ru-RU" sz="2400" dirty="0"/>
              <a:t> </a:t>
            </a:r>
            <a:r>
              <a:rPr lang="ru-RU" sz="2400" dirty="0" err="1"/>
              <a:t>українських</a:t>
            </a:r>
            <a:r>
              <a:rPr lang="ru-RU" sz="2400" dirty="0"/>
              <a:t> </a:t>
            </a:r>
            <a:r>
              <a:rPr lang="ru-RU" sz="2400" dirty="0" err="1"/>
              <a:t>трагедій</a:t>
            </a:r>
            <a:r>
              <a:rPr lang="ru-RU" sz="2400" dirty="0"/>
              <a:t> 2007 року</a:t>
            </a:r>
            <a:r>
              <a:rPr lang="ru-RU" sz="2400" dirty="0" smtClean="0"/>
              <a:t>.</a:t>
            </a:r>
            <a:endParaRPr lang="ru-RU" sz="2400" dirty="0"/>
          </a:p>
          <a:p>
            <a:r>
              <a:rPr lang="ru-RU" sz="2400" dirty="0" err="1"/>
              <a:t>Вибух</a:t>
            </a:r>
            <a:r>
              <a:rPr lang="ru-RU" sz="2400" dirty="0"/>
              <a:t> </a:t>
            </a:r>
            <a:r>
              <a:rPr lang="ru-RU" sz="2400" dirty="0" err="1"/>
              <a:t>стався</a:t>
            </a:r>
            <a:r>
              <a:rPr lang="ru-RU" sz="2400" dirty="0"/>
              <a:t> у </a:t>
            </a:r>
            <a:r>
              <a:rPr lang="ru-RU" sz="2400" dirty="0" err="1"/>
              <a:t>третьому</a:t>
            </a:r>
            <a:r>
              <a:rPr lang="ru-RU" sz="2400" dirty="0"/>
              <a:t> </a:t>
            </a:r>
            <a:r>
              <a:rPr lang="ru-RU" sz="2400" dirty="0" err="1"/>
              <a:t>під'їзді</a:t>
            </a:r>
            <a:r>
              <a:rPr lang="ru-RU" sz="2400" dirty="0"/>
              <a:t> </a:t>
            </a:r>
            <a:r>
              <a:rPr lang="ru-RU" sz="2400" dirty="0" err="1"/>
              <a:t>будинку</a:t>
            </a:r>
            <a:r>
              <a:rPr lang="ru-RU" sz="2400" dirty="0"/>
              <a:t> і </a:t>
            </a:r>
            <a:r>
              <a:rPr lang="ru-RU" sz="2400" dirty="0" err="1"/>
              <a:t>пролунав</a:t>
            </a:r>
            <a:r>
              <a:rPr lang="ru-RU" sz="2400" dirty="0"/>
              <a:t> 13 </a:t>
            </a:r>
            <a:r>
              <a:rPr lang="ru-RU" sz="2400" dirty="0" err="1"/>
              <a:t>жовтня</a:t>
            </a:r>
            <a:r>
              <a:rPr lang="ru-RU" sz="2400" dirty="0"/>
              <a:t> 2007 року </a:t>
            </a:r>
            <a:r>
              <a:rPr lang="ru-RU" sz="2400" dirty="0" err="1"/>
              <a:t>близько</a:t>
            </a:r>
            <a:r>
              <a:rPr lang="ru-RU" sz="2400" dirty="0"/>
              <a:t> 10:30. </a:t>
            </a:r>
            <a:r>
              <a:rPr lang="ru-RU" sz="2400" dirty="0" err="1"/>
              <a:t>Він</a:t>
            </a:r>
            <a:r>
              <a:rPr lang="ru-RU" sz="2400" dirty="0"/>
              <a:t> </a:t>
            </a:r>
            <a:r>
              <a:rPr lang="ru-RU" sz="2400" dirty="0" err="1"/>
              <a:t>був</a:t>
            </a:r>
            <a:r>
              <a:rPr lang="ru-RU" sz="2400" dirty="0"/>
              <a:t> таким </a:t>
            </a:r>
            <a:r>
              <a:rPr lang="ru-RU" sz="2400" dirty="0" err="1"/>
              <a:t>масштабним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ледве</a:t>
            </a:r>
            <a:r>
              <a:rPr lang="ru-RU" sz="2400" dirty="0"/>
              <a:t> не </a:t>
            </a:r>
            <a:r>
              <a:rPr lang="ru-RU" sz="2400" dirty="0" err="1"/>
              <a:t>зруйнував</a:t>
            </a:r>
            <a:r>
              <a:rPr lang="ru-RU" sz="2400" dirty="0"/>
              <a:t> </a:t>
            </a:r>
            <a:r>
              <a:rPr lang="ru-RU" sz="2400" dirty="0" err="1"/>
              <a:t>сусідні</a:t>
            </a:r>
            <a:r>
              <a:rPr lang="ru-RU" sz="2400" dirty="0"/>
              <a:t> </a:t>
            </a:r>
            <a:r>
              <a:rPr lang="ru-RU" sz="2400" dirty="0" err="1"/>
              <a:t>будівлі</a:t>
            </a:r>
            <a:r>
              <a:rPr lang="ru-RU" sz="2400" dirty="0"/>
              <a:t>. </a:t>
            </a:r>
            <a:r>
              <a:rPr lang="ru-RU" sz="2400" dirty="0" err="1"/>
              <a:t>Під'їзд</a:t>
            </a:r>
            <a:r>
              <a:rPr lang="ru-RU" sz="2400" dirty="0"/>
              <a:t> </a:t>
            </a:r>
            <a:r>
              <a:rPr lang="ru-RU" sz="2400" dirty="0" err="1"/>
              <a:t>був</a:t>
            </a:r>
            <a:r>
              <a:rPr lang="ru-RU" sz="2400" dirty="0"/>
              <a:t> </a:t>
            </a:r>
            <a:r>
              <a:rPr lang="ru-RU" sz="2400" dirty="0" err="1"/>
              <a:t>зруйнований</a:t>
            </a:r>
            <a:r>
              <a:rPr lang="ru-RU" sz="2400" dirty="0"/>
              <a:t> </a:t>
            </a:r>
            <a:r>
              <a:rPr lang="ru-RU" sz="2400" dirty="0" err="1"/>
              <a:t>повністю</a:t>
            </a:r>
            <a:r>
              <a:rPr lang="ru-RU" sz="2400" dirty="0"/>
              <a:t>, </a:t>
            </a:r>
            <a:r>
              <a:rPr lang="ru-RU" sz="2400" dirty="0" err="1"/>
              <a:t>ще</a:t>
            </a:r>
            <a:r>
              <a:rPr lang="ru-RU" sz="2400" dirty="0"/>
              <a:t> три </a:t>
            </a:r>
            <a:r>
              <a:rPr lang="ru-RU" sz="2400" dirty="0" err="1"/>
              <a:t>інших</a:t>
            </a:r>
            <a:r>
              <a:rPr lang="ru-RU" sz="2400" dirty="0"/>
              <a:t> </a:t>
            </a:r>
            <a:r>
              <a:rPr lang="ru-RU" sz="2400" dirty="0" err="1"/>
              <a:t>під'їзда</a:t>
            </a:r>
            <a:r>
              <a:rPr lang="ru-RU" sz="2400" dirty="0"/>
              <a:t> </a:t>
            </a:r>
            <a:r>
              <a:rPr lang="ru-RU" sz="2400" dirty="0" err="1"/>
              <a:t>теж</a:t>
            </a:r>
            <a:r>
              <a:rPr lang="ru-RU" sz="2400" dirty="0"/>
              <a:t> </a:t>
            </a:r>
            <a:r>
              <a:rPr lang="ru-RU" sz="2400" dirty="0" err="1"/>
              <a:t>зазнали</a:t>
            </a:r>
            <a:r>
              <a:rPr lang="ru-RU" sz="2400" dirty="0"/>
              <a:t> </a:t>
            </a:r>
            <a:r>
              <a:rPr lang="ru-RU" sz="2400" dirty="0" err="1"/>
              <a:t>пошкоджень</a:t>
            </a:r>
            <a:r>
              <a:rPr lang="ru-RU" sz="2400" dirty="0"/>
              <a:t>. </a:t>
            </a:r>
            <a:r>
              <a:rPr lang="ru-RU" sz="2400" dirty="0" err="1"/>
              <a:t>Усього</a:t>
            </a:r>
            <a:r>
              <a:rPr lang="ru-RU" sz="2400" dirty="0"/>
              <a:t> 23 особи </a:t>
            </a:r>
            <a:r>
              <a:rPr lang="ru-RU" sz="2400" dirty="0" err="1"/>
              <a:t>загинули</a:t>
            </a:r>
            <a:r>
              <a:rPr lang="ru-RU" sz="2400" dirty="0"/>
              <a:t>, </a:t>
            </a:r>
            <a:r>
              <a:rPr lang="ru-RU" sz="2400" dirty="0" err="1"/>
              <a:t>ще</a:t>
            </a:r>
            <a:r>
              <a:rPr lang="ru-RU" sz="2400" dirty="0"/>
              <a:t> 20 </a:t>
            </a:r>
            <a:r>
              <a:rPr lang="ru-RU" sz="2400" dirty="0" err="1"/>
              <a:t>були</a:t>
            </a:r>
            <a:r>
              <a:rPr lang="ru-RU" sz="2400" dirty="0"/>
              <a:t> </a:t>
            </a:r>
            <a:r>
              <a:rPr lang="ru-RU" sz="2400" dirty="0" err="1"/>
              <a:t>поранені</a:t>
            </a:r>
            <a:r>
              <a:rPr lang="ru-RU" sz="2400" dirty="0"/>
              <a:t>.</a:t>
            </a:r>
          </a:p>
          <a:p>
            <a:r>
              <a:rPr lang="ru-RU" sz="2400" dirty="0"/>
              <a:t>Причини </a:t>
            </a:r>
            <a:r>
              <a:rPr lang="ru-RU" sz="2400" dirty="0" err="1"/>
              <a:t>вибуху</a:t>
            </a:r>
            <a:endParaRPr lang="ru-RU" sz="24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628800"/>
            <a:ext cx="2993875" cy="4488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272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476672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/>
              <a:t>Екологічні проблеми</a:t>
            </a:r>
            <a:endParaRPr lang="ru-RU" sz="4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96752"/>
            <a:ext cx="489654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В </a:t>
            </a:r>
            <a:r>
              <a:rPr lang="ru-RU" sz="2200" dirty="0" err="1"/>
              <a:t>екологічному</a:t>
            </a:r>
            <a:r>
              <a:rPr lang="ru-RU" sz="2200" dirty="0"/>
              <a:t> </a:t>
            </a:r>
            <a:r>
              <a:rPr lang="ru-RU" sz="2200" dirty="0" err="1"/>
              <a:t>відношенні</a:t>
            </a:r>
            <a:r>
              <a:rPr lang="ru-RU" sz="2200" dirty="0"/>
              <a:t> </a:t>
            </a:r>
            <a:r>
              <a:rPr lang="ru-RU" sz="2200" dirty="0" err="1"/>
              <a:t>природний</a:t>
            </a:r>
            <a:r>
              <a:rPr lang="ru-RU" sz="2200" dirty="0"/>
              <a:t> газ є самим чистим видом </a:t>
            </a:r>
            <a:r>
              <a:rPr lang="ru-RU" sz="2200" dirty="0" err="1"/>
              <a:t>мінерального</a:t>
            </a:r>
            <a:r>
              <a:rPr lang="ru-RU" sz="2200" dirty="0"/>
              <a:t> </a:t>
            </a:r>
            <a:r>
              <a:rPr lang="ru-RU" sz="2200" dirty="0" err="1"/>
              <a:t>палива</a:t>
            </a:r>
            <a:r>
              <a:rPr lang="ru-RU" sz="2200" dirty="0"/>
              <a:t>. При </a:t>
            </a:r>
            <a:r>
              <a:rPr lang="ru-RU" sz="2200" dirty="0" err="1"/>
              <a:t>згорянні</a:t>
            </a:r>
            <a:r>
              <a:rPr lang="ru-RU" sz="2200" dirty="0"/>
              <a:t> </a:t>
            </a:r>
            <a:r>
              <a:rPr lang="ru-RU" sz="2200" dirty="0" err="1"/>
              <a:t>його</a:t>
            </a:r>
            <a:r>
              <a:rPr lang="ru-RU" sz="2200" dirty="0"/>
              <a:t> </a:t>
            </a:r>
            <a:r>
              <a:rPr lang="ru-RU" sz="2200" dirty="0" err="1"/>
              <a:t>утворюється</a:t>
            </a:r>
            <a:r>
              <a:rPr lang="ru-RU" sz="2200" dirty="0"/>
              <a:t> </a:t>
            </a:r>
            <a:r>
              <a:rPr lang="ru-RU" sz="2200" dirty="0" err="1"/>
              <a:t>значно</a:t>
            </a:r>
            <a:r>
              <a:rPr lang="ru-RU" sz="2200" dirty="0"/>
              <a:t> </a:t>
            </a:r>
            <a:r>
              <a:rPr lang="ru-RU" sz="2200" dirty="0" err="1"/>
              <a:t>меншу</a:t>
            </a:r>
            <a:r>
              <a:rPr lang="ru-RU" sz="2200" dirty="0"/>
              <a:t> </a:t>
            </a:r>
            <a:r>
              <a:rPr lang="ru-RU" sz="2200" dirty="0" err="1"/>
              <a:t>кількість</a:t>
            </a:r>
            <a:r>
              <a:rPr lang="ru-RU" sz="2200" dirty="0"/>
              <a:t> </a:t>
            </a:r>
            <a:r>
              <a:rPr lang="ru-RU" sz="2200" dirty="0" err="1"/>
              <a:t>шкідливих</a:t>
            </a:r>
            <a:r>
              <a:rPr lang="ru-RU" sz="2200" dirty="0"/>
              <a:t> </a:t>
            </a:r>
            <a:r>
              <a:rPr lang="ru-RU" sz="2200" dirty="0" err="1"/>
              <a:t>речовин</a:t>
            </a:r>
            <a:r>
              <a:rPr lang="ru-RU" sz="2200" dirty="0"/>
              <a:t> у </a:t>
            </a:r>
            <a:r>
              <a:rPr lang="ru-RU" sz="2200" dirty="0" err="1"/>
              <a:t>порівнянні</a:t>
            </a:r>
            <a:r>
              <a:rPr lang="ru-RU" sz="2200" dirty="0"/>
              <a:t> з </a:t>
            </a:r>
            <a:r>
              <a:rPr lang="ru-RU" sz="2200" dirty="0" err="1"/>
              <a:t>іншими</a:t>
            </a:r>
            <a:r>
              <a:rPr lang="ru-RU" sz="2200" dirty="0"/>
              <a:t> видами </a:t>
            </a:r>
            <a:r>
              <a:rPr lang="ru-RU" sz="2200" dirty="0" err="1"/>
              <a:t>палива</a:t>
            </a:r>
            <a:r>
              <a:rPr lang="ru-RU" sz="2200" dirty="0"/>
              <a:t>. </a:t>
            </a:r>
            <a:r>
              <a:rPr lang="ru-RU" sz="2200" dirty="0" err="1"/>
              <a:t>Однак</a:t>
            </a:r>
            <a:r>
              <a:rPr lang="ru-RU" sz="2200" dirty="0"/>
              <a:t> через </a:t>
            </a:r>
            <a:r>
              <a:rPr lang="ru-RU" sz="2200" dirty="0" err="1"/>
              <a:t>непідготовленість</a:t>
            </a:r>
            <a:r>
              <a:rPr lang="ru-RU" sz="2200" dirty="0"/>
              <a:t> </a:t>
            </a:r>
            <a:r>
              <a:rPr lang="ru-RU" sz="2200" dirty="0" err="1"/>
              <a:t>інфраструктури</a:t>
            </a:r>
            <a:r>
              <a:rPr lang="ru-RU" sz="2200" dirty="0"/>
              <a:t> для </a:t>
            </a:r>
            <a:r>
              <a:rPr lang="ru-RU" sz="2200" dirty="0" err="1"/>
              <a:t>збору</a:t>
            </a:r>
            <a:r>
              <a:rPr lang="ru-RU" sz="2200" dirty="0"/>
              <a:t> попутного газу, </a:t>
            </a:r>
            <a:r>
              <a:rPr lang="ru-RU" sz="2200" dirty="0" err="1"/>
              <a:t>підготовки</a:t>
            </a:r>
            <a:r>
              <a:rPr lang="ru-RU" sz="2200" dirty="0"/>
              <a:t>, </a:t>
            </a:r>
            <a:r>
              <a:rPr lang="ru-RU" sz="2200" dirty="0" err="1"/>
              <a:t>транспортування</a:t>
            </a:r>
            <a:r>
              <a:rPr lang="ru-RU" sz="2200" dirty="0"/>
              <a:t> і </a:t>
            </a:r>
            <a:r>
              <a:rPr lang="ru-RU" sz="2200" dirty="0" err="1"/>
              <a:t>переробки</a:t>
            </a:r>
            <a:r>
              <a:rPr lang="ru-RU" sz="2200" dirty="0"/>
              <a:t>, а </a:t>
            </a:r>
            <a:r>
              <a:rPr lang="ru-RU" sz="2200" dirty="0" err="1"/>
              <a:t>також</a:t>
            </a:r>
            <a:r>
              <a:rPr lang="ru-RU" sz="2200" dirty="0"/>
              <a:t> </a:t>
            </a:r>
            <a:r>
              <a:rPr lang="ru-RU" sz="2200" dirty="0" err="1"/>
              <a:t>щоб</a:t>
            </a:r>
            <a:r>
              <a:rPr lang="ru-RU" sz="2200" dirty="0"/>
              <a:t> </a:t>
            </a:r>
            <a:r>
              <a:rPr lang="ru-RU" sz="2200" dirty="0" err="1"/>
              <a:t>уникнути</a:t>
            </a:r>
            <a:r>
              <a:rPr lang="ru-RU" sz="2200" dirty="0"/>
              <a:t> </a:t>
            </a:r>
            <a:r>
              <a:rPr lang="ru-RU" sz="2200" dirty="0" err="1"/>
              <a:t>витрат</a:t>
            </a:r>
            <a:r>
              <a:rPr lang="ru-RU" sz="2200" dirty="0"/>
              <a:t> на </a:t>
            </a:r>
            <a:r>
              <a:rPr lang="ru-RU" sz="2200" dirty="0" err="1"/>
              <a:t>його</a:t>
            </a:r>
            <a:r>
              <a:rPr lang="ru-RU" sz="2200" dirty="0"/>
              <a:t> </a:t>
            </a:r>
            <a:r>
              <a:rPr lang="ru-RU" sz="2200" dirty="0" err="1"/>
              <a:t>утилізацію</a:t>
            </a:r>
            <a:r>
              <a:rPr lang="ru-RU" sz="2200" dirty="0"/>
              <a:t>, </a:t>
            </a:r>
            <a:r>
              <a:rPr lang="ru-RU" sz="2200" dirty="0" err="1"/>
              <a:t>багато</a:t>
            </a:r>
            <a:r>
              <a:rPr lang="ru-RU" sz="2200" dirty="0"/>
              <a:t> </a:t>
            </a:r>
            <a:r>
              <a:rPr lang="ru-RU" sz="2200" dirty="0" err="1"/>
              <a:t>нафтові</a:t>
            </a:r>
            <a:r>
              <a:rPr lang="ru-RU" sz="2200" dirty="0"/>
              <a:t> </a:t>
            </a:r>
            <a:r>
              <a:rPr lang="ru-RU" sz="2200" dirty="0" err="1"/>
              <a:t>компанії</a:t>
            </a:r>
            <a:r>
              <a:rPr lang="ru-RU" sz="2200" dirty="0"/>
              <a:t> просто </a:t>
            </a:r>
            <a:r>
              <a:rPr lang="ru-RU" sz="2200" dirty="0" err="1"/>
              <a:t>спалюють</a:t>
            </a:r>
            <a:r>
              <a:rPr lang="ru-RU" sz="2200" dirty="0"/>
              <a:t> </a:t>
            </a:r>
            <a:r>
              <a:rPr lang="ru-RU" sz="2200" dirty="0" err="1"/>
              <a:t>його</a:t>
            </a:r>
            <a:r>
              <a:rPr lang="ru-RU" sz="2200" dirty="0"/>
              <a:t> на факелах. Тим самим сильного </a:t>
            </a:r>
            <a:r>
              <a:rPr lang="ru-RU" sz="2200" dirty="0" err="1"/>
              <a:t>забруднення</a:t>
            </a:r>
            <a:r>
              <a:rPr lang="ru-RU" sz="2200" dirty="0"/>
              <a:t> </a:t>
            </a:r>
            <a:r>
              <a:rPr lang="ru-RU" sz="2200" dirty="0" err="1"/>
              <a:t>піддається</a:t>
            </a:r>
            <a:r>
              <a:rPr lang="ru-RU" sz="2200" dirty="0"/>
              <a:t> </a:t>
            </a:r>
            <a:r>
              <a:rPr lang="ru-RU" sz="2200" dirty="0" err="1"/>
              <a:t>навколишнє</a:t>
            </a:r>
            <a:r>
              <a:rPr lang="ru-RU" sz="2200" dirty="0"/>
              <a:t> </a:t>
            </a:r>
            <a:r>
              <a:rPr lang="ru-RU" sz="2200" dirty="0" err="1"/>
              <a:t>середовище</a:t>
            </a:r>
            <a:endParaRPr lang="ru-RU" sz="22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71652"/>
            <a:ext cx="4572000" cy="535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792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16016" y="5517232"/>
            <a:ext cx="43380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/>
              <a:t>Презентацію підготувала</a:t>
            </a:r>
          </a:p>
          <a:p>
            <a:r>
              <a:rPr lang="uk-UA" sz="2400" b="1" dirty="0" smtClean="0"/>
              <a:t>Учениця 11-А класу</a:t>
            </a:r>
            <a:endParaRPr lang="ru-RU" sz="2400" b="1" dirty="0" smtClean="0"/>
          </a:p>
          <a:p>
            <a:r>
              <a:rPr lang="uk-UA" sz="2400" b="1" dirty="0" smtClean="0"/>
              <a:t>Онищук Олена</a:t>
            </a:r>
          </a:p>
        </p:txBody>
      </p:sp>
    </p:spTree>
    <p:extLst>
      <p:ext uri="{BB962C8B-B14F-4D97-AF65-F5344CB8AC3E}">
        <p14:creationId xmlns:p14="http://schemas.microsoft.com/office/powerpoint/2010/main" val="3697101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876" y="908720"/>
            <a:ext cx="889361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dirty="0"/>
              <a:t>Приро́дний </a:t>
            </a:r>
            <a:r>
              <a:rPr lang="vi-VN" sz="4000" b="1" dirty="0" smtClean="0"/>
              <a:t>газ</a:t>
            </a:r>
            <a:r>
              <a:rPr lang="uk-UA" sz="4000" b="1" dirty="0" smtClean="0"/>
              <a:t> </a:t>
            </a:r>
            <a:r>
              <a:rPr lang="en-US" sz="2800" b="1" dirty="0" smtClean="0"/>
              <a:t>—</a:t>
            </a:r>
            <a:r>
              <a:rPr lang="en-US" sz="2000" b="1" dirty="0" smtClean="0"/>
              <a:t> </a:t>
            </a:r>
            <a:r>
              <a:rPr lang="uk-UA" sz="2000" b="1" dirty="0" smtClean="0"/>
              <a:t> </a:t>
            </a:r>
            <a:r>
              <a:rPr lang="vi-VN" sz="2400" b="1" dirty="0" smtClean="0"/>
              <a:t>суміш </a:t>
            </a:r>
            <a:r>
              <a:rPr lang="vi-VN" sz="2400" b="1" dirty="0"/>
              <a:t>газів, що утворилася в надрах землі при анаеробному розкладанні органічних речовин</a:t>
            </a:r>
            <a:r>
              <a:rPr lang="vi-VN" sz="2400" b="1" dirty="0" smtClean="0"/>
              <a:t>.</a:t>
            </a:r>
            <a:r>
              <a:rPr lang="ru-RU" sz="2400" b="1" dirty="0"/>
              <a:t> Як правило, </a:t>
            </a:r>
            <a:r>
              <a:rPr lang="ru-RU" sz="2400" b="1" dirty="0" err="1"/>
              <a:t>це</a:t>
            </a:r>
            <a:r>
              <a:rPr lang="ru-RU" sz="2400" b="1" dirty="0"/>
              <a:t> </a:t>
            </a:r>
            <a:r>
              <a:rPr lang="ru-RU" sz="2400" b="1" dirty="0" err="1"/>
              <a:t>суміш</a:t>
            </a:r>
            <a:r>
              <a:rPr lang="ru-RU" sz="2400" b="1" dirty="0"/>
              <a:t> </a:t>
            </a:r>
            <a:r>
              <a:rPr lang="ru-RU" sz="2400" b="1" dirty="0" err="1"/>
              <a:t>газоподібних</a:t>
            </a:r>
            <a:r>
              <a:rPr lang="ru-RU" sz="2400" b="1" dirty="0"/>
              <a:t> </a:t>
            </a:r>
            <a:r>
              <a:rPr lang="ru-RU" sz="2400" b="1" dirty="0" err="1"/>
              <a:t>вуглеводнів</a:t>
            </a:r>
            <a:r>
              <a:rPr lang="ru-RU" sz="2400" b="1" dirty="0"/>
              <a:t> </a:t>
            </a:r>
            <a:r>
              <a:rPr lang="ru-RU" sz="2400" b="1" dirty="0" err="1" smtClean="0"/>
              <a:t>що</a:t>
            </a:r>
            <a:r>
              <a:rPr lang="ru-RU" sz="2400" b="1" dirty="0" smtClean="0"/>
              <a:t> </a:t>
            </a:r>
            <a:r>
              <a:rPr lang="ru-RU" sz="2400" b="1" dirty="0" err="1"/>
              <a:t>утворюється</a:t>
            </a:r>
            <a:r>
              <a:rPr lang="ru-RU" sz="2400" b="1" dirty="0"/>
              <a:t> в </a:t>
            </a:r>
            <a:r>
              <a:rPr lang="ru-RU" sz="2400" b="1" dirty="0" err="1"/>
              <a:t>земній</a:t>
            </a:r>
            <a:r>
              <a:rPr lang="ru-RU" sz="2400" b="1" dirty="0"/>
              <a:t> </a:t>
            </a:r>
            <a:r>
              <a:rPr lang="ru-RU" sz="2400" b="1" dirty="0" err="1" smtClean="0"/>
              <a:t>корі</a:t>
            </a:r>
            <a:r>
              <a:rPr lang="ru-RU" sz="2400" b="1" dirty="0" smtClean="0"/>
              <a:t>.</a:t>
            </a:r>
          </a:p>
          <a:p>
            <a:r>
              <a:rPr lang="ru-RU" sz="2400" b="1" dirty="0" err="1"/>
              <a:t>Природний</a:t>
            </a:r>
            <a:r>
              <a:rPr lang="ru-RU" sz="2400" b="1" dirty="0"/>
              <a:t> газ є </a:t>
            </a:r>
            <a:r>
              <a:rPr lang="ru-RU" sz="2400" b="1" dirty="0" err="1"/>
              <a:t>корисною</a:t>
            </a:r>
            <a:r>
              <a:rPr lang="ru-RU" sz="2400" b="1" dirty="0"/>
              <a:t> </a:t>
            </a:r>
            <a:r>
              <a:rPr lang="ru-RU" sz="2400" b="1" dirty="0" err="1"/>
              <a:t>копалиною</a:t>
            </a:r>
            <a:r>
              <a:rPr lang="ru-RU" sz="2400" b="1" dirty="0"/>
              <a:t>. Часто є </a:t>
            </a:r>
            <a:r>
              <a:rPr lang="ru-RU" sz="2400" b="1" dirty="0" err="1"/>
              <a:t>побічним</a:t>
            </a:r>
            <a:r>
              <a:rPr lang="ru-RU" sz="2400" b="1" dirty="0"/>
              <a:t> газом при </a:t>
            </a:r>
            <a:r>
              <a:rPr lang="ru-RU" sz="2400" b="1" dirty="0" err="1"/>
              <a:t>видобутку</a:t>
            </a:r>
            <a:r>
              <a:rPr lang="ru-RU" sz="2400" b="1" dirty="0"/>
              <a:t> </a:t>
            </a:r>
            <a:r>
              <a:rPr lang="ru-RU" sz="2400" b="1" dirty="0" err="1"/>
              <a:t>нафти</a:t>
            </a:r>
            <a:r>
              <a:rPr lang="ru-RU" sz="2400" b="1" dirty="0"/>
              <a:t>. </a:t>
            </a:r>
            <a:r>
              <a:rPr lang="ru-RU" sz="2400" b="1" dirty="0" err="1"/>
              <a:t>Природний</a:t>
            </a:r>
            <a:r>
              <a:rPr lang="ru-RU" sz="2400" b="1" dirty="0"/>
              <a:t> газ у </a:t>
            </a:r>
            <a:r>
              <a:rPr lang="ru-RU" sz="2400" b="1" dirty="0" err="1"/>
              <a:t>пластових</a:t>
            </a:r>
            <a:r>
              <a:rPr lang="ru-RU" sz="2400" b="1" dirty="0"/>
              <a:t> </a:t>
            </a:r>
            <a:r>
              <a:rPr lang="ru-RU" sz="2400" b="1" dirty="0" err="1"/>
              <a:t>умовах</a:t>
            </a:r>
            <a:r>
              <a:rPr lang="ru-RU" sz="2400" b="1" dirty="0"/>
              <a:t> (</a:t>
            </a:r>
            <a:r>
              <a:rPr lang="ru-RU" sz="2400" b="1" dirty="0" err="1"/>
              <a:t>умовах</a:t>
            </a:r>
            <a:r>
              <a:rPr lang="ru-RU" sz="2400" b="1" dirty="0"/>
              <a:t> </a:t>
            </a:r>
            <a:r>
              <a:rPr lang="ru-RU" sz="2400" b="1" dirty="0" err="1"/>
              <a:t>залягання</a:t>
            </a:r>
            <a:r>
              <a:rPr lang="ru-RU" sz="2400" b="1" dirty="0"/>
              <a:t> в </a:t>
            </a:r>
            <a:r>
              <a:rPr lang="ru-RU" sz="2400" b="1" dirty="0" err="1"/>
              <a:t>земних</a:t>
            </a:r>
            <a:r>
              <a:rPr lang="ru-RU" sz="2400" b="1" dirty="0"/>
              <a:t> </a:t>
            </a:r>
            <a:r>
              <a:rPr lang="ru-RU" sz="2400" b="1" dirty="0" err="1"/>
              <a:t>надрах</a:t>
            </a:r>
            <a:r>
              <a:rPr lang="ru-RU" sz="2400" b="1" dirty="0"/>
              <a:t>) </a:t>
            </a:r>
            <a:r>
              <a:rPr lang="ru-RU" sz="2400" b="1" dirty="0" err="1"/>
              <a:t>знаходиться</a:t>
            </a:r>
            <a:r>
              <a:rPr lang="ru-RU" sz="2400" b="1" dirty="0"/>
              <a:t> в </a:t>
            </a:r>
            <a:r>
              <a:rPr lang="ru-RU" sz="2400" b="1" dirty="0" err="1"/>
              <a:t>газоподібному</a:t>
            </a:r>
            <a:r>
              <a:rPr lang="ru-RU" sz="2400" b="1" dirty="0"/>
              <a:t> </a:t>
            </a:r>
            <a:r>
              <a:rPr lang="ru-RU" sz="2400" b="1" dirty="0" err="1"/>
              <a:t>стані</a:t>
            </a:r>
            <a:r>
              <a:rPr lang="ru-RU" sz="2400" b="1" dirty="0"/>
              <a:t> у </a:t>
            </a:r>
            <a:r>
              <a:rPr lang="ru-RU" sz="2400" b="1" dirty="0" err="1"/>
              <a:t>вигляді</a:t>
            </a:r>
            <a:r>
              <a:rPr lang="ru-RU" sz="2400" b="1" dirty="0"/>
              <a:t> </a:t>
            </a:r>
            <a:r>
              <a:rPr lang="ru-RU" sz="2400" b="1" dirty="0" err="1"/>
              <a:t>окремих</a:t>
            </a:r>
            <a:r>
              <a:rPr lang="ru-RU" sz="2400" b="1" dirty="0"/>
              <a:t> </a:t>
            </a:r>
            <a:r>
              <a:rPr lang="ru-RU" sz="2400" b="1" dirty="0" err="1"/>
              <a:t>скупчень</a:t>
            </a:r>
            <a:r>
              <a:rPr lang="ru-RU" sz="2400" b="1" dirty="0"/>
              <a:t> (</a:t>
            </a:r>
            <a:r>
              <a:rPr lang="ru-RU" sz="2400" b="1" dirty="0" err="1"/>
              <a:t>газові</a:t>
            </a:r>
            <a:r>
              <a:rPr lang="ru-RU" sz="2400" b="1" dirty="0"/>
              <a:t> </a:t>
            </a:r>
            <a:r>
              <a:rPr lang="ru-RU" sz="2400" b="1" dirty="0" err="1"/>
              <a:t>поклади</a:t>
            </a:r>
            <a:r>
              <a:rPr lang="ru-RU" sz="2400" b="1" dirty="0"/>
              <a:t>) </a:t>
            </a:r>
            <a:r>
              <a:rPr lang="ru-RU" sz="2400" b="1" dirty="0" err="1"/>
              <a:t>або</a:t>
            </a:r>
            <a:r>
              <a:rPr lang="ru-RU" sz="2400" b="1" dirty="0"/>
              <a:t> у </a:t>
            </a:r>
            <a:r>
              <a:rPr lang="ru-RU" sz="2400" b="1" dirty="0" err="1"/>
              <a:t>вигляді</a:t>
            </a:r>
            <a:r>
              <a:rPr lang="ru-RU" sz="2400" b="1" dirty="0"/>
              <a:t> </a:t>
            </a:r>
            <a:r>
              <a:rPr lang="ru-RU" sz="2400" b="1" dirty="0" err="1"/>
              <a:t>газової</a:t>
            </a:r>
            <a:r>
              <a:rPr lang="ru-RU" sz="2400" b="1" dirty="0"/>
              <a:t> шапки </a:t>
            </a:r>
            <a:r>
              <a:rPr lang="ru-RU" sz="2400" b="1" dirty="0" err="1"/>
              <a:t>нафтогазових</a:t>
            </a:r>
            <a:r>
              <a:rPr lang="ru-RU" sz="2400" b="1" dirty="0"/>
              <a:t> </a:t>
            </a:r>
            <a:r>
              <a:rPr lang="ru-RU" sz="2400" b="1" dirty="0" err="1"/>
              <a:t>родовищ</a:t>
            </a:r>
            <a:r>
              <a:rPr lang="ru-RU" sz="2400" b="1" dirty="0"/>
              <a:t> — </a:t>
            </a:r>
            <a:r>
              <a:rPr lang="ru-RU" sz="2400" b="1" dirty="0" err="1"/>
              <a:t>це</a:t>
            </a:r>
            <a:r>
              <a:rPr lang="ru-RU" sz="2400" b="1" dirty="0"/>
              <a:t> </a:t>
            </a:r>
            <a:r>
              <a:rPr lang="ru-RU" sz="2400" b="1" dirty="0" err="1"/>
              <a:t>вільний</a:t>
            </a:r>
            <a:r>
              <a:rPr lang="ru-RU" sz="2400" b="1" dirty="0"/>
              <a:t> газ, </a:t>
            </a:r>
            <a:r>
              <a:rPr lang="ru-RU" sz="2400" b="1" dirty="0" err="1"/>
              <a:t>або</a:t>
            </a:r>
            <a:r>
              <a:rPr lang="ru-RU" sz="2400" b="1" dirty="0"/>
              <a:t> в </a:t>
            </a:r>
            <a:r>
              <a:rPr lang="ru-RU" sz="2400" b="1" dirty="0" err="1"/>
              <a:t>розчиненому</a:t>
            </a:r>
            <a:r>
              <a:rPr lang="ru-RU" sz="2400" b="1" dirty="0"/>
              <a:t> </a:t>
            </a:r>
            <a:r>
              <a:rPr lang="ru-RU" sz="2400" b="1" dirty="0" err="1"/>
              <a:t>стані</a:t>
            </a:r>
            <a:r>
              <a:rPr lang="ru-RU" sz="2400" b="1" dirty="0"/>
              <a:t> в </a:t>
            </a:r>
            <a:r>
              <a:rPr lang="ru-RU" sz="2400" b="1" dirty="0" err="1"/>
              <a:t>нафті</a:t>
            </a:r>
            <a:r>
              <a:rPr lang="ru-RU" sz="2400" b="1" dirty="0"/>
              <a:t> </a:t>
            </a:r>
            <a:r>
              <a:rPr lang="ru-RU" sz="2400" b="1" dirty="0" err="1"/>
              <a:t>або</a:t>
            </a:r>
            <a:r>
              <a:rPr lang="ru-RU" sz="2400" b="1" dirty="0"/>
              <a:t> </a:t>
            </a:r>
            <a:r>
              <a:rPr lang="ru-RU" sz="2400" b="1" dirty="0" err="1"/>
              <a:t>воді</a:t>
            </a:r>
            <a:r>
              <a:rPr lang="ru-RU" sz="2400" b="1" dirty="0"/>
              <a:t> (у </a:t>
            </a:r>
            <a:r>
              <a:rPr lang="ru-RU" sz="2400" b="1" dirty="0" err="1"/>
              <a:t>пластових</a:t>
            </a:r>
            <a:r>
              <a:rPr lang="ru-RU" sz="2400" b="1" dirty="0"/>
              <a:t> </a:t>
            </a:r>
            <a:r>
              <a:rPr lang="ru-RU" sz="2400" b="1" dirty="0" err="1"/>
              <a:t>умовах</a:t>
            </a:r>
            <a:r>
              <a:rPr lang="ru-RU" sz="2400" b="1" dirty="0"/>
              <a:t>), а в </a:t>
            </a:r>
            <a:r>
              <a:rPr lang="ru-RU" sz="2400" b="1" dirty="0" err="1"/>
              <a:t>стандартних</a:t>
            </a:r>
            <a:r>
              <a:rPr lang="ru-RU" sz="2400" b="1" dirty="0"/>
              <a:t> </a:t>
            </a:r>
            <a:r>
              <a:rPr lang="ru-RU" sz="2400" b="1" dirty="0" err="1"/>
              <a:t>умовах</a:t>
            </a:r>
            <a:r>
              <a:rPr lang="ru-RU" sz="2400" b="1" dirty="0"/>
              <a:t> (0,101325 МПа і 20 °C) — </a:t>
            </a:r>
            <a:r>
              <a:rPr lang="ru-RU" sz="2400" b="1" dirty="0" err="1"/>
              <a:t>тільки</a:t>
            </a:r>
            <a:r>
              <a:rPr lang="ru-RU" sz="2400" b="1" dirty="0"/>
              <a:t> в </a:t>
            </a:r>
            <a:r>
              <a:rPr lang="ru-RU" sz="2400" b="1" dirty="0" err="1"/>
              <a:t>газоподібному</a:t>
            </a:r>
            <a:r>
              <a:rPr lang="ru-RU" sz="2400" b="1" dirty="0"/>
              <a:t> </a:t>
            </a:r>
            <a:r>
              <a:rPr lang="ru-RU" sz="2400" b="1" dirty="0" err="1"/>
              <a:t>стані</a:t>
            </a:r>
            <a:r>
              <a:rPr lang="ru-RU" sz="2400" b="1" dirty="0"/>
              <a:t>. </a:t>
            </a:r>
            <a:r>
              <a:rPr lang="ru-RU" sz="2400" b="1" dirty="0" err="1"/>
              <a:t>Також</a:t>
            </a:r>
            <a:r>
              <a:rPr lang="ru-RU" sz="2400" b="1" dirty="0"/>
              <a:t> </a:t>
            </a:r>
            <a:r>
              <a:rPr lang="ru-RU" sz="2400" b="1" dirty="0" err="1"/>
              <a:t>природний</a:t>
            </a:r>
            <a:r>
              <a:rPr lang="ru-RU" sz="2400" b="1" dirty="0"/>
              <a:t> газ </a:t>
            </a:r>
            <a:r>
              <a:rPr lang="ru-RU" sz="2400" b="1" dirty="0" err="1"/>
              <a:t>може</a:t>
            </a:r>
            <a:r>
              <a:rPr lang="ru-RU" sz="2400" b="1" dirty="0"/>
              <a:t> </a:t>
            </a:r>
            <a:r>
              <a:rPr lang="ru-RU" sz="2400" b="1" dirty="0" err="1"/>
              <a:t>знаходитися</a:t>
            </a:r>
            <a:r>
              <a:rPr lang="ru-RU" sz="2400" b="1" dirty="0"/>
              <a:t> у </a:t>
            </a:r>
            <a:r>
              <a:rPr lang="ru-RU" sz="2400" b="1" dirty="0" err="1"/>
              <a:t>вигляді</a:t>
            </a:r>
            <a:r>
              <a:rPr lang="ru-RU" sz="2400" b="1" dirty="0"/>
              <a:t> </a:t>
            </a:r>
            <a:r>
              <a:rPr lang="ru-RU" sz="2400" b="1" dirty="0" err="1"/>
              <a:t>газогідратів</a:t>
            </a:r>
            <a:r>
              <a:rPr lang="ru-RU" sz="24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5763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75109" y="620688"/>
            <a:ext cx="48751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err="1"/>
              <a:t>Хімічний</a:t>
            </a:r>
            <a:r>
              <a:rPr lang="ru-RU" sz="4800" b="1" dirty="0"/>
              <a:t> склад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349" y="1610628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Основну</a:t>
            </a:r>
            <a:r>
              <a:rPr lang="ru-RU" dirty="0"/>
              <a:t> </a:t>
            </a:r>
            <a:r>
              <a:rPr lang="ru-RU" dirty="0" err="1"/>
              <a:t>частину</a:t>
            </a:r>
            <a:r>
              <a:rPr lang="ru-RU" dirty="0"/>
              <a:t> природного газу </a:t>
            </a:r>
            <a:r>
              <a:rPr lang="ru-RU" dirty="0" err="1"/>
              <a:t>складає</a:t>
            </a:r>
            <a:r>
              <a:rPr lang="ru-RU" dirty="0"/>
              <a:t> </a:t>
            </a:r>
            <a:r>
              <a:rPr lang="ru-RU" sz="2400" b="1" dirty="0"/>
              <a:t>метан (</a:t>
            </a:r>
            <a:r>
              <a:rPr lang="en-US" sz="2400" b="1" dirty="0"/>
              <a:t>CH4) — </a:t>
            </a:r>
            <a:r>
              <a:rPr lang="ru-RU" sz="2400" b="1" dirty="0"/>
              <a:t>до 98%. </a:t>
            </a:r>
            <a:r>
              <a:rPr lang="ru-RU" dirty="0"/>
              <a:t>До складу природного газу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входити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важкі</a:t>
            </a:r>
            <a:r>
              <a:rPr lang="ru-RU" dirty="0"/>
              <a:t> </a:t>
            </a:r>
            <a:r>
              <a:rPr lang="ru-RU" dirty="0" err="1"/>
              <a:t>вуглеводні</a:t>
            </a:r>
            <a:r>
              <a:rPr lang="ru-RU" dirty="0"/>
              <a:t>:</a:t>
            </a:r>
          </a:p>
          <a:p>
            <a:r>
              <a:rPr lang="ru-RU" sz="2400" b="1" dirty="0" err="1"/>
              <a:t>етан</a:t>
            </a:r>
            <a:r>
              <a:rPr lang="ru-RU" sz="2400" b="1" dirty="0"/>
              <a:t> (</a:t>
            </a:r>
            <a:r>
              <a:rPr lang="en-US" sz="2400" b="1" dirty="0"/>
              <a:t>C2H6),</a:t>
            </a:r>
          </a:p>
          <a:p>
            <a:r>
              <a:rPr lang="ru-RU" sz="2400" b="1" dirty="0"/>
              <a:t>пропан (</a:t>
            </a:r>
            <a:r>
              <a:rPr lang="en-US" sz="2400" b="1" dirty="0"/>
              <a:t>C3H8),</a:t>
            </a:r>
          </a:p>
          <a:p>
            <a:r>
              <a:rPr lang="ru-RU" sz="2400" b="1" dirty="0"/>
              <a:t>Бутан </a:t>
            </a:r>
            <a:r>
              <a:rPr lang="ru-RU" dirty="0"/>
              <a:t>(</a:t>
            </a:r>
            <a:r>
              <a:rPr lang="ru-RU" dirty="0" err="1"/>
              <a:t>сполука</a:t>
            </a:r>
            <a:r>
              <a:rPr lang="ru-RU" dirty="0"/>
              <a:t>) </a:t>
            </a:r>
            <a:r>
              <a:rPr lang="ru-RU" sz="2400" b="1" dirty="0"/>
              <a:t>(</a:t>
            </a:r>
            <a:r>
              <a:rPr lang="en-US" sz="2400" b="1" dirty="0"/>
              <a:t>C4H10)</a:t>
            </a:r>
          </a:p>
          <a:p>
            <a:r>
              <a:rPr lang="en-US" dirty="0"/>
              <a:t>— </a:t>
            </a:r>
            <a:r>
              <a:rPr lang="ru-RU" dirty="0"/>
              <a:t>гомологи метану,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невуглеводні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:</a:t>
            </a:r>
          </a:p>
          <a:p>
            <a:r>
              <a:rPr lang="ru-RU" sz="2400" b="1" dirty="0" err="1"/>
              <a:t>водень</a:t>
            </a:r>
            <a:r>
              <a:rPr lang="ru-RU" sz="2400" b="1" dirty="0"/>
              <a:t> (</a:t>
            </a:r>
            <a:r>
              <a:rPr lang="en-US" sz="2400" b="1" dirty="0"/>
              <a:t>H2),</a:t>
            </a:r>
          </a:p>
          <a:p>
            <a:r>
              <a:rPr lang="ru-RU" sz="2400" b="1" dirty="0" err="1"/>
              <a:t>сірководень</a:t>
            </a:r>
            <a:r>
              <a:rPr lang="ru-RU" sz="2400" b="1" dirty="0"/>
              <a:t> (</a:t>
            </a:r>
            <a:r>
              <a:rPr lang="en-US" sz="2400" b="1" dirty="0"/>
              <a:t>H2S),</a:t>
            </a:r>
          </a:p>
          <a:p>
            <a:r>
              <a:rPr lang="ru-RU" sz="2400" b="1" dirty="0"/>
              <a:t>диоксид </a:t>
            </a:r>
            <a:r>
              <a:rPr lang="ru-RU" sz="2400" b="1" dirty="0" err="1"/>
              <a:t>вуглецю</a:t>
            </a:r>
            <a:r>
              <a:rPr lang="ru-RU" sz="2400" b="1" dirty="0"/>
              <a:t> (</a:t>
            </a:r>
            <a:r>
              <a:rPr lang="en-US" sz="2400" b="1" dirty="0"/>
              <a:t>CO2),</a:t>
            </a:r>
          </a:p>
          <a:p>
            <a:r>
              <a:rPr lang="ru-RU" sz="2400" b="1" dirty="0"/>
              <a:t>азот (</a:t>
            </a:r>
            <a:r>
              <a:rPr lang="en-US" sz="2400" b="1" dirty="0"/>
              <a:t>N2),</a:t>
            </a:r>
          </a:p>
          <a:p>
            <a:r>
              <a:rPr lang="ru-RU" sz="2400" b="1" dirty="0" err="1"/>
              <a:t>гелій</a:t>
            </a:r>
            <a:r>
              <a:rPr lang="ru-RU" sz="2400" b="1" dirty="0"/>
              <a:t> (Не2).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012441"/>
            <a:ext cx="3810000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123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3983" y="620688"/>
            <a:ext cx="82386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err="1"/>
              <a:t>Властивості</a:t>
            </a:r>
            <a:r>
              <a:rPr lang="ru-RU" sz="4400" b="1" dirty="0"/>
              <a:t> природного газу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5066" y="1349840"/>
            <a:ext cx="8352928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Природний</a:t>
            </a:r>
            <a:r>
              <a:rPr lang="ru-RU" dirty="0"/>
              <a:t> газ не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кольору</a:t>
            </a:r>
            <a:r>
              <a:rPr lang="ru-RU" dirty="0"/>
              <a:t> і запаху.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визначити</a:t>
            </a:r>
            <a:r>
              <a:rPr lang="ru-RU" dirty="0"/>
              <a:t> </a:t>
            </a:r>
            <a:r>
              <a:rPr lang="ru-RU" dirty="0" err="1"/>
              <a:t>витік</a:t>
            </a:r>
            <a:r>
              <a:rPr lang="ru-RU" dirty="0"/>
              <a:t> по запаху, до </a:t>
            </a:r>
            <a:r>
              <a:rPr lang="ru-RU" dirty="0" err="1"/>
              <a:t>нього</a:t>
            </a:r>
            <a:r>
              <a:rPr lang="ru-RU" dirty="0"/>
              <a:t> перед подачею </a:t>
            </a:r>
            <a:r>
              <a:rPr lang="ru-RU" dirty="0" err="1"/>
              <a:t>споживачам</a:t>
            </a:r>
            <a:r>
              <a:rPr lang="ru-RU" dirty="0"/>
              <a:t> </a:t>
            </a:r>
            <a:r>
              <a:rPr lang="ru-RU" dirty="0" err="1"/>
              <a:t>додають</a:t>
            </a:r>
            <a:r>
              <a:rPr lang="ru-RU" dirty="0"/>
              <a:t> </a:t>
            </a:r>
            <a:r>
              <a:rPr lang="ru-RU" dirty="0" err="1"/>
              <a:t>одорант</a:t>
            </a:r>
            <a:r>
              <a:rPr lang="ru-RU" dirty="0"/>
              <a:t> — </a:t>
            </a:r>
            <a:r>
              <a:rPr lang="ru-RU" dirty="0" err="1"/>
              <a:t>речовину</a:t>
            </a:r>
            <a:r>
              <a:rPr lang="ru-RU" dirty="0"/>
              <a:t> з </a:t>
            </a:r>
            <a:r>
              <a:rPr lang="ru-RU" dirty="0" err="1"/>
              <a:t>різким</a:t>
            </a:r>
            <a:r>
              <a:rPr lang="ru-RU" dirty="0"/>
              <a:t> </a:t>
            </a:r>
            <a:r>
              <a:rPr lang="ru-RU" dirty="0" err="1"/>
              <a:t>специфічним</a:t>
            </a:r>
            <a:r>
              <a:rPr lang="ru-RU" dirty="0"/>
              <a:t> запахом. Як </a:t>
            </a:r>
            <a:r>
              <a:rPr lang="ru-RU" dirty="0" err="1"/>
              <a:t>одорант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використовуватись</a:t>
            </a:r>
            <a:r>
              <a:rPr lang="ru-RU" dirty="0"/>
              <a:t> </a:t>
            </a:r>
            <a:r>
              <a:rPr lang="ru-RU" dirty="0" err="1"/>
              <a:t>етилмеркаптан</a:t>
            </a:r>
            <a:r>
              <a:rPr lang="ru-RU" dirty="0"/>
              <a:t> — </a:t>
            </a:r>
            <a:r>
              <a:rPr lang="en-US" dirty="0"/>
              <a:t>C2H5SH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суміш</a:t>
            </a:r>
            <a:r>
              <a:rPr lang="ru-RU" dirty="0"/>
              <a:t>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меркаптанів</a:t>
            </a:r>
            <a:r>
              <a:rPr lang="ru-RU" dirty="0"/>
              <a:t> — СПМ (</a:t>
            </a:r>
            <a:r>
              <a:rPr lang="en-US" dirty="0"/>
              <a:t>C2H3P). </a:t>
            </a:r>
            <a:r>
              <a:rPr lang="ru-RU" dirty="0"/>
              <a:t>У </a:t>
            </a:r>
            <a:r>
              <a:rPr lang="ru-RU" dirty="0" err="1"/>
              <a:t>магістральних</a:t>
            </a:r>
            <a:r>
              <a:rPr lang="ru-RU" dirty="0"/>
              <a:t> газопроводах </a:t>
            </a:r>
            <a:r>
              <a:rPr lang="ru-RU" dirty="0" err="1"/>
              <a:t>транспортується</a:t>
            </a:r>
            <a:r>
              <a:rPr lang="ru-RU" dirty="0"/>
              <a:t> </a:t>
            </a:r>
            <a:r>
              <a:rPr lang="ru-RU" dirty="0" err="1"/>
              <a:t>неодоризований</a:t>
            </a:r>
            <a:r>
              <a:rPr lang="ru-RU" dirty="0"/>
              <a:t> газ,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одорант</a:t>
            </a:r>
            <a:r>
              <a:rPr lang="ru-RU" dirty="0"/>
              <a:t> </a:t>
            </a:r>
            <a:r>
              <a:rPr lang="ru-RU" dirty="0" err="1"/>
              <a:t>належить</a:t>
            </a:r>
            <a:r>
              <a:rPr lang="ru-RU" dirty="0"/>
              <a:t> до </a:t>
            </a:r>
            <a:r>
              <a:rPr lang="ru-RU" dirty="0" err="1"/>
              <a:t>агресивних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спричиняють</a:t>
            </a:r>
            <a:r>
              <a:rPr lang="ru-RU" dirty="0"/>
              <a:t> </a:t>
            </a:r>
            <a:r>
              <a:rPr lang="ru-RU" dirty="0" err="1"/>
              <a:t>корозію</a:t>
            </a:r>
            <a:r>
              <a:rPr lang="ru-RU" dirty="0"/>
              <a:t> </a:t>
            </a:r>
            <a:r>
              <a:rPr lang="ru-RU" dirty="0" err="1"/>
              <a:t>стінок</a:t>
            </a:r>
            <a:r>
              <a:rPr lang="ru-RU" dirty="0"/>
              <a:t> труб.</a:t>
            </a:r>
          </a:p>
          <a:p>
            <a:r>
              <a:rPr lang="ru-RU" dirty="0" err="1"/>
              <a:t>Фізико-хімічні</a:t>
            </a:r>
            <a:r>
              <a:rPr lang="ru-RU" dirty="0"/>
              <a:t> </a:t>
            </a:r>
            <a:r>
              <a:rPr lang="ru-RU" dirty="0" err="1"/>
              <a:t>властивості</a:t>
            </a:r>
            <a:r>
              <a:rPr lang="ru-RU" dirty="0"/>
              <a:t>, </a:t>
            </a:r>
            <a:r>
              <a:rPr lang="ru-RU" dirty="0" err="1"/>
              <a:t>параметри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характеризують</a:t>
            </a:r>
            <a:r>
              <a:rPr lang="ru-RU" dirty="0"/>
              <a:t> газ (</a:t>
            </a:r>
            <a:r>
              <a:rPr lang="ru-RU" dirty="0" err="1"/>
              <a:t>газоконденсат</a:t>
            </a:r>
            <a:r>
              <a:rPr lang="ru-RU" dirty="0"/>
              <a:t>) за умов </a:t>
            </a:r>
            <a:r>
              <a:rPr lang="ru-RU" dirty="0" err="1"/>
              <a:t>пластових</a:t>
            </a:r>
            <a:r>
              <a:rPr lang="ru-RU" dirty="0"/>
              <a:t> </a:t>
            </a:r>
            <a:r>
              <a:rPr lang="ru-RU" dirty="0" err="1"/>
              <a:t>тисків</a:t>
            </a:r>
            <a:r>
              <a:rPr lang="ru-RU" dirty="0"/>
              <a:t> і </a:t>
            </a:r>
            <a:r>
              <a:rPr lang="ru-RU" dirty="0" err="1"/>
              <a:t>температури</a:t>
            </a:r>
            <a:r>
              <a:rPr lang="ru-RU" dirty="0"/>
              <a:t>:</a:t>
            </a:r>
          </a:p>
          <a:p>
            <a:r>
              <a:rPr lang="ru-RU" b="1" dirty="0" smtClean="0"/>
              <a:t>  </a:t>
            </a:r>
            <a:r>
              <a:rPr lang="ru-RU" sz="2400" b="1" dirty="0" smtClean="0"/>
              <a:t>-</a:t>
            </a:r>
            <a:r>
              <a:rPr lang="ru-RU" dirty="0" smtClean="0"/>
              <a:t> </a:t>
            </a:r>
            <a:r>
              <a:rPr lang="ru-RU" b="1" dirty="0" err="1" smtClean="0"/>
              <a:t>густина</a:t>
            </a:r>
            <a:r>
              <a:rPr lang="ru-RU" b="1" dirty="0" smtClean="0"/>
              <a:t>,</a:t>
            </a:r>
          </a:p>
          <a:p>
            <a:r>
              <a:rPr lang="ru-RU" sz="2400" b="1" dirty="0" smtClean="0"/>
              <a:t> -  </a:t>
            </a:r>
            <a:r>
              <a:rPr lang="ru-RU" b="1" dirty="0" err="1" smtClean="0"/>
              <a:t>в'язкість</a:t>
            </a:r>
            <a:r>
              <a:rPr lang="ru-RU" b="1" dirty="0" smtClean="0"/>
              <a:t>,</a:t>
            </a:r>
          </a:p>
          <a:p>
            <a:r>
              <a:rPr lang="ru-RU" b="1" dirty="0" smtClean="0"/>
              <a:t> </a:t>
            </a:r>
            <a:r>
              <a:rPr lang="ru-RU" sz="2400" b="1" dirty="0" smtClean="0"/>
              <a:t> -</a:t>
            </a:r>
            <a:r>
              <a:rPr lang="ru-RU" b="1" dirty="0" err="1" smtClean="0"/>
              <a:t>вологовміст</a:t>
            </a:r>
            <a:r>
              <a:rPr lang="ru-RU" b="1" dirty="0" smtClean="0"/>
              <a:t>,</a:t>
            </a:r>
          </a:p>
          <a:p>
            <a:r>
              <a:rPr lang="ru-RU" b="1" dirty="0" smtClean="0"/>
              <a:t> </a:t>
            </a:r>
            <a:r>
              <a:rPr lang="ru-RU" sz="2400" b="1" dirty="0" smtClean="0"/>
              <a:t> -</a:t>
            </a:r>
            <a:r>
              <a:rPr lang="ru-RU" b="1" dirty="0" err="1" smtClean="0"/>
              <a:t>розчинність</a:t>
            </a:r>
            <a:r>
              <a:rPr lang="ru-RU" b="1" dirty="0" smtClean="0"/>
              <a:t>,</a:t>
            </a:r>
          </a:p>
          <a:p>
            <a:r>
              <a:rPr lang="ru-RU" b="1" dirty="0" smtClean="0"/>
              <a:t>  </a:t>
            </a:r>
            <a:r>
              <a:rPr lang="ru-RU" sz="2400" b="1" dirty="0" smtClean="0"/>
              <a:t>-</a:t>
            </a:r>
            <a:r>
              <a:rPr lang="ru-RU" b="1" dirty="0" err="1" smtClean="0"/>
              <a:t>зворотна</a:t>
            </a:r>
            <a:r>
              <a:rPr lang="ru-RU" b="1" dirty="0" smtClean="0"/>
              <a:t> </a:t>
            </a:r>
            <a:r>
              <a:rPr lang="ru-RU" b="1" dirty="0" err="1" smtClean="0"/>
              <a:t>конденсація</a:t>
            </a:r>
            <a:r>
              <a:rPr lang="ru-RU" b="1" dirty="0" smtClean="0"/>
              <a:t>,</a:t>
            </a:r>
          </a:p>
          <a:p>
            <a:r>
              <a:rPr lang="ru-RU" b="1" dirty="0" smtClean="0"/>
              <a:t> </a:t>
            </a:r>
            <a:r>
              <a:rPr lang="ru-RU" sz="2400" b="1" dirty="0" smtClean="0"/>
              <a:t> -</a:t>
            </a:r>
            <a:r>
              <a:rPr lang="ru-RU" b="1" dirty="0" smtClean="0"/>
              <a:t>критична температура і </a:t>
            </a:r>
            <a:r>
              <a:rPr lang="ru-RU" b="1" dirty="0" err="1" smtClean="0"/>
              <a:t>тиск</a:t>
            </a:r>
            <a:r>
              <a:rPr lang="ru-RU" b="1" dirty="0" smtClean="0"/>
              <a:t>,</a:t>
            </a:r>
          </a:p>
          <a:p>
            <a:r>
              <a:rPr lang="ru-RU" b="1" dirty="0" smtClean="0"/>
              <a:t>  </a:t>
            </a:r>
            <a:r>
              <a:rPr lang="ru-RU" sz="2400" b="1" dirty="0" smtClean="0"/>
              <a:t>-</a:t>
            </a:r>
            <a:r>
              <a:rPr lang="ru-RU" b="1" dirty="0" err="1" smtClean="0"/>
              <a:t>об'ємний</a:t>
            </a:r>
            <a:r>
              <a:rPr lang="ru-RU" b="1" dirty="0" smtClean="0"/>
              <a:t> </a:t>
            </a:r>
            <a:r>
              <a:rPr lang="ru-RU" b="1" dirty="0" err="1" smtClean="0"/>
              <a:t>коефіцієнт</a:t>
            </a:r>
            <a:r>
              <a:rPr lang="ru-RU" b="1" dirty="0" smtClean="0"/>
              <a:t>,</a:t>
            </a:r>
          </a:p>
          <a:p>
            <a:r>
              <a:rPr lang="ru-RU" b="1" dirty="0" smtClean="0"/>
              <a:t> </a:t>
            </a:r>
            <a:r>
              <a:rPr lang="ru-RU" sz="2400" b="1" dirty="0" smtClean="0"/>
              <a:t> -</a:t>
            </a:r>
            <a:r>
              <a:rPr lang="ru-RU" b="1" dirty="0" err="1" smtClean="0"/>
              <a:t>коефіцієнт</a:t>
            </a:r>
            <a:r>
              <a:rPr lang="ru-RU" b="1" dirty="0" smtClean="0"/>
              <a:t> </a:t>
            </a:r>
            <a:r>
              <a:rPr lang="ru-RU" b="1" dirty="0" err="1" smtClean="0"/>
              <a:t>стисливості</a:t>
            </a:r>
            <a:r>
              <a:rPr lang="ru-RU" b="1" dirty="0" smtClean="0"/>
              <a:t> та </a:t>
            </a:r>
            <a:r>
              <a:rPr lang="ru-RU" b="1" dirty="0" err="1" smtClean="0"/>
              <a:t>ін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7380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764704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err="1"/>
              <a:t>Фізичні</a:t>
            </a:r>
            <a:r>
              <a:rPr lang="ru-RU" sz="4800" b="1" dirty="0"/>
              <a:t> </a:t>
            </a:r>
            <a:r>
              <a:rPr lang="ru-RU" sz="4800" b="1" dirty="0" err="1" smtClean="0"/>
              <a:t>властивості</a:t>
            </a:r>
            <a:r>
              <a:rPr lang="ru-RU" sz="2800" b="1" dirty="0" smtClean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492896"/>
            <a:ext cx="856895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/>
              <a:t>Орієнтовні</a:t>
            </a:r>
            <a:r>
              <a:rPr lang="ru-RU" sz="2800" dirty="0"/>
              <a:t> </a:t>
            </a:r>
            <a:r>
              <a:rPr lang="ru-RU" sz="2800" dirty="0" err="1"/>
              <a:t>фізичні</a:t>
            </a:r>
            <a:r>
              <a:rPr lang="ru-RU" sz="2800" dirty="0"/>
              <a:t> характеристики:</a:t>
            </a:r>
          </a:p>
          <a:p>
            <a:r>
              <a:rPr lang="ru-RU" sz="2400" b="1" dirty="0" err="1"/>
              <a:t>Густина</a:t>
            </a:r>
            <a:r>
              <a:rPr lang="ru-RU" sz="2400" b="1" dirty="0"/>
              <a:t>: </a:t>
            </a:r>
            <a:r>
              <a:rPr lang="el-GR" sz="2400" dirty="0"/>
              <a:t>ρ = 0,7 </a:t>
            </a:r>
            <a:r>
              <a:rPr lang="ru-RU" sz="2400" dirty="0"/>
              <a:t>кг/м³ (</a:t>
            </a:r>
            <a:r>
              <a:rPr lang="ru-RU" sz="2400" dirty="0" err="1"/>
              <a:t>сухий</a:t>
            </a:r>
            <a:r>
              <a:rPr lang="ru-RU" sz="2400" dirty="0"/>
              <a:t> </a:t>
            </a:r>
            <a:r>
              <a:rPr lang="ru-RU" sz="2400" dirty="0" err="1"/>
              <a:t>газоподібний</a:t>
            </a:r>
            <a:r>
              <a:rPr lang="ru-RU" sz="2400" dirty="0"/>
              <a:t>) </a:t>
            </a:r>
            <a:r>
              <a:rPr lang="ru-RU" sz="2400" dirty="0" err="1"/>
              <a:t>або</a:t>
            </a:r>
            <a:r>
              <a:rPr lang="ru-RU" sz="2400" dirty="0"/>
              <a:t> 400 кг/м³ </a:t>
            </a:r>
            <a:r>
              <a:rPr lang="ru-RU" sz="2400" dirty="0" err="1" smtClean="0"/>
              <a:t>рідкий</a:t>
            </a:r>
            <a:endParaRPr lang="ru-RU" sz="2400" dirty="0" smtClean="0"/>
          </a:p>
          <a:p>
            <a:endParaRPr lang="ru-RU" sz="2400" dirty="0"/>
          </a:p>
          <a:p>
            <a:r>
              <a:rPr lang="ru-RU" sz="2400" b="1" dirty="0"/>
              <a:t>Температура </a:t>
            </a:r>
            <a:r>
              <a:rPr lang="ru-RU" sz="2400" b="1" dirty="0" err="1"/>
              <a:t>займання</a:t>
            </a:r>
            <a:r>
              <a:rPr lang="ru-RU" sz="2400" dirty="0"/>
              <a:t>: </a:t>
            </a:r>
            <a:r>
              <a:rPr lang="en-US" sz="2400" dirty="0"/>
              <a:t>t = 650 °</a:t>
            </a:r>
            <a:r>
              <a:rPr lang="en-US" sz="2400" dirty="0" smtClean="0"/>
              <a:t>C</a:t>
            </a:r>
            <a:endParaRPr lang="uk-UA" sz="2400" dirty="0" smtClean="0"/>
          </a:p>
          <a:p>
            <a:endParaRPr lang="en-US" sz="2400" dirty="0"/>
          </a:p>
          <a:p>
            <a:r>
              <a:rPr lang="ru-RU" sz="2400" b="1" dirty="0"/>
              <a:t>Теплота </a:t>
            </a:r>
            <a:r>
              <a:rPr lang="ru-RU" sz="2400" b="1" dirty="0" err="1"/>
              <a:t>згоряння</a:t>
            </a:r>
            <a:r>
              <a:rPr lang="ru-RU" sz="2400" b="1" dirty="0"/>
              <a:t>: </a:t>
            </a:r>
            <a:r>
              <a:rPr lang="ru-RU" sz="2400" dirty="0"/>
              <a:t>16 — 34 МДж/м³ (</a:t>
            </a:r>
            <a:r>
              <a:rPr lang="ru-RU" sz="2400" dirty="0" smtClean="0"/>
              <a:t>для </a:t>
            </a:r>
            <a:r>
              <a:rPr lang="ru-RU" sz="2400" dirty="0" err="1" smtClean="0"/>
              <a:t>газоподібного</a:t>
            </a:r>
            <a:r>
              <a:rPr lang="ru-RU" sz="2400" dirty="0" smtClean="0"/>
              <a:t>)</a:t>
            </a:r>
          </a:p>
          <a:p>
            <a:endParaRPr lang="ru-RU" sz="2400" dirty="0"/>
          </a:p>
          <a:p>
            <a:r>
              <a:rPr lang="ru-RU" sz="2400" b="1" dirty="0" err="1"/>
              <a:t>Октанове</a:t>
            </a:r>
            <a:r>
              <a:rPr lang="ru-RU" sz="2400" b="1" dirty="0"/>
              <a:t> число при </a:t>
            </a:r>
            <a:r>
              <a:rPr lang="ru-RU" sz="2400" b="1" dirty="0" err="1"/>
              <a:t>використанні</a:t>
            </a:r>
            <a:r>
              <a:rPr lang="ru-RU" sz="2400" b="1" dirty="0"/>
              <a:t> на </a:t>
            </a:r>
            <a:r>
              <a:rPr lang="ru-RU" sz="2400" b="1" dirty="0" err="1"/>
              <a:t>двигунах</a:t>
            </a:r>
            <a:r>
              <a:rPr lang="ru-RU" sz="2400" b="1" dirty="0"/>
              <a:t> </a:t>
            </a:r>
            <a:r>
              <a:rPr lang="ru-RU" sz="2400" b="1" dirty="0" err="1"/>
              <a:t>згоряння</a:t>
            </a:r>
            <a:r>
              <a:rPr lang="ru-RU" sz="2400" b="1" dirty="0"/>
              <a:t>: </a:t>
            </a:r>
            <a:r>
              <a:rPr lang="ru-RU" sz="2400" dirty="0"/>
              <a:t>120 — 130</a:t>
            </a:r>
          </a:p>
        </p:txBody>
      </p:sp>
    </p:spTree>
    <p:extLst>
      <p:ext uri="{BB962C8B-B14F-4D97-AF65-F5344CB8AC3E}">
        <p14:creationId xmlns:p14="http://schemas.microsoft.com/office/powerpoint/2010/main" val="321463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6777" y="167924"/>
            <a:ext cx="78653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err="1"/>
              <a:t>Видобуток</a:t>
            </a:r>
            <a:r>
              <a:rPr lang="ru-RU" sz="4400" b="1" dirty="0"/>
              <a:t> природного газу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2506" y="771181"/>
            <a:ext cx="864997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Природний</a:t>
            </a:r>
            <a:r>
              <a:rPr lang="ru-RU" dirty="0"/>
              <a:t> газ </a:t>
            </a:r>
            <a:r>
              <a:rPr lang="ru-RU" dirty="0" err="1"/>
              <a:t>знаходиться</a:t>
            </a:r>
            <a:r>
              <a:rPr lang="ru-RU" dirty="0"/>
              <a:t> в </a:t>
            </a:r>
            <a:r>
              <a:rPr lang="ru-RU" dirty="0" err="1"/>
              <a:t>землі</a:t>
            </a:r>
            <a:r>
              <a:rPr lang="ru-RU" dirty="0"/>
              <a:t> на </a:t>
            </a:r>
            <a:r>
              <a:rPr lang="ru-RU" dirty="0" err="1"/>
              <a:t>глибині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1000 </a:t>
            </a:r>
            <a:r>
              <a:rPr lang="ru-RU" dirty="0" err="1"/>
              <a:t>метрів</a:t>
            </a:r>
            <a:r>
              <a:rPr lang="ru-RU" dirty="0"/>
              <a:t> до </a:t>
            </a:r>
            <a:r>
              <a:rPr lang="ru-RU" dirty="0" err="1"/>
              <a:t>декількох</a:t>
            </a:r>
            <a:r>
              <a:rPr lang="ru-RU" dirty="0"/>
              <a:t> </a:t>
            </a:r>
            <a:r>
              <a:rPr lang="ru-RU" dirty="0" err="1" smtClean="0"/>
              <a:t>кілометрів</a:t>
            </a:r>
            <a:r>
              <a:rPr lang="ru-RU" dirty="0" smtClean="0"/>
              <a:t>. </a:t>
            </a:r>
            <a:r>
              <a:rPr lang="ru-RU" dirty="0"/>
              <a:t>У </a:t>
            </a:r>
            <a:r>
              <a:rPr lang="ru-RU" dirty="0" err="1"/>
              <a:t>надрах</a:t>
            </a:r>
            <a:r>
              <a:rPr lang="ru-RU" dirty="0"/>
              <a:t> газ </a:t>
            </a:r>
            <a:r>
              <a:rPr lang="ru-RU" dirty="0" err="1"/>
              <a:t>знаходиться</a:t>
            </a:r>
            <a:r>
              <a:rPr lang="ru-RU" dirty="0"/>
              <a:t> в </a:t>
            </a:r>
            <a:r>
              <a:rPr lang="ru-RU" dirty="0" err="1"/>
              <a:t>мікроскопічних</a:t>
            </a:r>
            <a:r>
              <a:rPr lang="ru-RU" dirty="0"/>
              <a:t> </a:t>
            </a:r>
            <a:r>
              <a:rPr lang="ru-RU" dirty="0" err="1"/>
              <a:t>порожнечах</a:t>
            </a:r>
            <a:r>
              <a:rPr lang="ru-RU" dirty="0"/>
              <a:t>, </a:t>
            </a:r>
            <a:r>
              <a:rPr lang="ru-RU" dirty="0" err="1"/>
              <a:t>названих</a:t>
            </a:r>
            <a:r>
              <a:rPr lang="ru-RU" dirty="0"/>
              <a:t> порами. Пори </a:t>
            </a:r>
            <a:r>
              <a:rPr lang="ru-RU" dirty="0" err="1"/>
              <a:t>з'єднані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собою </a:t>
            </a:r>
            <a:r>
              <a:rPr lang="ru-RU" dirty="0" err="1"/>
              <a:t>мікроскопічними</a:t>
            </a:r>
            <a:r>
              <a:rPr lang="ru-RU" dirty="0"/>
              <a:t> каналами — </a:t>
            </a:r>
            <a:r>
              <a:rPr lang="ru-RU" dirty="0" err="1"/>
              <a:t>тріщинами</a:t>
            </a:r>
            <a:r>
              <a:rPr lang="ru-RU" dirty="0"/>
              <a:t>, по </a:t>
            </a:r>
            <a:r>
              <a:rPr lang="ru-RU" dirty="0" err="1"/>
              <a:t>цих</a:t>
            </a:r>
            <a:r>
              <a:rPr lang="ru-RU" dirty="0"/>
              <a:t> каналах газ </a:t>
            </a:r>
            <a:r>
              <a:rPr lang="ru-RU" dirty="0" err="1"/>
              <a:t>надходить</a:t>
            </a:r>
            <a:r>
              <a:rPr lang="ru-RU" dirty="0"/>
              <a:t> з </a:t>
            </a:r>
            <a:r>
              <a:rPr lang="ru-RU" dirty="0" err="1"/>
              <a:t>пір</a:t>
            </a:r>
            <a:r>
              <a:rPr lang="ru-RU" dirty="0"/>
              <a:t> з </a:t>
            </a:r>
            <a:r>
              <a:rPr lang="ru-RU" dirty="0" err="1"/>
              <a:t>високим</a:t>
            </a:r>
            <a:r>
              <a:rPr lang="ru-RU" dirty="0"/>
              <a:t> </a:t>
            </a:r>
            <a:r>
              <a:rPr lang="ru-RU" dirty="0" err="1"/>
              <a:t>тиском</a:t>
            </a:r>
            <a:r>
              <a:rPr lang="ru-RU" dirty="0"/>
              <a:t> у пори з </a:t>
            </a:r>
            <a:r>
              <a:rPr lang="ru-RU" dirty="0" err="1"/>
              <a:t>нижчим</a:t>
            </a:r>
            <a:r>
              <a:rPr lang="ru-RU" dirty="0"/>
              <a:t> </a:t>
            </a:r>
            <a:r>
              <a:rPr lang="ru-RU" dirty="0" err="1"/>
              <a:t>тиском</a:t>
            </a:r>
            <a:r>
              <a:rPr lang="ru-RU" dirty="0"/>
              <a:t> </a:t>
            </a:r>
            <a:r>
              <a:rPr lang="ru-RU" dirty="0" err="1"/>
              <a:t>доти</a:t>
            </a:r>
            <a:r>
              <a:rPr lang="ru-RU" dirty="0"/>
              <a:t>, </a:t>
            </a:r>
            <a:r>
              <a:rPr lang="ru-RU" dirty="0" err="1"/>
              <a:t>поки</a:t>
            </a:r>
            <a:r>
              <a:rPr lang="ru-RU" dirty="0"/>
              <a:t> не </a:t>
            </a:r>
            <a:r>
              <a:rPr lang="ru-RU" dirty="0" err="1"/>
              <a:t>виявиться</a:t>
            </a:r>
            <a:r>
              <a:rPr lang="ru-RU" dirty="0"/>
              <a:t> в </a:t>
            </a:r>
            <a:r>
              <a:rPr lang="ru-RU" dirty="0" err="1"/>
              <a:t>шпарі</a:t>
            </a:r>
            <a:r>
              <a:rPr lang="ru-RU" dirty="0"/>
              <a:t>. Газ </a:t>
            </a:r>
            <a:r>
              <a:rPr lang="ru-RU" dirty="0" err="1"/>
              <a:t>добувають</a:t>
            </a:r>
            <a:r>
              <a:rPr lang="ru-RU" dirty="0"/>
              <a:t> з </a:t>
            </a:r>
            <a:r>
              <a:rPr lang="ru-RU" dirty="0" err="1"/>
              <a:t>надр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свердловин</a:t>
            </a:r>
            <a:r>
              <a:rPr lang="ru-RU" dirty="0"/>
              <a:t>. </a:t>
            </a:r>
            <a:r>
              <a:rPr lang="ru-RU" dirty="0" err="1"/>
              <a:t>Шпари</a:t>
            </a:r>
            <a:r>
              <a:rPr lang="ru-RU" dirty="0"/>
              <a:t> </a:t>
            </a:r>
            <a:r>
              <a:rPr lang="ru-RU" dirty="0" err="1"/>
              <a:t>намагаються</a:t>
            </a:r>
            <a:r>
              <a:rPr lang="ru-RU" dirty="0"/>
              <a:t> </a:t>
            </a:r>
            <a:r>
              <a:rPr lang="ru-RU" dirty="0" err="1"/>
              <a:t>розмістити</a:t>
            </a:r>
            <a:r>
              <a:rPr lang="ru-RU" dirty="0"/>
              <a:t> </a:t>
            </a:r>
            <a:r>
              <a:rPr lang="ru-RU" dirty="0" err="1"/>
              <a:t>рівномірно</a:t>
            </a:r>
            <a:r>
              <a:rPr lang="ru-RU" dirty="0"/>
              <a:t> по </a:t>
            </a:r>
            <a:r>
              <a:rPr lang="ru-RU" dirty="0" err="1"/>
              <a:t>всій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родовища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робиться</a:t>
            </a:r>
            <a:r>
              <a:rPr lang="ru-RU" dirty="0"/>
              <a:t> для </a:t>
            </a:r>
            <a:r>
              <a:rPr lang="ru-RU" dirty="0" err="1"/>
              <a:t>рівномірного</a:t>
            </a:r>
            <a:r>
              <a:rPr lang="ru-RU" dirty="0"/>
              <a:t> </a:t>
            </a:r>
            <a:r>
              <a:rPr lang="ru-RU" dirty="0" err="1"/>
              <a:t>падіння</a:t>
            </a:r>
            <a:r>
              <a:rPr lang="ru-RU" dirty="0"/>
              <a:t> пластового </a:t>
            </a:r>
            <a:r>
              <a:rPr lang="ru-RU" dirty="0" err="1"/>
              <a:t>тиску</a:t>
            </a:r>
            <a:r>
              <a:rPr lang="ru-RU" dirty="0"/>
              <a:t> в </a:t>
            </a:r>
            <a:r>
              <a:rPr lang="ru-RU" dirty="0" err="1"/>
              <a:t>покладі</a:t>
            </a:r>
            <a:r>
              <a:rPr lang="ru-RU" dirty="0"/>
              <a:t>. </a:t>
            </a:r>
            <a:r>
              <a:rPr lang="ru-RU" dirty="0" err="1"/>
              <a:t>Інакше</a:t>
            </a:r>
            <a:r>
              <a:rPr lang="ru-RU" dirty="0"/>
              <a:t> </a:t>
            </a:r>
            <a:r>
              <a:rPr lang="ru-RU" dirty="0" err="1"/>
              <a:t>можливі</a:t>
            </a:r>
            <a:r>
              <a:rPr lang="ru-RU" dirty="0"/>
              <a:t> </a:t>
            </a:r>
            <a:r>
              <a:rPr lang="ru-RU" dirty="0" err="1"/>
              <a:t>переструми</a:t>
            </a:r>
            <a:r>
              <a:rPr lang="ru-RU" dirty="0"/>
              <a:t> газу </a:t>
            </a:r>
            <a:r>
              <a:rPr lang="ru-RU" dirty="0" err="1"/>
              <a:t>між</a:t>
            </a:r>
            <a:r>
              <a:rPr lang="ru-RU" dirty="0"/>
              <a:t> областями </a:t>
            </a:r>
            <a:r>
              <a:rPr lang="ru-RU" dirty="0" err="1"/>
              <a:t>родовища</a:t>
            </a:r>
            <a:r>
              <a:rPr lang="ru-RU" dirty="0"/>
              <a:t>, а так само </a:t>
            </a:r>
            <a:r>
              <a:rPr lang="ru-RU" dirty="0" err="1"/>
              <a:t>передчасне</a:t>
            </a:r>
            <a:r>
              <a:rPr lang="ru-RU" dirty="0"/>
              <a:t> </a:t>
            </a:r>
            <a:r>
              <a:rPr lang="ru-RU" dirty="0" err="1"/>
              <a:t>обводнювання</a:t>
            </a:r>
            <a:r>
              <a:rPr lang="ru-RU" dirty="0"/>
              <a:t> </a:t>
            </a:r>
            <a:r>
              <a:rPr lang="ru-RU" dirty="0" err="1"/>
              <a:t>покладу</a:t>
            </a:r>
            <a:r>
              <a:rPr lang="ru-RU" dirty="0"/>
              <a:t> 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138188"/>
            <a:ext cx="5835928" cy="3676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892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Файл:Ресурси і запаси природного газу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5861571" cy="525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3762" y="476671"/>
            <a:ext cx="78653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err="1"/>
              <a:t>Видобуток</a:t>
            </a:r>
            <a:r>
              <a:rPr lang="ru-RU" sz="4400" b="1" dirty="0"/>
              <a:t> природного газу</a:t>
            </a:r>
          </a:p>
        </p:txBody>
      </p:sp>
    </p:spTree>
    <p:extLst>
      <p:ext uri="{BB962C8B-B14F-4D97-AF65-F5344CB8AC3E}">
        <p14:creationId xmlns:p14="http://schemas.microsoft.com/office/powerpoint/2010/main" val="91150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862" y="543626"/>
            <a:ext cx="89428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/>
              <a:t>Транспортування</a:t>
            </a:r>
            <a:r>
              <a:rPr lang="ru-RU" sz="4000" b="1" dirty="0"/>
              <a:t> природного газу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0415" y="1285965"/>
            <a:ext cx="870518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 </a:t>
            </a:r>
            <a:r>
              <a:rPr lang="ru-RU" sz="2000" dirty="0" err="1"/>
              <a:t>даний</a:t>
            </a:r>
            <a:r>
              <a:rPr lang="ru-RU" sz="2000" dirty="0"/>
              <a:t> час </a:t>
            </a:r>
            <a:r>
              <a:rPr lang="ru-RU" sz="2000" dirty="0" err="1"/>
              <a:t>основним</a:t>
            </a:r>
            <a:r>
              <a:rPr lang="ru-RU" sz="2000" dirty="0"/>
              <a:t> видом транспорту є </a:t>
            </a:r>
            <a:r>
              <a:rPr lang="ru-RU" sz="2000" b="1" dirty="0" err="1"/>
              <a:t>трубопровідний</a:t>
            </a:r>
            <a:r>
              <a:rPr lang="ru-RU" sz="2000" dirty="0"/>
              <a:t>. Газ </a:t>
            </a:r>
            <a:r>
              <a:rPr lang="ru-RU" sz="2000" dirty="0" err="1"/>
              <a:t>під</a:t>
            </a:r>
            <a:r>
              <a:rPr lang="ru-RU" sz="2000" dirty="0"/>
              <a:t> </a:t>
            </a:r>
            <a:r>
              <a:rPr lang="ru-RU" sz="2000" dirty="0" err="1"/>
              <a:t>тиском</a:t>
            </a:r>
            <a:r>
              <a:rPr lang="ru-RU" sz="2000" dirty="0"/>
              <a:t>, як правило, до 75 атмосфер (кгс/см²) </a:t>
            </a:r>
            <a:r>
              <a:rPr lang="ru-RU" sz="2000" dirty="0" err="1"/>
              <a:t>рухається</a:t>
            </a:r>
            <a:r>
              <a:rPr lang="ru-RU" sz="2000" dirty="0"/>
              <a:t> по трубах </a:t>
            </a:r>
            <a:r>
              <a:rPr lang="ru-RU" sz="2000" dirty="0" err="1"/>
              <a:t>діаметром</a:t>
            </a:r>
            <a:r>
              <a:rPr lang="ru-RU" sz="2000" dirty="0"/>
              <a:t> до 1420 мм. В </a:t>
            </a:r>
            <a:r>
              <a:rPr lang="ru-RU" sz="2000" dirty="0" err="1"/>
              <a:t>міру</a:t>
            </a:r>
            <a:r>
              <a:rPr lang="ru-RU" sz="2000" dirty="0"/>
              <a:t> </a:t>
            </a:r>
            <a:r>
              <a:rPr lang="ru-RU" sz="2000" dirty="0" err="1"/>
              <a:t>просування</a:t>
            </a:r>
            <a:r>
              <a:rPr lang="ru-RU" sz="2000" dirty="0"/>
              <a:t> газу по трубопроводу </a:t>
            </a:r>
            <a:r>
              <a:rPr lang="ru-RU" sz="2000" dirty="0" err="1"/>
              <a:t>він</a:t>
            </a:r>
            <a:r>
              <a:rPr lang="ru-RU" sz="2000" dirty="0"/>
              <a:t> </a:t>
            </a:r>
            <a:r>
              <a:rPr lang="ru-RU" sz="2000" dirty="0" err="1"/>
              <a:t>втрачає</a:t>
            </a:r>
            <a:r>
              <a:rPr lang="ru-RU" sz="2000" dirty="0"/>
              <a:t> </a:t>
            </a:r>
            <a:r>
              <a:rPr lang="ru-RU" sz="2000" dirty="0" err="1"/>
              <a:t>енергію</a:t>
            </a:r>
            <a:r>
              <a:rPr lang="ru-RU" sz="2000" dirty="0"/>
              <a:t>, </a:t>
            </a:r>
            <a:r>
              <a:rPr lang="ru-RU" sz="2000" dirty="0" err="1"/>
              <a:t>переборюючи</a:t>
            </a:r>
            <a:r>
              <a:rPr lang="ru-RU" sz="2000" dirty="0"/>
              <a:t> </a:t>
            </a:r>
            <a:r>
              <a:rPr lang="ru-RU" sz="2000" dirty="0" err="1"/>
              <a:t>сили</a:t>
            </a:r>
            <a:r>
              <a:rPr lang="ru-RU" sz="2000" dirty="0"/>
              <a:t> </a:t>
            </a:r>
            <a:r>
              <a:rPr lang="ru-RU" sz="2000" dirty="0" err="1"/>
              <a:t>тертя</a:t>
            </a:r>
            <a:r>
              <a:rPr lang="ru-RU" sz="2000" dirty="0"/>
              <a:t> як </a:t>
            </a:r>
            <a:r>
              <a:rPr lang="ru-RU" sz="2000" dirty="0" err="1"/>
              <a:t>між</a:t>
            </a:r>
            <a:r>
              <a:rPr lang="ru-RU" sz="2000" dirty="0"/>
              <a:t> газом і </a:t>
            </a:r>
            <a:r>
              <a:rPr lang="ru-RU" sz="2000" dirty="0" err="1"/>
              <a:t>стінкою</a:t>
            </a:r>
            <a:r>
              <a:rPr lang="ru-RU" sz="2000" dirty="0"/>
              <a:t> труби, так і </a:t>
            </a:r>
            <a:r>
              <a:rPr lang="ru-RU" sz="2000" dirty="0" err="1"/>
              <a:t>між</a:t>
            </a:r>
            <a:r>
              <a:rPr lang="ru-RU" sz="2000" dirty="0"/>
              <a:t> шарами газу. </a:t>
            </a:r>
            <a:r>
              <a:rPr lang="ru-RU" sz="2000" dirty="0" err="1"/>
              <a:t>Газопроводи</a:t>
            </a:r>
            <a:r>
              <a:rPr lang="ru-RU" sz="2000" dirty="0"/>
              <a:t> великого </a:t>
            </a:r>
            <a:r>
              <a:rPr lang="ru-RU" sz="2000" dirty="0" err="1"/>
              <a:t>діаметру</a:t>
            </a:r>
            <a:r>
              <a:rPr lang="ru-RU" sz="2000" dirty="0"/>
              <a:t>, </a:t>
            </a:r>
            <a:r>
              <a:rPr lang="ru-RU" sz="2000" dirty="0" err="1"/>
              <a:t>призначені</a:t>
            </a:r>
            <a:r>
              <a:rPr lang="ru-RU" sz="2000" dirty="0"/>
              <a:t> для </a:t>
            </a:r>
            <a:r>
              <a:rPr lang="ru-RU" sz="2000" dirty="0" err="1"/>
              <a:t>транспортування</a:t>
            </a:r>
            <a:r>
              <a:rPr lang="ru-RU" sz="2000" dirty="0"/>
              <a:t> газу на </a:t>
            </a:r>
            <a:r>
              <a:rPr lang="ru-RU" sz="2000" dirty="0" err="1"/>
              <a:t>великі</a:t>
            </a:r>
            <a:r>
              <a:rPr lang="ru-RU" sz="2000" dirty="0"/>
              <a:t> </a:t>
            </a:r>
            <a:r>
              <a:rPr lang="ru-RU" sz="2000" dirty="0" err="1"/>
              <a:t>відстані</a:t>
            </a:r>
            <a:r>
              <a:rPr lang="ru-RU" sz="2000" dirty="0"/>
              <a:t>, </a:t>
            </a:r>
            <a:r>
              <a:rPr lang="ru-RU" sz="2000" dirty="0" err="1"/>
              <a:t>називаються</a:t>
            </a:r>
            <a:r>
              <a:rPr lang="ru-RU" sz="2000" dirty="0"/>
              <a:t> </a:t>
            </a:r>
            <a:r>
              <a:rPr lang="ru-RU" sz="2000" b="1" dirty="0" err="1" smtClean="0"/>
              <a:t>магістральними</a:t>
            </a:r>
            <a:r>
              <a:rPr lang="ru-RU" sz="2000" dirty="0" err="1" smtClean="0"/>
              <a:t>.Загальна</a:t>
            </a:r>
            <a:r>
              <a:rPr lang="ru-RU" sz="2000" dirty="0" smtClean="0"/>
              <a:t> </a:t>
            </a:r>
            <a:r>
              <a:rPr lang="ru-RU" sz="2000" dirty="0" err="1"/>
              <a:t>довжина</a:t>
            </a:r>
            <a:r>
              <a:rPr lang="ru-RU" sz="2000" dirty="0"/>
              <a:t> </a:t>
            </a:r>
            <a:r>
              <a:rPr lang="ru-RU" sz="2000" dirty="0" err="1"/>
              <a:t>магістральних</a:t>
            </a:r>
            <a:r>
              <a:rPr lang="ru-RU" sz="2000" dirty="0"/>
              <a:t> </a:t>
            </a:r>
            <a:r>
              <a:rPr lang="ru-RU" sz="2000" dirty="0" err="1"/>
              <a:t>газопроводів</a:t>
            </a:r>
            <a:r>
              <a:rPr lang="ru-RU" sz="2000" dirty="0"/>
              <a:t> в </a:t>
            </a:r>
            <a:r>
              <a:rPr lang="ru-RU" sz="2000" dirty="0" err="1"/>
              <a:t>Україні</a:t>
            </a:r>
            <a:r>
              <a:rPr lang="ru-RU" sz="2000" dirty="0"/>
              <a:t> становить 35,6 </a:t>
            </a:r>
            <a:r>
              <a:rPr lang="ru-RU" sz="2000" dirty="0" err="1" smtClean="0"/>
              <a:t>тис.км.Крім</a:t>
            </a:r>
            <a:r>
              <a:rPr lang="ru-RU" sz="2000" dirty="0" smtClean="0"/>
              <a:t> </a:t>
            </a:r>
            <a:r>
              <a:rPr lang="ru-RU" sz="2000" dirty="0" err="1"/>
              <a:t>трубопровідного</a:t>
            </a:r>
            <a:r>
              <a:rPr lang="ru-RU" sz="2000" dirty="0"/>
              <a:t> транспорту </a:t>
            </a:r>
            <a:r>
              <a:rPr lang="ru-RU" sz="2000" dirty="0" err="1"/>
              <a:t>використовують</a:t>
            </a:r>
            <a:r>
              <a:rPr lang="ru-RU" sz="2000" dirty="0"/>
              <a:t> </a:t>
            </a:r>
            <a:r>
              <a:rPr lang="ru-RU" sz="2000" dirty="0" err="1"/>
              <a:t>спеціальні</a:t>
            </a:r>
            <a:r>
              <a:rPr lang="ru-RU" sz="2000" dirty="0"/>
              <a:t> </a:t>
            </a:r>
            <a:r>
              <a:rPr lang="ru-RU" sz="2000" dirty="0" err="1"/>
              <a:t>танкери</a:t>
            </a:r>
            <a:r>
              <a:rPr lang="ru-RU" sz="2000" dirty="0"/>
              <a:t> — </a:t>
            </a:r>
            <a:r>
              <a:rPr lang="ru-RU" sz="2000" b="1" dirty="0" err="1"/>
              <a:t>газовози</a:t>
            </a:r>
            <a:r>
              <a:rPr lang="ru-RU" sz="2000" b="1" dirty="0"/>
              <a:t>.</a:t>
            </a:r>
            <a:r>
              <a:rPr lang="ru-RU" sz="2000" dirty="0"/>
              <a:t>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спеціальні</a:t>
            </a:r>
            <a:r>
              <a:rPr lang="ru-RU" sz="2000" dirty="0"/>
              <a:t> </a:t>
            </a:r>
            <a:r>
              <a:rPr lang="ru-RU" sz="2000" dirty="0" err="1"/>
              <a:t>кораблі</a:t>
            </a:r>
            <a:r>
              <a:rPr lang="ru-RU" sz="2000" dirty="0"/>
              <a:t>, на </a:t>
            </a:r>
            <a:r>
              <a:rPr lang="ru-RU" sz="2000" dirty="0" err="1"/>
              <a:t>яких</a:t>
            </a:r>
            <a:r>
              <a:rPr lang="ru-RU" sz="2000" dirty="0"/>
              <a:t> газ перевозиться в стиснутому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скрапленому</a:t>
            </a:r>
            <a:r>
              <a:rPr lang="ru-RU" sz="2000" dirty="0"/>
              <a:t> </a:t>
            </a:r>
            <a:r>
              <a:rPr lang="ru-RU" sz="2000" dirty="0" err="1"/>
              <a:t>стані</a:t>
            </a:r>
            <a:r>
              <a:rPr lang="ru-RU" sz="2000" dirty="0"/>
              <a:t> при </a:t>
            </a:r>
            <a:r>
              <a:rPr lang="ru-RU" sz="2000" dirty="0" err="1"/>
              <a:t>визначених</a:t>
            </a:r>
            <a:r>
              <a:rPr lang="ru-RU" sz="2000" dirty="0"/>
              <a:t> </a:t>
            </a:r>
            <a:r>
              <a:rPr lang="ru-RU" sz="2000" dirty="0" err="1"/>
              <a:t>термобаричних</a:t>
            </a:r>
            <a:r>
              <a:rPr lang="ru-RU" sz="2000" dirty="0"/>
              <a:t> </a:t>
            </a:r>
            <a:r>
              <a:rPr lang="ru-RU" sz="2000" dirty="0" err="1"/>
              <a:t>умовах</a:t>
            </a:r>
            <a:r>
              <a:rPr lang="ru-RU" sz="2000" dirty="0"/>
              <a:t>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440239"/>
            <a:ext cx="2987824" cy="2390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741" y="4440240"/>
            <a:ext cx="2390259" cy="2390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895650"/>
            <a:ext cx="2576537" cy="1934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717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20688"/>
            <a:ext cx="80283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 smtClean="0"/>
              <a:t>Переробка природного газу</a:t>
            </a:r>
            <a:endParaRPr lang="ru-RU" sz="4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772816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З </a:t>
            </a:r>
            <a:r>
              <a:rPr lang="ru-RU" sz="2400" dirty="0" err="1"/>
              <a:t>кожним</a:t>
            </a:r>
            <a:r>
              <a:rPr lang="ru-RU" sz="2400" dirty="0"/>
              <a:t> роком все </a:t>
            </a:r>
            <a:r>
              <a:rPr lang="ru-RU" sz="2400" dirty="0" err="1"/>
              <a:t>більше</a:t>
            </a:r>
            <a:r>
              <a:rPr lang="ru-RU" sz="2400" dirty="0"/>
              <a:t> </a:t>
            </a:r>
            <a:r>
              <a:rPr lang="ru-RU" sz="2400" dirty="0" err="1" smtClean="0"/>
              <a:t>поширюється</a:t>
            </a:r>
            <a:r>
              <a:rPr lang="ru-RU" sz="2400" dirty="0" smtClean="0"/>
              <a:t> </a:t>
            </a:r>
            <a:r>
              <a:rPr lang="ru-RU" sz="2400" dirty="0" err="1"/>
              <a:t>хімічна</a:t>
            </a:r>
            <a:r>
              <a:rPr lang="ru-RU" sz="2400" dirty="0"/>
              <a:t> </a:t>
            </a:r>
            <a:r>
              <a:rPr lang="ru-RU" sz="2400" dirty="0" err="1"/>
              <a:t>переробка</a:t>
            </a:r>
            <a:r>
              <a:rPr lang="ru-RU" sz="2400" dirty="0"/>
              <a:t> природного газу, і з </a:t>
            </a:r>
            <a:r>
              <a:rPr lang="ru-RU" sz="2400" dirty="0" err="1"/>
              <a:t>цінного</a:t>
            </a:r>
            <a:r>
              <a:rPr lang="ru-RU" sz="2400" dirty="0"/>
              <a:t> </a:t>
            </a:r>
            <a:r>
              <a:rPr lang="ru-RU" sz="2400" dirty="0" err="1"/>
              <a:t>енергетичного</a:t>
            </a:r>
            <a:r>
              <a:rPr lang="ru-RU" sz="2400" dirty="0"/>
              <a:t> </a:t>
            </a:r>
            <a:r>
              <a:rPr lang="ru-RU" sz="2400" dirty="0" err="1"/>
              <a:t>засобу</a:t>
            </a:r>
            <a:r>
              <a:rPr lang="ru-RU" sz="2400" dirty="0"/>
              <a:t> газ </a:t>
            </a:r>
            <a:r>
              <a:rPr lang="ru-RU" sz="2400" dirty="0" err="1"/>
              <a:t>стає</a:t>
            </a:r>
            <a:r>
              <a:rPr lang="ru-RU" sz="2400" dirty="0"/>
              <a:t> не </a:t>
            </a:r>
            <a:r>
              <a:rPr lang="ru-RU" sz="2400" dirty="0" err="1"/>
              <a:t>менш</a:t>
            </a:r>
            <a:r>
              <a:rPr lang="ru-RU" sz="2400" dirty="0"/>
              <a:t> </a:t>
            </a:r>
            <a:r>
              <a:rPr lang="ru-RU" sz="2400" dirty="0" err="1"/>
              <a:t>важливим</a:t>
            </a:r>
            <a:r>
              <a:rPr lang="ru-RU" sz="2400" dirty="0"/>
              <a:t> </a:t>
            </a:r>
            <a:r>
              <a:rPr lang="ru-RU" sz="2400" dirty="0" err="1" smtClean="0"/>
              <a:t>хімічною</a:t>
            </a:r>
            <a:r>
              <a:rPr lang="ru-RU" sz="2400" dirty="0" smtClean="0"/>
              <a:t> </a:t>
            </a:r>
            <a:r>
              <a:rPr lang="ru-RU" sz="2400" dirty="0" err="1"/>
              <a:t>сировиною</a:t>
            </a:r>
            <a:r>
              <a:rPr lang="ru-RU" sz="2400" dirty="0"/>
              <a:t>. </a:t>
            </a:r>
            <a:r>
              <a:rPr lang="ru-RU" sz="2400" dirty="0" err="1"/>
              <a:t>Він</a:t>
            </a:r>
            <a:r>
              <a:rPr lang="ru-RU" sz="2400" dirty="0"/>
              <a:t> служить для </a:t>
            </a:r>
            <a:r>
              <a:rPr lang="ru-RU" sz="2400" dirty="0" err="1"/>
              <a:t>отримання</a:t>
            </a:r>
            <a:r>
              <a:rPr lang="ru-RU" sz="2400" dirty="0"/>
              <a:t> ацетилену, метилового спирту, </a:t>
            </a:r>
            <a:r>
              <a:rPr lang="ru-RU" sz="2400" dirty="0" err="1"/>
              <a:t>сажі</a:t>
            </a:r>
            <a:r>
              <a:rPr lang="ru-RU" sz="2400" dirty="0"/>
              <a:t>, </a:t>
            </a:r>
            <a:r>
              <a:rPr lang="ru-RU" sz="2400" dirty="0" err="1"/>
              <a:t>хлорованих</a:t>
            </a:r>
            <a:r>
              <a:rPr lang="ru-RU" sz="2400" dirty="0"/>
              <a:t> </a:t>
            </a:r>
            <a:r>
              <a:rPr lang="ru-RU" sz="2400" dirty="0" err="1"/>
              <a:t>вуглеводнів</a:t>
            </a:r>
            <a:r>
              <a:rPr lang="ru-RU" sz="2400" dirty="0"/>
              <a:t> і </a:t>
            </a:r>
            <a:r>
              <a:rPr lang="ru-RU" sz="2400" dirty="0" err="1"/>
              <a:t>різних</a:t>
            </a:r>
            <a:r>
              <a:rPr lang="ru-RU" sz="2400" dirty="0"/>
              <a:t> </a:t>
            </a:r>
            <a:r>
              <a:rPr lang="ru-RU" sz="2400" dirty="0" err="1"/>
              <a:t>розчинників</a:t>
            </a:r>
            <a:r>
              <a:rPr lang="ru-RU" sz="2400" dirty="0"/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35" y="4005064"/>
            <a:ext cx="8278895" cy="2528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199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110</TotalTime>
  <Words>1056</Words>
  <Application>Microsoft Office PowerPoint</Application>
  <PresentationFormat>Экран (4:3)</PresentationFormat>
  <Paragraphs>85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olena</dc:creator>
  <cp:lastModifiedBy>olena</cp:lastModifiedBy>
  <cp:revision>11</cp:revision>
  <dcterms:created xsi:type="dcterms:W3CDTF">2013-12-23T18:20:43Z</dcterms:created>
  <dcterms:modified xsi:type="dcterms:W3CDTF">2013-12-23T20:15:19Z</dcterms:modified>
</cp:coreProperties>
</file>